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259" r:id="rId2"/>
    <p:sldId id="296" r:id="rId3"/>
    <p:sldId id="318" r:id="rId4"/>
    <p:sldId id="432" r:id="rId5"/>
    <p:sldId id="320" r:id="rId6"/>
    <p:sldId id="429" r:id="rId7"/>
    <p:sldId id="261" r:id="rId8"/>
    <p:sldId id="433" r:id="rId9"/>
    <p:sldId id="434" r:id="rId10"/>
    <p:sldId id="266" r:id="rId11"/>
    <p:sldId id="437" r:id="rId12"/>
    <p:sldId id="436" r:id="rId13"/>
    <p:sldId id="439" r:id="rId14"/>
    <p:sldId id="267" r:id="rId15"/>
    <p:sldId id="440" r:id="rId16"/>
    <p:sldId id="269" r:id="rId17"/>
    <p:sldId id="271" r:id="rId18"/>
    <p:sldId id="325" r:id="rId19"/>
    <p:sldId id="405" r:id="rId20"/>
    <p:sldId id="406" r:id="rId21"/>
    <p:sldId id="411" r:id="rId22"/>
    <p:sldId id="360" r:id="rId23"/>
    <p:sldId id="280" r:id="rId24"/>
    <p:sldId id="281" r:id="rId25"/>
    <p:sldId id="282" r:id="rId26"/>
    <p:sldId id="291" r:id="rId27"/>
    <p:sldId id="412" r:id="rId28"/>
    <p:sldId id="284" r:id="rId29"/>
    <p:sldId id="355" r:id="rId30"/>
    <p:sldId id="290" r:id="rId31"/>
    <p:sldId id="356" r:id="rId32"/>
    <p:sldId id="358" r:id="rId33"/>
    <p:sldId id="357" r:id="rId34"/>
    <p:sldId id="359" r:id="rId35"/>
    <p:sldId id="273" r:id="rId36"/>
    <p:sldId id="288" r:id="rId37"/>
    <p:sldId id="289" r:id="rId38"/>
    <p:sldId id="307" r:id="rId39"/>
    <p:sldId id="304" r:id="rId40"/>
    <p:sldId id="308" r:id="rId41"/>
    <p:sldId id="420" r:id="rId42"/>
    <p:sldId id="416" r:id="rId43"/>
    <p:sldId id="422" r:id="rId44"/>
    <p:sldId id="424" r:id="rId45"/>
    <p:sldId id="417" r:id="rId46"/>
    <p:sldId id="426" r:id="rId47"/>
    <p:sldId id="309" r:id="rId48"/>
    <p:sldId id="305" r:id="rId49"/>
    <p:sldId id="306" r:id="rId50"/>
    <p:sldId id="298" r:id="rId51"/>
    <p:sldId id="333" r:id="rId52"/>
    <p:sldId id="334" r:id="rId53"/>
    <p:sldId id="398" r:id="rId54"/>
    <p:sldId id="286" r:id="rId55"/>
    <p:sldId id="427" r:id="rId56"/>
    <p:sldId id="268" r:id="rId57"/>
    <p:sldId id="336" r:id="rId58"/>
    <p:sldId id="428" r:id="rId59"/>
    <p:sldId id="335" r:id="rId60"/>
    <p:sldId id="441" r:id="rId61"/>
    <p:sldId id="317" r:id="rId62"/>
    <p:sldId id="332" r:id="rId63"/>
    <p:sldId id="299" r:id="rId64"/>
    <p:sldId id="442" r:id="rId65"/>
    <p:sldId id="285" r:id="rId66"/>
    <p:sldId id="272" r:id="rId67"/>
    <p:sldId id="277" r:id="rId68"/>
    <p:sldId id="414" r:id="rId69"/>
    <p:sldId id="415" r:id="rId70"/>
    <p:sldId id="283" r:id="rId71"/>
    <p:sldId id="274" r:id="rId72"/>
    <p:sldId id="278" r:id="rId73"/>
    <p:sldId id="292" r:id="rId74"/>
    <p:sldId id="295" r:id="rId75"/>
    <p:sldId id="396" r:id="rId76"/>
    <p:sldId id="421" r:id="rId77"/>
    <p:sldId id="423" r:id="rId78"/>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AF96C-3A3A-4667-836E-5D2043E55A0D}" v="89" dt="2020-02-17T16:29:36.671"/>
    <p1510:client id="{328F8323-A8B4-4BB5-8B29-141FF986EA24}" v="11" dt="2020-04-06T19:56:50.842"/>
    <p1510:client id="{58D05219-7C7B-4B91-A7AF-DC0AF21441D4}" v="8" dt="2020-03-15T18:19:04.037"/>
    <p1510:client id="{62FC7D01-7DC2-4ECC-8EE4-941CF425DBEE}" v="272" dt="2020-04-04T01:47:57.654"/>
    <p1510:client id="{7B93843C-DFF4-4B6D-9934-AB8C4C568E2D}" v="86" dt="2020-03-14T00:29:41.866"/>
    <p1510:client id="{B7CA8C48-7DAD-40D1-BA98-01463637147D}" v="67" dt="2020-03-14T21:04:21.668"/>
    <p1510:client id="{BAE3137E-5ED2-488F-90AA-67C3B75162E2}" v="4" dt="2020-04-06T18:41:56.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050" autoAdjust="0"/>
    <p:restoredTop sz="85278" autoAdjust="0"/>
  </p:normalViewPr>
  <p:slideViewPr>
    <p:cSldViewPr snapToGrid="0">
      <p:cViewPr varScale="1">
        <p:scale>
          <a:sx n="63" d="100"/>
          <a:sy n="63" d="100"/>
        </p:scale>
        <p:origin x="128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microsoft.com/office/2015/10/relationships/revisionInfo" Target="revisionInfo.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1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7CA8C48-7DAD-40D1-BA98-01463637147D}"/>
    <pc:docChg chg="modSld">
      <pc:chgData name="Felipe Augusto Pereira de Figueiredo" userId="e1771b70d906f94b" providerId="Windows Live" clId="Web-{B7CA8C48-7DAD-40D1-BA98-01463637147D}" dt="2020-03-14T21:04:21.668" v="66" actId="20577"/>
      <pc:docMkLst>
        <pc:docMk/>
      </pc:docMkLst>
      <pc:sldChg chg="modSp">
        <pc:chgData name="Felipe Augusto Pereira de Figueiredo" userId="e1771b70d906f94b" providerId="Windows Live" clId="Web-{B7CA8C48-7DAD-40D1-BA98-01463637147D}" dt="2020-03-14T21:04:21.668" v="65" actId="20577"/>
        <pc:sldMkLst>
          <pc:docMk/>
          <pc:sldMk cId="63867976" sldId="310"/>
        </pc:sldMkLst>
        <pc:spChg chg="mod">
          <ac:chgData name="Felipe Augusto Pereira de Figueiredo" userId="e1771b70d906f94b" providerId="Windows Live" clId="Web-{B7CA8C48-7DAD-40D1-BA98-01463637147D}" dt="2020-03-14T21:04:21.668" v="65" actId="20577"/>
          <ac:spMkLst>
            <pc:docMk/>
            <pc:sldMk cId="63867976" sldId="310"/>
            <ac:spMk id="3" creationId="{00000000-0000-0000-0000-000000000000}"/>
          </ac:spMkLst>
        </pc:spChg>
      </pc:sldChg>
    </pc:docChg>
  </pc:docChgLst>
  <pc:docChgLst>
    <pc:chgData name="Felipe Augusto Pereira de Figueiredo" userId="e1771b70d906f94b" providerId="Windows Live" clId="Web-{BAE3137E-5ED2-488F-90AA-67C3B75162E2}"/>
    <pc:docChg chg="delSld">
      <pc:chgData name="Felipe Augusto Pereira de Figueiredo" userId="e1771b70d906f94b" providerId="Windows Live" clId="Web-{BAE3137E-5ED2-488F-90AA-67C3B75162E2}" dt="2020-04-06T18:41:56.776" v="3"/>
      <pc:docMkLst>
        <pc:docMk/>
      </pc:docMkLst>
      <pc:sldChg chg="del">
        <pc:chgData name="Felipe Augusto Pereira de Figueiredo" userId="e1771b70d906f94b" providerId="Windows Live" clId="Web-{BAE3137E-5ED2-488F-90AA-67C3B75162E2}" dt="2020-04-06T18:41:36.120" v="0"/>
        <pc:sldMkLst>
          <pc:docMk/>
          <pc:sldMk cId="2987778591" sldId="361"/>
        </pc:sldMkLst>
      </pc:sldChg>
      <pc:sldChg chg="del">
        <pc:chgData name="Felipe Augusto Pereira de Figueiredo" userId="e1771b70d906f94b" providerId="Windows Live" clId="Web-{BAE3137E-5ED2-488F-90AA-67C3B75162E2}" dt="2020-04-06T18:41:56.698" v="2"/>
        <pc:sldMkLst>
          <pc:docMk/>
          <pc:sldMk cId="1383714521" sldId="385"/>
        </pc:sldMkLst>
      </pc:sldChg>
      <pc:sldChg chg="del">
        <pc:chgData name="Felipe Augusto Pereira de Figueiredo" userId="e1771b70d906f94b" providerId="Windows Live" clId="Web-{BAE3137E-5ED2-488F-90AA-67C3B75162E2}" dt="2020-04-06T18:41:56.776" v="3"/>
        <pc:sldMkLst>
          <pc:docMk/>
          <pc:sldMk cId="1326828379" sldId="386"/>
        </pc:sldMkLst>
      </pc:sldChg>
      <pc:sldChg chg="del">
        <pc:chgData name="Felipe Augusto Pereira de Figueiredo" userId="e1771b70d906f94b" providerId="Windows Live" clId="Web-{BAE3137E-5ED2-488F-90AA-67C3B75162E2}" dt="2020-04-06T18:41:48.901" v="1"/>
        <pc:sldMkLst>
          <pc:docMk/>
          <pc:sldMk cId="2260281898" sldId="387"/>
        </pc:sldMkLst>
      </pc:sldChg>
    </pc:docChg>
  </pc:docChgLst>
  <pc:docChgLst>
    <pc:chgData name="Felipe Augusto Pereira de Figueiredo" userId="e1771b70d906f94b" providerId="Windows Live" clId="Web-{20CAF96C-3A3A-4667-836E-5D2043E55A0D}"/>
    <pc:docChg chg="addSld modSld">
      <pc:chgData name="Felipe Augusto Pereira de Figueiredo" userId="e1771b70d906f94b" providerId="Windows Live" clId="Web-{20CAF96C-3A3A-4667-836E-5D2043E55A0D}" dt="2020-02-17T16:29:36.671" v="85"/>
      <pc:docMkLst>
        <pc:docMk/>
      </pc:docMkLst>
      <pc:sldChg chg="delSp modSp">
        <pc:chgData name="Felipe Augusto Pereira de Figueiredo" userId="e1771b70d906f94b" providerId="Windows Live" clId="Web-{20CAF96C-3A3A-4667-836E-5D2043E55A0D}" dt="2020-02-17T16:28:56.981" v="84"/>
        <pc:sldMkLst>
          <pc:docMk/>
          <pc:sldMk cId="2105159769" sldId="256"/>
        </pc:sldMkLst>
        <pc:spChg chg="mod">
          <ac:chgData name="Felipe Augusto Pereira de Figueiredo" userId="e1771b70d906f94b" providerId="Windows Live" clId="Web-{20CAF96C-3A3A-4667-836E-5D2043E55A0D}" dt="2020-02-17T16:28:51.715" v="81" actId="20577"/>
          <ac:spMkLst>
            <pc:docMk/>
            <pc:sldMk cId="2105159769" sldId="256"/>
            <ac:spMk id="2" creationId="{00000000-0000-0000-0000-000000000000}"/>
          </ac:spMkLst>
        </pc:spChg>
        <pc:spChg chg="del mod">
          <ac:chgData name="Felipe Augusto Pereira de Figueiredo" userId="e1771b70d906f94b" providerId="Windows Live" clId="Web-{20CAF96C-3A3A-4667-836E-5D2043E55A0D}" dt="2020-02-17T16:28:56.981" v="84"/>
          <ac:spMkLst>
            <pc:docMk/>
            <pc:sldMk cId="2105159769" sldId="256"/>
            <ac:spMk id="3" creationId="{00000000-0000-0000-0000-000000000000}"/>
          </ac:spMkLst>
        </pc:spChg>
      </pc:sldChg>
      <pc:sldChg chg="new">
        <pc:chgData name="Felipe Augusto Pereira de Figueiredo" userId="e1771b70d906f94b" providerId="Windows Live" clId="Web-{20CAF96C-3A3A-4667-836E-5D2043E55A0D}" dt="2020-02-17T16:29:36.671" v="85"/>
        <pc:sldMkLst>
          <pc:docMk/>
          <pc:sldMk cId="2437199265" sldId="257"/>
        </pc:sldMkLst>
      </pc:sldChg>
    </pc:docChg>
  </pc:docChgLst>
  <pc:docChgLst>
    <pc:chgData name="Felipe Augusto Pereira de Figueiredo" userId="e1771b70d906f94b" providerId="Windows Live" clId="Web-{08E38356-0DC9-4DD7-A6CF-E66A8B5B2F0A}"/>
    <pc:docChg chg="modSld">
      <pc:chgData name="Felipe Augusto Pereira de Figueiredo" userId="e1771b70d906f94b" providerId="Windows Live" clId="Web-{08E38356-0DC9-4DD7-A6CF-E66A8B5B2F0A}" dt="2020-03-18T17:39:02.661" v="87"/>
      <pc:docMkLst>
        <pc:docMk/>
      </pc:docMkLst>
      <pc:sldChg chg="modNotes">
        <pc:chgData name="Felipe Augusto Pereira de Figueiredo" userId="e1771b70d906f94b" providerId="Windows Live" clId="Web-{08E38356-0DC9-4DD7-A6CF-E66A8B5B2F0A}" dt="2020-03-18T17:39:02.661" v="87"/>
        <pc:sldMkLst>
          <pc:docMk/>
          <pc:sldMk cId="1706263506" sldId="312"/>
        </pc:sldMkLst>
      </pc:sldChg>
    </pc:docChg>
  </pc:docChgLst>
  <pc:docChgLst>
    <pc:chgData name="Felipe Augusto Pereira de Figueiredo" userId="e1771b70d906f94b" providerId="Windows Live" clId="Web-{7B93843C-DFF4-4B6D-9934-AB8C4C568E2D}"/>
    <pc:docChg chg="modSld">
      <pc:chgData name="Felipe Augusto Pereira de Figueiredo" userId="e1771b70d906f94b" providerId="Windows Live" clId="Web-{7B93843C-DFF4-4B6D-9934-AB8C4C568E2D}" dt="2020-03-14T00:29:41.866" v="84" actId="20577"/>
      <pc:docMkLst>
        <pc:docMk/>
      </pc:docMkLst>
      <pc:sldChg chg="modSp">
        <pc:chgData name="Felipe Augusto Pereira de Figueiredo" userId="e1771b70d906f94b" providerId="Windows Live" clId="Web-{7B93843C-DFF4-4B6D-9934-AB8C4C568E2D}" dt="2020-03-14T00:29:41.866" v="83" actId="20577"/>
        <pc:sldMkLst>
          <pc:docMk/>
          <pc:sldMk cId="63867976" sldId="310"/>
        </pc:sldMkLst>
        <pc:spChg chg="mod">
          <ac:chgData name="Felipe Augusto Pereira de Figueiredo" userId="e1771b70d906f94b" providerId="Windows Live" clId="Web-{7B93843C-DFF4-4B6D-9934-AB8C4C568E2D}" dt="2020-03-14T00:29:41.866" v="83" actId="20577"/>
          <ac:spMkLst>
            <pc:docMk/>
            <pc:sldMk cId="63867976" sldId="310"/>
            <ac:spMk id="2" creationId="{00000000-0000-0000-0000-000000000000}"/>
          </ac:spMkLst>
        </pc:spChg>
        <pc:spChg chg="mod">
          <ac:chgData name="Felipe Augusto Pereira de Figueiredo" userId="e1771b70d906f94b" providerId="Windows Live" clId="Web-{7B93843C-DFF4-4B6D-9934-AB8C4C568E2D}" dt="2020-03-14T00:29:05.036" v="71" actId="20577"/>
          <ac:spMkLst>
            <pc:docMk/>
            <pc:sldMk cId="63867976" sldId="310"/>
            <ac:spMk id="3" creationId="{00000000-0000-0000-0000-000000000000}"/>
          </ac:spMkLst>
        </pc:spChg>
      </pc:sldChg>
    </pc:docChg>
  </pc:docChgLst>
  <pc:docChgLst>
    <pc:chgData name="Felipe Augusto Pereira de Figueiredo" userId="e1771b70d906f94b" providerId="Windows Live" clId="Web-{62FC7D01-7DC2-4ECC-8EE4-941CF425DBEE}"/>
    <pc:docChg chg="addSld delSld modSld">
      <pc:chgData name="Felipe Augusto Pereira de Figueiredo" userId="e1771b70d906f94b" providerId="Windows Live" clId="Web-{62FC7D01-7DC2-4ECC-8EE4-941CF425DBEE}" dt="2020-04-04T01:47:57.654" v="273" actId="1076"/>
      <pc:docMkLst>
        <pc:docMk/>
      </pc:docMkLst>
      <pc:sldChg chg="del">
        <pc:chgData name="Felipe Augusto Pereira de Figueiredo" userId="e1771b70d906f94b" providerId="Windows Live" clId="Web-{62FC7D01-7DC2-4ECC-8EE4-941CF425DBEE}" dt="2020-04-04T01:13:21.236" v="1"/>
        <pc:sldMkLst>
          <pc:docMk/>
          <pc:sldMk cId="883606865" sldId="300"/>
        </pc:sldMkLst>
      </pc:sldChg>
      <pc:sldChg chg="addSp modSp">
        <pc:chgData name="Felipe Augusto Pereira de Figueiredo" userId="e1771b70d906f94b" providerId="Windows Live" clId="Web-{62FC7D01-7DC2-4ECC-8EE4-941CF425DBEE}" dt="2020-04-04T01:47:57.654" v="273" actId="1076"/>
        <pc:sldMkLst>
          <pc:docMk/>
          <pc:sldMk cId="1037579582" sldId="332"/>
        </pc:sldMkLst>
        <pc:picChg chg="add mod">
          <ac:chgData name="Felipe Augusto Pereira de Figueiredo" userId="e1771b70d906f94b" providerId="Windows Live" clId="Web-{62FC7D01-7DC2-4ECC-8EE4-941CF425DBEE}" dt="2020-04-04T01:47:57.654" v="273" actId="1076"/>
          <ac:picMkLst>
            <pc:docMk/>
            <pc:sldMk cId="1037579582" sldId="332"/>
            <ac:picMk id="3" creationId="{2A0DF154-7178-4F01-A59C-CD7D1EB3AD92}"/>
          </ac:picMkLst>
        </pc:picChg>
      </pc:sldChg>
      <pc:sldChg chg="modSp">
        <pc:chgData name="Felipe Augusto Pereira de Figueiredo" userId="e1771b70d906f94b" providerId="Windows Live" clId="Web-{62FC7D01-7DC2-4ECC-8EE4-941CF425DBEE}" dt="2020-04-04T01:25:24.877" v="195" actId="20577"/>
        <pc:sldMkLst>
          <pc:docMk/>
          <pc:sldMk cId="2987778591" sldId="361"/>
        </pc:sldMkLst>
        <pc:spChg chg="mod">
          <ac:chgData name="Felipe Augusto Pereira de Figueiredo" userId="e1771b70d906f94b" providerId="Windows Live" clId="Web-{62FC7D01-7DC2-4ECC-8EE4-941CF425DBEE}" dt="2020-04-04T01:25:24.877" v="195" actId="20577"/>
          <ac:spMkLst>
            <pc:docMk/>
            <pc:sldMk cId="2987778591" sldId="361"/>
            <ac:spMk id="3" creationId="{00000000-0000-0000-0000-000000000000}"/>
          </ac:spMkLst>
        </pc:spChg>
      </pc:sldChg>
      <pc:sldChg chg="modSp modNotes">
        <pc:chgData name="Felipe Augusto Pereira de Figueiredo" userId="e1771b70d906f94b" providerId="Windows Live" clId="Web-{62FC7D01-7DC2-4ECC-8EE4-941CF425DBEE}" dt="2020-04-04T01:22:38.663" v="142" actId="14100"/>
        <pc:sldMkLst>
          <pc:docMk/>
          <pc:sldMk cId="3813385247" sldId="378"/>
        </pc:sldMkLst>
        <pc:spChg chg="mod">
          <ac:chgData name="Felipe Augusto Pereira de Figueiredo" userId="e1771b70d906f94b" providerId="Windows Live" clId="Web-{62FC7D01-7DC2-4ECC-8EE4-941CF425DBEE}" dt="2020-04-04T01:22:38.663" v="142" actId="14100"/>
          <ac:spMkLst>
            <pc:docMk/>
            <pc:sldMk cId="3813385247" sldId="378"/>
            <ac:spMk id="3" creationId="{00000000-0000-0000-0000-000000000000}"/>
          </ac:spMkLst>
        </pc:spChg>
      </pc:sldChg>
      <pc:sldChg chg="del">
        <pc:chgData name="Felipe Augusto Pereira de Figueiredo" userId="e1771b70d906f94b" providerId="Windows Live" clId="Web-{62FC7D01-7DC2-4ECC-8EE4-941CF425DBEE}" dt="2020-04-04T01:24:50.391" v="175"/>
        <pc:sldMkLst>
          <pc:docMk/>
          <pc:sldMk cId="2636909579" sldId="379"/>
        </pc:sldMkLst>
      </pc:sldChg>
      <pc:sldChg chg="del">
        <pc:chgData name="Felipe Augusto Pereira de Figueiredo" userId="e1771b70d906f94b" providerId="Windows Live" clId="Web-{62FC7D01-7DC2-4ECC-8EE4-941CF425DBEE}" dt="2020-04-04T01:24:50.406" v="176"/>
        <pc:sldMkLst>
          <pc:docMk/>
          <pc:sldMk cId="3307251767" sldId="380"/>
        </pc:sldMkLst>
      </pc:sldChg>
      <pc:sldChg chg="del">
        <pc:chgData name="Felipe Augusto Pereira de Figueiredo" userId="e1771b70d906f94b" providerId="Windows Live" clId="Web-{62FC7D01-7DC2-4ECC-8EE4-941CF425DBEE}" dt="2020-04-04T01:28:01.669" v="197"/>
        <pc:sldMkLst>
          <pc:docMk/>
          <pc:sldMk cId="1498450978" sldId="381"/>
        </pc:sldMkLst>
      </pc:sldChg>
      <pc:sldChg chg="add replId">
        <pc:chgData name="Felipe Augusto Pereira de Figueiredo" userId="e1771b70d906f94b" providerId="Windows Live" clId="Web-{62FC7D01-7DC2-4ECC-8EE4-941CF425DBEE}" dt="2020-04-04T01:13:12.219" v="0"/>
        <pc:sldMkLst>
          <pc:docMk/>
          <pc:sldMk cId="1168747188" sldId="398"/>
        </pc:sldMkLst>
      </pc:sldChg>
      <pc:sldChg chg="modSp new modNotes">
        <pc:chgData name="Felipe Augusto Pereira de Figueiredo" userId="e1771b70d906f94b" providerId="Windows Live" clId="Web-{62FC7D01-7DC2-4ECC-8EE4-941CF425DBEE}" dt="2020-04-04T01:33:54.380" v="268" actId="20577"/>
        <pc:sldMkLst>
          <pc:docMk/>
          <pc:sldMk cId="2414479644" sldId="399"/>
        </pc:sldMkLst>
        <pc:spChg chg="mod">
          <ac:chgData name="Felipe Augusto Pereira de Figueiredo" userId="e1771b70d906f94b" providerId="Windows Live" clId="Web-{62FC7D01-7DC2-4ECC-8EE4-941CF425DBEE}" dt="2020-04-04T01:19:47.214" v="68" actId="20577"/>
          <ac:spMkLst>
            <pc:docMk/>
            <pc:sldMk cId="2414479644" sldId="399"/>
            <ac:spMk id="2" creationId="{F4227E34-0D58-4F7C-A44C-874904CC31AB}"/>
          </ac:spMkLst>
        </pc:spChg>
        <pc:spChg chg="mod">
          <ac:chgData name="Felipe Augusto Pereira de Figueiredo" userId="e1771b70d906f94b" providerId="Windows Live" clId="Web-{62FC7D01-7DC2-4ECC-8EE4-941CF425DBEE}" dt="2020-04-04T01:33:54.380" v="268" actId="20577"/>
          <ac:spMkLst>
            <pc:docMk/>
            <pc:sldMk cId="2414479644" sldId="399"/>
            <ac:spMk id="3" creationId="{96005A71-5862-4C74-B1AF-2AAB990B557F}"/>
          </ac:spMkLst>
        </pc:spChg>
      </pc:sldChg>
    </pc:docChg>
  </pc:docChgLst>
  <pc:docChgLst>
    <pc:chgData name="Felipe Augusto Pereira de Figueiredo" userId="e1771b70d906f94b" providerId="Windows Live" clId="Web-{58D05219-7C7B-4B91-A7AF-DC0AF21441D4}"/>
    <pc:docChg chg="modSld">
      <pc:chgData name="Felipe Augusto Pereira de Figueiredo" userId="e1771b70d906f94b" providerId="Windows Live" clId="Web-{58D05219-7C7B-4B91-A7AF-DC0AF21441D4}" dt="2020-03-15T18:19:02.459" v="6" actId="20577"/>
      <pc:docMkLst>
        <pc:docMk/>
      </pc:docMkLst>
      <pc:sldChg chg="modSp">
        <pc:chgData name="Felipe Augusto Pereira de Figueiredo" userId="e1771b70d906f94b" providerId="Windows Live" clId="Web-{58D05219-7C7B-4B91-A7AF-DC0AF21441D4}" dt="2020-03-15T18:18:57.443" v="4" actId="20577"/>
        <pc:sldMkLst>
          <pc:docMk/>
          <pc:sldMk cId="63867976" sldId="310"/>
        </pc:sldMkLst>
        <pc:spChg chg="mod">
          <ac:chgData name="Felipe Augusto Pereira de Figueiredo" userId="e1771b70d906f94b" providerId="Windows Live" clId="Web-{58D05219-7C7B-4B91-A7AF-DC0AF21441D4}" dt="2020-03-15T18:18:57.443" v="4" actId="20577"/>
          <ac:spMkLst>
            <pc:docMk/>
            <pc:sldMk cId="63867976" sldId="310"/>
            <ac:spMk id="3" creationId="{00000000-0000-0000-0000-000000000000}"/>
          </ac:spMkLst>
        </pc:spChg>
      </pc:sldChg>
    </pc:docChg>
  </pc:docChgLst>
  <pc:docChgLst>
    <pc:chgData name="Felipe Augusto Pereira de Figueiredo" userId="e1771b70d906f94b" providerId="Windows Live" clId="Web-{328F8323-A8B4-4BB5-8B29-141FF986EA24}"/>
    <pc:docChg chg="modSld">
      <pc:chgData name="Felipe Augusto Pereira de Figueiredo" userId="e1771b70d906f94b" providerId="Windows Live" clId="Web-{328F8323-A8B4-4BB5-8B29-141FF986EA24}" dt="2020-04-06T19:56:50.780" v="9" actId="20577"/>
      <pc:docMkLst>
        <pc:docMk/>
      </pc:docMkLst>
      <pc:sldChg chg="modSp">
        <pc:chgData name="Felipe Augusto Pereira de Figueiredo" userId="e1771b70d906f94b" providerId="Windows Live" clId="Web-{328F8323-A8B4-4BB5-8B29-141FF986EA24}" dt="2020-04-06T19:56:50.780" v="8" actId="20577"/>
        <pc:sldMkLst>
          <pc:docMk/>
          <pc:sldMk cId="4289465553" sldId="388"/>
        </pc:sldMkLst>
        <pc:spChg chg="mod">
          <ac:chgData name="Felipe Augusto Pereira de Figueiredo" userId="e1771b70d906f94b" providerId="Windows Live" clId="Web-{328F8323-A8B4-4BB5-8B29-141FF986EA24}" dt="2020-04-06T19:56:50.780" v="8" actId="20577"/>
          <ac:spMkLst>
            <pc:docMk/>
            <pc:sldMk cId="4289465553" sldId="38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AF11-6A8A-4E64-94F5-26D4FBA2A01D}" type="datetimeFigureOut">
              <a:rPr lang="nl-BE" smtClean="0"/>
              <a:t>31/01/2021</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B99DF-01BC-492A-8CEF-4FD88D18DD9D}" type="slidenum">
              <a:rPr lang="nl-BE" smtClean="0"/>
              <a:t>‹#›</a:t>
            </a:fld>
            <a:endParaRPr lang="nl-BE"/>
          </a:p>
        </p:txBody>
      </p:sp>
    </p:spTree>
    <p:extLst>
      <p:ext uri="{BB962C8B-B14F-4D97-AF65-F5344CB8AC3E}">
        <p14:creationId xmlns:p14="http://schemas.microsoft.com/office/powerpoint/2010/main" val="158059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cs231n.github.io/neural-networks-3/#sgd"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cs231n.github.io/neural-networks-3/#sgd"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essa altura, espero que vocês consigam diferenciar problemas de regressão e classificação.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368260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smtClean="0"/>
              <a:t>Exemplo</a:t>
            </a:r>
            <a:r>
              <a:rPr lang="en-US" dirty="0" smtClean="0"/>
              <a:t>:</a:t>
            </a:r>
            <a:r>
              <a:rPr lang="en-US" baseline="0" dirty="0" smtClean="0"/>
              <a:t> </a:t>
            </a:r>
            <a:r>
              <a:rPr lang="pt-BR" dirty="0" smtClean="0"/>
              <a:t>https://mybinder.org/v2/gh/zz4fap/t319_aprendizado_de_maquina/main?filepath=notebooks%2Fregression%2Fnormal_equation_example1.ipynb</a:t>
            </a:r>
            <a:endParaRPr lang="en-US" dirty="0" smtClean="0"/>
          </a:p>
          <a:p>
            <a:endParaRPr lang="en-US" dirty="0" smtClean="0"/>
          </a:p>
          <a:p>
            <a:r>
              <a:rPr lang="en-US" dirty="0" err="1" smtClean="0"/>
              <a:t>numpy.c</a:t>
            </a:r>
            <a:r>
              <a:rPr lang="en-US" dirty="0"/>
              <a:t>_</a:t>
            </a:r>
            <a:r>
              <a:rPr lang="en-US" baseline="0" dirty="0"/>
              <a:t> : </a:t>
            </a:r>
            <a:r>
              <a:rPr lang="en-US" baseline="0" dirty="0" err="1"/>
              <a:t>concatena</a:t>
            </a:r>
            <a:r>
              <a:rPr lang="en-US" baseline="0" dirty="0"/>
              <a:t> </a:t>
            </a:r>
            <a:r>
              <a:rPr lang="en-US" baseline="0" dirty="0" err="1"/>
              <a:t>vetores</a:t>
            </a:r>
            <a:r>
              <a:rPr lang="en-US" baseline="0" dirty="0"/>
              <a:t>.</a:t>
            </a:r>
          </a:p>
          <a:p>
            <a:endParaRPr lang="en-US" dirty="0"/>
          </a:p>
          <a:p>
            <a:r>
              <a:rPr lang="en-US" dirty="0" err="1"/>
              <a:t>Perceba</a:t>
            </a:r>
            <a:r>
              <a:rPr lang="en-US" dirty="0"/>
              <a:t> que com </a:t>
            </a:r>
            <a:r>
              <a:rPr lang="en-US" dirty="0" err="1"/>
              <a:t>apenas</a:t>
            </a:r>
            <a:r>
              <a:rPr lang="en-US" dirty="0"/>
              <a:t> 100</a:t>
            </a:r>
            <a:r>
              <a:rPr lang="en-US" baseline="0" dirty="0"/>
              <a:t> </a:t>
            </a:r>
            <a:r>
              <a:rPr lang="en-US" baseline="0" dirty="0" err="1"/>
              <a:t>observações</a:t>
            </a:r>
            <a:r>
              <a:rPr lang="en-US" baseline="0" dirty="0"/>
              <a:t> (</a:t>
            </a:r>
            <a:r>
              <a:rPr lang="en-US" baseline="0" dirty="0" err="1"/>
              <a:t>ou</a:t>
            </a:r>
            <a:r>
              <a:rPr lang="en-US" baseline="0" dirty="0"/>
              <a:t> </a:t>
            </a:r>
            <a:r>
              <a:rPr lang="en-US" baseline="0" dirty="0" err="1"/>
              <a:t>exemplos</a:t>
            </a:r>
            <a:r>
              <a:rPr lang="en-US" baseline="0" dirty="0"/>
              <a:t>), </a:t>
            </a:r>
            <a:r>
              <a:rPr lang="en-US" baseline="0" dirty="0" err="1"/>
              <a:t>os</a:t>
            </a:r>
            <a:r>
              <a:rPr lang="en-US" baseline="0" dirty="0"/>
              <a:t> </a:t>
            </a:r>
            <a:r>
              <a:rPr lang="en-US" baseline="0" dirty="0" err="1"/>
              <a:t>valores</a:t>
            </a:r>
            <a:r>
              <a:rPr lang="en-US" baseline="0" dirty="0"/>
              <a:t> </a:t>
            </a:r>
            <a:r>
              <a:rPr lang="en-US" baseline="0" dirty="0" err="1"/>
              <a:t>obtidos</a:t>
            </a:r>
            <a:r>
              <a:rPr lang="en-US" baseline="0" dirty="0"/>
              <a:t> </a:t>
            </a:r>
            <a:r>
              <a:rPr lang="en-US" baseline="0" dirty="0" err="1"/>
              <a:t>são</a:t>
            </a:r>
            <a:r>
              <a:rPr lang="en-US" baseline="0" dirty="0"/>
              <a:t> </a:t>
            </a:r>
            <a:r>
              <a:rPr lang="en-US" baseline="0" dirty="0" err="1"/>
              <a:t>bem</a:t>
            </a:r>
            <a:r>
              <a:rPr lang="en-US" baseline="0" dirty="0"/>
              <a:t> </a:t>
            </a:r>
            <a:r>
              <a:rPr lang="en-US" baseline="0" dirty="0" err="1"/>
              <a:t>próximos</a:t>
            </a:r>
            <a:r>
              <a:rPr lang="en-US" baseline="0" dirty="0"/>
              <a:t> dos </a:t>
            </a:r>
            <a:r>
              <a:rPr lang="en-US" baseline="0" dirty="0" err="1"/>
              <a:t>exatos</a:t>
            </a:r>
            <a:r>
              <a:rPr lang="en-US" baseline="0" dirty="0"/>
              <a:t>, </a:t>
            </a:r>
            <a:r>
              <a:rPr lang="en-US" baseline="0" dirty="0" err="1"/>
              <a:t>porém</a:t>
            </a:r>
            <a:r>
              <a:rPr lang="en-US" baseline="0" dirty="0"/>
              <a:t>, </a:t>
            </a:r>
            <a:r>
              <a:rPr lang="pt-BR" dirty="0"/>
              <a:t>o ruído torna impossível recuperar os parâmetros exatos da função original.</a:t>
            </a:r>
          </a:p>
          <a:p>
            <a:r>
              <a:rPr lang="pt-BR" dirty="0"/>
              <a:t>Se aumentarmos o</a:t>
            </a:r>
            <a:r>
              <a:rPr lang="pt-BR" baseline="0" dirty="0"/>
              <a:t> número de observações conseguimos melhorar a estimação.</a:t>
            </a:r>
          </a:p>
          <a:p>
            <a:endParaRPr lang="pt-BR" baseline="0" dirty="0"/>
          </a:p>
          <a:p>
            <a:r>
              <a:rPr lang="pt-BR" baseline="0" dirty="0"/>
              <a:t>O argumento x passado para o método fit da classe LinearRegression é uma matriz com N x </a:t>
            </a:r>
            <a:r>
              <a:rPr lang="pt-BR" baseline="0" dirty="0" smtClean="0"/>
              <a:t>K, </a:t>
            </a:r>
            <a:r>
              <a:rPr lang="pt-BR" baseline="0" dirty="0"/>
              <a:t>ou seja, uma matriz com N exemplos como linhas e </a:t>
            </a:r>
            <a:r>
              <a:rPr lang="pt-BR" baseline="0" dirty="0" smtClean="0"/>
              <a:t>K </a:t>
            </a:r>
            <a:r>
              <a:rPr lang="pt-BR" baseline="0" dirty="0"/>
              <a:t>atributos como colunas</a:t>
            </a:r>
            <a:r>
              <a:rPr lang="pt-BR" baseline="0" dirty="0" smtClean="0"/>
              <a:t>. Porém, lembre-se que se existe um peso a0, e portanto x deveria ter dimensão N x K+1, entretanto, por padrão a classe LinearRegression já faz isso pra você autimaticamente. </a:t>
            </a:r>
            <a:r>
              <a:rPr lang="pt-BR" u="none" baseline="0" dirty="0" smtClean="0"/>
              <a:t>Caso </a:t>
            </a:r>
            <a:r>
              <a:rPr lang="pt-BR" u="none" baseline="0" dirty="0"/>
              <a:t>sua função hipótese não considere o peso a0, então, durante a instanciação da classe você </a:t>
            </a:r>
            <a:r>
              <a:rPr lang="pt-BR" u="none" baseline="0" dirty="0" smtClean="0"/>
              <a:t>deve configurar o parâmetro </a:t>
            </a:r>
            <a:r>
              <a:rPr lang="pt-BR" sz="1200" b="1" i="0" u="none" kern="1200" dirty="0">
                <a:solidFill>
                  <a:schemeClr val="tx1"/>
                </a:solidFill>
                <a:effectLst/>
                <a:latin typeface="+mn-lt"/>
                <a:ea typeface="+mn-ea"/>
                <a:cs typeface="+mn-cs"/>
              </a:rPr>
              <a:t>fit_intercept=False</a:t>
            </a:r>
            <a:r>
              <a:rPr lang="pt-BR" sz="1200" b="0" i="0" u="none" kern="1200" dirty="0">
                <a:solidFill>
                  <a:schemeClr val="tx1"/>
                </a:solidFill>
                <a:effectLst/>
                <a:latin typeface="+mn-lt"/>
                <a:ea typeface="+mn-ea"/>
                <a:cs typeface="+mn-cs"/>
              </a:rPr>
              <a:t>, pois por default o método fit tenta encontrar o valor de a0.</a:t>
            </a:r>
            <a:endParaRPr lang="nl-BE" u="none" dirty="0"/>
          </a:p>
        </p:txBody>
      </p:sp>
      <p:sp>
        <p:nvSpPr>
          <p:cNvPr id="4" name="Slide Number Placeholder 3"/>
          <p:cNvSpPr>
            <a:spLocks noGrp="1"/>
          </p:cNvSpPr>
          <p:nvPr>
            <p:ph type="sldNum" sz="quarter" idx="10"/>
          </p:nvPr>
        </p:nvSpPr>
        <p:spPr/>
        <p:txBody>
          <a:bodyPr/>
          <a:lstStyle/>
          <a:p>
            <a:fld id="{DA8B99DF-01BC-492A-8CEF-4FD88D18DD9D}" type="slidenum">
              <a:rPr lang="nl-BE" smtClean="0"/>
              <a:t>10</a:t>
            </a:fld>
            <a:endParaRPr lang="nl-BE"/>
          </a:p>
        </p:txBody>
      </p:sp>
    </p:spTree>
    <p:extLst>
      <p:ext uri="{BB962C8B-B14F-4D97-AF65-F5344CB8AC3E}">
        <p14:creationId xmlns:p14="http://schemas.microsoft.com/office/powerpoint/2010/main" val="34600253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noProof="0" dirty="0" smtClean="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r>
                  <a:rPr lang="pt-BR" noProof="0" dirty="0" smtClean="0"/>
                  <a:t>.</a:t>
                </a:r>
                <a:endParaRPr lang="pt-BR" noProof="0" dirty="0"/>
              </a:p>
            </p:txBody>
          </p:sp>
        </mc:Choice>
        <mc:Fallback xmlns="">
          <p:sp>
            <p:nvSpPr>
              <p:cNvPr id="3" name="Notes Placeholder 2"/>
              <p:cNvSpPr>
                <a:spLocks noGrp="1"/>
              </p:cNvSpPr>
              <p:nvPr>
                <p:ph type="body" idx="1"/>
              </p:nvPr>
            </p:nvSpPr>
            <p:spPr/>
            <p:txBody>
              <a:bodyPr/>
              <a:lstStyle/>
              <a:p>
                <a:r>
                  <a:rPr lang="pt-BR" noProof="0" dirty="0" smtClean="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a:t>
                </a:r>
                <a:r>
                  <a:rPr lang="pt-BR" i="0" noProof="0" smtClean="0">
                    <a:latin typeface="Cambria Math" panose="02040503050406030204" pitchFamily="18" charset="0"/>
                  </a:rPr>
                  <a:t>_</a:t>
                </a:r>
                <a:r>
                  <a:rPr lang="pt-BR" i="0" noProof="0">
                    <a:latin typeface="Cambria Math" panose="02040503050406030204" pitchFamily="18" charset="0"/>
                  </a:rPr>
                  <a:t>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r>
                  <a:rPr lang="pt-BR" noProof="0" dirty="0" smtClean="0"/>
                  <a:t>.</a:t>
                </a:r>
                <a:endParaRPr lang="pt-BR" noProof="0"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11</a:t>
            </a:fld>
            <a:endParaRPr lang="nl-BE"/>
          </a:p>
        </p:txBody>
      </p:sp>
    </p:spTree>
    <p:extLst>
      <p:ext uri="{BB962C8B-B14F-4D97-AF65-F5344CB8AC3E}">
        <p14:creationId xmlns:p14="http://schemas.microsoft.com/office/powerpoint/2010/main" val="2612769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smtClean="0"/>
                  <a:t>Exemplo</a:t>
                </a:r>
                <a:r>
                  <a:rPr lang="pt-BR" noProof="0" dirty="0" smtClean="0"/>
                  <a:t>: </a:t>
                </a:r>
                <a:r>
                  <a:rPr lang="pt-BR" dirty="0" smtClean="0"/>
                  <a:t>https://mybinder.org/v2/gh/zz4fap/t319_aprendizado_de_maquina/main?filepath=notebooks%2Fregression%2Ferror_surface_example1.ipynb</a:t>
                </a:r>
              </a:p>
              <a:p>
                <a:endParaRPr lang="pt-BR" noProof="0" dirty="0" smtClean="0"/>
              </a:p>
              <a:p>
                <a:endParaRPr lang="pt-BR" noProof="0" dirty="0" smtClean="0"/>
              </a:p>
              <a:p>
                <a:r>
                  <a:rPr lang="pt-BR" noProof="0" dirty="0" smtClean="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noProof="0" dirty="0"/>
              </a:p>
              <a:p>
                <a:endParaRPr lang="pt-BR" noProof="0" dirty="0"/>
              </a:p>
              <a:p>
                <a:endParaRPr lang="pt-BR" dirty="0"/>
              </a:p>
            </p:txBody>
          </p:sp>
        </mc:Choice>
        <mc:Fallback xmlns="">
          <p:sp>
            <p:nvSpPr>
              <p:cNvPr id="3" name="Notes Placeholder 2"/>
              <p:cNvSpPr>
                <a:spLocks noGrp="1"/>
              </p:cNvSpPr>
              <p:nvPr>
                <p:ph type="body" idx="1"/>
              </p:nvPr>
            </p:nvSpPr>
            <p:spPr/>
            <p:txBody>
              <a:bodyPr/>
              <a:lstStyle/>
              <a:p>
                <a:r>
                  <a:rPr lang="pt-BR" noProof="0" dirty="0" smtClean="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a:t>
                </a:r>
                <a:r>
                  <a:rPr lang="pt-BR" i="0" noProof="0" smtClean="0">
                    <a:latin typeface="Cambria Math" panose="02040503050406030204" pitchFamily="18" charset="0"/>
                  </a:rPr>
                  <a:t>_</a:t>
                </a:r>
                <a:r>
                  <a:rPr lang="pt-BR" i="0" noProof="0">
                    <a:latin typeface="Cambria Math" panose="02040503050406030204" pitchFamily="18" charset="0"/>
                  </a:rPr>
                  <a:t>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noProof="0" dirty="0"/>
              </a:p>
              <a:p>
                <a:endParaRPr lang="pt-BR" noProof="0" dirty="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12</a:t>
            </a:fld>
            <a:endParaRPr lang="nl-BE"/>
          </a:p>
        </p:txBody>
      </p:sp>
    </p:spTree>
    <p:extLst>
      <p:ext uri="{BB962C8B-B14F-4D97-AF65-F5344CB8AC3E}">
        <p14:creationId xmlns:p14="http://schemas.microsoft.com/office/powerpoint/2010/main" val="3377704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smtClean="0"/>
                  <a:t>Exemplo</a:t>
                </a:r>
                <a:r>
                  <a:rPr lang="pt-BR" noProof="0" dirty="0" smtClean="0"/>
                  <a:t>: </a:t>
                </a:r>
                <a:r>
                  <a:rPr lang="pt-BR" dirty="0" smtClean="0"/>
                  <a:t>https://mybinder.org/v2/gh/zz4fap/t319_aprendizado_de_maquina/main?filepath=notebooks%2Fregression%2Ferror_surface_example2.ipynb</a:t>
                </a:r>
              </a:p>
              <a:p>
                <a:endParaRPr lang="pt-BR" noProof="0" dirty="0" smtClean="0"/>
              </a:p>
              <a:p>
                <a:endParaRPr lang="pt-BR" noProof="0" dirty="0" smtClean="0"/>
              </a:p>
              <a:p>
                <a:r>
                  <a:rPr lang="pt-BR" noProof="0" dirty="0" smtClean="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noProof="0" dirty="0"/>
              </a:p>
              <a:p>
                <a:endParaRPr lang="pt-BR" noProof="0" dirty="0"/>
              </a:p>
              <a:p>
                <a:endParaRPr lang="pt-BR" dirty="0"/>
              </a:p>
            </p:txBody>
          </p:sp>
        </mc:Choice>
        <mc:Fallback xmlns="">
          <p:sp>
            <p:nvSpPr>
              <p:cNvPr id="3" name="Notes Placeholder 2"/>
              <p:cNvSpPr>
                <a:spLocks noGrp="1"/>
              </p:cNvSpPr>
              <p:nvPr>
                <p:ph type="body" idx="1"/>
              </p:nvPr>
            </p:nvSpPr>
            <p:spPr/>
            <p:txBody>
              <a:bodyPr/>
              <a:lstStyle/>
              <a:p>
                <a:r>
                  <a:rPr lang="pt-BR" noProof="0" dirty="0" smtClean="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a:t>
                </a:r>
                <a:r>
                  <a:rPr lang="pt-BR" i="0" noProof="0" smtClean="0">
                    <a:latin typeface="Cambria Math" panose="02040503050406030204" pitchFamily="18" charset="0"/>
                  </a:rPr>
                  <a:t>_</a:t>
                </a:r>
                <a:r>
                  <a:rPr lang="pt-BR" i="0" noProof="0">
                    <a:latin typeface="Cambria Math" panose="02040503050406030204" pitchFamily="18" charset="0"/>
                  </a:rPr>
                  <a:t>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noProof="0" dirty="0"/>
              </a:p>
              <a:p>
                <a:endParaRPr lang="pt-BR" noProof="0" dirty="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13</a:t>
            </a:fld>
            <a:endParaRPr lang="nl-BE"/>
          </a:p>
        </p:txBody>
      </p:sp>
    </p:spTree>
    <p:extLst>
      <p:ext uri="{BB962C8B-B14F-4D97-AF65-F5344CB8AC3E}">
        <p14:creationId xmlns:p14="http://schemas.microsoft.com/office/powerpoint/2010/main" val="3460738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14:m>
                  <m:oMath xmlns:m="http://schemas.openxmlformats.org/officeDocument/2006/math">
                    <m:sSup>
                      <m:sSupPr>
                        <m:ctrlPr>
                          <a:rPr lang="nl-BE" sz="1200" i="1">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oMath>
                </a14:m>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14:m>
                  <m:oMath xmlns:m="http://schemas.openxmlformats.org/officeDocument/2006/math">
                    <m:r>
                      <a:rPr lang="pt-BR" sz="1200" b="0" i="1" smtClean="0">
                        <a:latin typeface="Cambria Math" panose="02040503050406030204" pitchFamily="18" charset="0"/>
                      </a:rPr>
                      <m:t>𝑂</m:t>
                    </m:r>
                    <m:r>
                      <a:rPr lang="pt-BR" sz="1200" b="0" i="1" smtClean="0">
                        <a:latin typeface="Cambria Math" panose="02040503050406030204" pitchFamily="18" charset="0"/>
                      </a:rPr>
                      <m:t>(</m:t>
                    </m:r>
                    <m:sSup>
                      <m:sSupPr>
                        <m:ctrlPr>
                          <a:rPr lang="pt-BR" sz="1200" b="0" i="1" smtClean="0">
                            <a:latin typeface="Cambria Math" panose="02040503050406030204" pitchFamily="18" charset="0"/>
                          </a:rPr>
                        </m:ctrlPr>
                      </m:sSupPr>
                      <m:e>
                        <m:r>
                          <a:rPr lang="pt-BR" sz="1200" b="0" i="1" smtClean="0">
                            <a:latin typeface="Cambria Math" panose="02040503050406030204" pitchFamily="18" charset="0"/>
                          </a:rPr>
                          <m:t>𝑛</m:t>
                        </m:r>
                      </m:e>
                      <m:sup>
                        <m:r>
                          <a:rPr lang="pt-BR" sz="1200" b="0" i="1" smtClean="0">
                            <a:latin typeface="Cambria Math" panose="02040503050406030204" pitchFamily="18" charset="0"/>
                          </a:rPr>
                          <m:t>2.4</m:t>
                        </m:r>
                      </m:sup>
                    </m:sSup>
                    <m:r>
                      <a:rPr lang="pt-BR" sz="1200" b="0" i="1" smtClean="0">
                        <a:latin typeface="Cambria Math" panose="02040503050406030204" pitchFamily="18" charset="0"/>
                      </a:rPr>
                      <m:t>)</m:t>
                    </m:r>
                  </m:oMath>
                </a14:m>
                <a:r>
                  <a:rPr lang="pt-BR" sz="1200" dirty="0"/>
                  <a:t> e </a:t>
                </a:r>
                <a14:m>
                  <m:oMath xmlns:m="http://schemas.openxmlformats.org/officeDocument/2006/math">
                    <m:r>
                      <a:rPr lang="pt-BR" sz="1200" i="1">
                        <a:latin typeface="Cambria Math" panose="02040503050406030204" pitchFamily="18" charset="0"/>
                      </a:rPr>
                      <m:t>𝑂</m:t>
                    </m:r>
                    <m:d>
                      <m:dPr>
                        <m:ctrlPr>
                          <a:rPr lang="pt-BR" sz="1200" i="1">
                            <a:latin typeface="Cambria Math" panose="02040503050406030204" pitchFamily="18" charset="0"/>
                          </a:rPr>
                        </m:ctrlPr>
                      </m:dPr>
                      <m:e>
                        <m:sSup>
                          <m:sSupPr>
                            <m:ctrlPr>
                              <a:rPr lang="pt-BR" sz="1200" i="1">
                                <a:latin typeface="Cambria Math" panose="02040503050406030204" pitchFamily="18" charset="0"/>
                              </a:rPr>
                            </m:ctrlPr>
                          </m:sSupPr>
                          <m:e>
                            <m:r>
                              <a:rPr lang="pt-BR" sz="1200" i="1">
                                <a:latin typeface="Cambria Math" panose="02040503050406030204" pitchFamily="18" charset="0"/>
                              </a:rPr>
                              <m:t>𝑛</m:t>
                            </m:r>
                          </m:e>
                          <m:sup>
                            <m:r>
                              <a:rPr lang="pt-BR" sz="1200" b="0" i="1" smtClean="0">
                                <a:latin typeface="Cambria Math" panose="02040503050406030204" pitchFamily="18" charset="0"/>
                              </a:rPr>
                              <m:t>3</m:t>
                            </m:r>
                          </m:sup>
                        </m:sSup>
                      </m:e>
                    </m:d>
                  </m:oMath>
                </a14:m>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a:t>
                </a:r>
                <a:r>
                  <a:rPr lang="pt-BR" sz="1200" baseline="0" dirty="0" smtClean="0"/>
                  <a:t>cúbico</a:t>
                </a:r>
                <a:r>
                  <a:rPr lang="pt-BR" sz="1200" baseline="0" dirty="0"/>
                  <a:t>.</a:t>
                </a:r>
                <a:endParaRPr lang="pt-BR" sz="1200" dirty="0"/>
              </a:p>
              <a:p>
                <a:pPr marL="171450" indent="-171450">
                  <a:buFont typeface="Arial" panose="020B0604020202020204" pitchFamily="34" charset="0"/>
                  <a:buChar char="•"/>
                </a:pPr>
                <a14:m>
                  <m:oMath xmlns:m="http://schemas.openxmlformats.org/officeDocument/2006/math">
                    <m:sSup>
                      <m:sSupPr>
                        <m:ctrlPr>
                          <a:rPr lang="nl-BE" sz="1200" i="1" smtClean="0">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r>
                      <a:rPr lang="pt-BR" sz="1200" b="0" i="0" smtClean="0">
                        <a:latin typeface="Cambria Math" panose="02040503050406030204" pitchFamily="18" charset="0"/>
                      </a:rPr>
                      <m:t> </m:t>
                    </m:r>
                  </m:oMath>
                </a14:m>
                <a:r>
                  <a:rPr lang="pt-BR" sz="1200" dirty="0"/>
                  <a:t>é uma matriz (</a:t>
                </a:r>
                <a14:m>
                  <m:oMath xmlns:m="http://schemas.openxmlformats.org/officeDocument/2006/math">
                    <m:r>
                      <a:rPr lang="pt-BR" sz="1200" b="0" i="1" smtClean="0">
                        <a:latin typeface="Cambria Math" panose="02040503050406030204" pitchFamily="18" charset="0"/>
                      </a:rPr>
                      <m:t>𝐾</m:t>
                    </m:r>
                    <m:r>
                      <a:rPr lang="pt-BR" sz="1200" b="0" i="1" smtClean="0">
                        <a:latin typeface="Cambria Math" panose="02040503050406030204" pitchFamily="18" charset="0"/>
                      </a:rPr>
                      <m:t>+1 ×</m:t>
                    </m:r>
                    <m:r>
                      <a:rPr lang="pt-BR" sz="1200" b="0" i="1" smtClean="0">
                        <a:latin typeface="Cambria Math" panose="02040503050406030204" pitchFamily="18" charset="0"/>
                        <a:ea typeface="Cambria Math" panose="02040503050406030204" pitchFamily="18" charset="0"/>
                      </a:rPr>
                      <m:t>𝐾</m:t>
                    </m:r>
                    <m:r>
                      <a:rPr lang="pt-BR" sz="1200" b="0" i="1" smtClean="0">
                        <a:latin typeface="Cambria Math" panose="02040503050406030204" pitchFamily="18" charset="0"/>
                        <a:ea typeface="Cambria Math" panose="02040503050406030204" pitchFamily="18" charset="0"/>
                      </a:rPr>
                      <m:t>+1</m:t>
                    </m:r>
                  </m:oMath>
                </a14:m>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A solução da </a:t>
                </a:r>
                <a:r>
                  <a:rPr lang="pt-BR" b="1" i="1" dirty="0" smtClean="0"/>
                  <a:t>equação normal </a:t>
                </a:r>
                <a:r>
                  <a:rPr lang="pt-BR" dirty="0" smtClean="0"/>
                  <a:t>envolve o calculo</a:t>
                </a:r>
                <a:r>
                  <a:rPr lang="pt-BR" baseline="0" dirty="0" smtClean="0"/>
                  <a:t> da</a:t>
                </a:r>
                <a:r>
                  <a:rPr lang="pt-BR" dirty="0" smtClean="0"/>
                  <a:t> </a:t>
                </a:r>
                <a:r>
                  <a:rPr lang="pt-BR" dirty="0" smtClean="0"/>
                  <a:t>inversa de </a:t>
                </a:r>
                <a:r>
                  <a:rPr lang="el-GR" b="1" i="0">
                    <a:latin typeface="Cambria Math" panose="02040503050406030204" pitchFamily="18" charset="0"/>
                  </a:rPr>
                  <a:t>𝜱</a:t>
                </a:r>
                <a:r>
                  <a:rPr lang="nl-BE" b="1" i="0">
                    <a:latin typeface="Cambria Math" panose="02040503050406030204" pitchFamily="18" charset="0"/>
                  </a:rPr>
                  <a:t>^</a:t>
                </a:r>
                <a:r>
                  <a:rPr lang="pt-BR" i="0">
                    <a:latin typeface="Cambria Math" panose="02040503050406030204" pitchFamily="18" charset="0"/>
                  </a:rPr>
                  <a:t>𝑇</a:t>
                </a:r>
                <a:r>
                  <a:rPr lang="el-GR" b="1" i="0">
                    <a:latin typeface="Cambria Math" panose="02040503050406030204" pitchFamily="18" charset="0"/>
                  </a:rPr>
                  <a:t> 𝜱</a:t>
                </a:r>
                <a:r>
                  <a:rPr lang="nl-BE" i="0" dirty="0" smtClean="0">
                    <a:latin typeface="Cambria Math" panose="02040503050406030204" pitchFamily="18" charset="0"/>
                  </a:rPr>
                  <a:t>, o </a:t>
                </a:r>
                <a:r>
                  <a:rPr lang="nl-BE" i="0" dirty="0" err="1" smtClean="0">
                    <a:latin typeface="Cambria Math" panose="02040503050406030204" pitchFamily="18" charset="0"/>
                  </a:rPr>
                  <a:t>qual</a:t>
                </a:r>
                <a:r>
                  <a:rPr lang="nl-BE" i="0" baseline="0" dirty="0" smtClean="0">
                    <a:latin typeface="Cambria Math" panose="02040503050406030204" pitchFamily="18" charset="0"/>
                  </a:rPr>
                  <a:t> tem </a:t>
                </a:r>
                <a:r>
                  <a:rPr lang="nl-BE" i="0" baseline="0" dirty="0" err="1" smtClean="0">
                    <a:latin typeface="Cambria Math" panose="02040503050406030204" pitchFamily="18" charset="0"/>
                  </a:rPr>
                  <a:t>complexidade</a:t>
                </a:r>
                <a:r>
                  <a:rPr lang="nl-BE" i="0" baseline="0" dirty="0" smtClean="0">
                    <a:latin typeface="Cambria Math" panose="02040503050406030204" pitchFamily="18" charset="0"/>
                  </a:rPr>
                  <a:t> </a:t>
                </a:r>
                <a:r>
                  <a:rPr lang="nl-BE" i="0" baseline="0" dirty="0" err="1" smtClean="0">
                    <a:latin typeface="Cambria Math" panose="02040503050406030204" pitchFamily="18" charset="0"/>
                  </a:rPr>
                  <a:t>computacional</a:t>
                </a:r>
                <a:r>
                  <a:rPr lang="nl-BE" i="0" baseline="0" dirty="0" smtClean="0">
                    <a:latin typeface="Cambria Math" panose="02040503050406030204" pitchFamily="18" charset="0"/>
                  </a:rPr>
                  <a:t> </a:t>
                </a:r>
                <a:r>
                  <a:rPr lang="nl-BE" i="0" baseline="0" dirty="0" err="1" smtClean="0">
                    <a:latin typeface="Cambria Math" panose="02040503050406030204" pitchFamily="18" charset="0"/>
                  </a:rPr>
                  <a:t>variando</a:t>
                </a:r>
                <a:r>
                  <a:rPr lang="nl-BE" i="0" baseline="0" dirty="0" smtClean="0">
                    <a:latin typeface="Cambria Math" panose="02040503050406030204" pitchFamily="18" charset="0"/>
                  </a:rPr>
                  <a:t> </a:t>
                </a:r>
                <a:r>
                  <a:rPr lang="nl-BE" i="0" baseline="0" dirty="0" err="1" smtClean="0">
                    <a:latin typeface="Cambria Math" panose="02040503050406030204" pitchFamily="18" charset="0"/>
                  </a:rPr>
                  <a:t>entre</a:t>
                </a:r>
                <a:r>
                  <a:rPr lang="nl-BE" i="0" baseline="0" dirty="0" smtClean="0">
                    <a:latin typeface="Cambria Math" panose="02040503050406030204" pitchFamily="18" charset="0"/>
                  </a:rPr>
                  <a:t> </a:t>
                </a:r>
                <a:r>
                  <a:rPr lang="pt-BR" b="0" i="0" smtClean="0">
                    <a:latin typeface="Cambria Math" panose="02040503050406030204" pitchFamily="18" charset="0"/>
                  </a:rPr>
                  <a:t>𝑂(</a:t>
                </a:r>
                <a:r>
                  <a:rPr lang="pt-BR" b="0" i="0" smtClean="0">
                    <a:latin typeface="Cambria Math" panose="02040503050406030204" pitchFamily="18" charset="0"/>
                  </a:rPr>
                  <a:t>𝑛^2.4)</a:t>
                </a:r>
                <a:r>
                  <a:rPr lang="pt-BR" dirty="0" smtClean="0"/>
                  <a:t> </a:t>
                </a:r>
                <a:r>
                  <a:rPr lang="pt-BR" dirty="0" smtClean="0"/>
                  <a:t>e </a:t>
                </a:r>
                <a:r>
                  <a:rPr lang="pt-BR" i="0">
                    <a:latin typeface="Cambria Math" panose="02040503050406030204" pitchFamily="18" charset="0"/>
                  </a:rPr>
                  <a:t>𝑂(𝑛^</a:t>
                </a:r>
                <a:r>
                  <a:rPr lang="pt-BR" b="0" i="0" smtClean="0">
                    <a:latin typeface="Cambria Math" panose="02040503050406030204" pitchFamily="18" charset="0"/>
                  </a:rPr>
                  <a:t>3</a:t>
                </a:r>
                <a:r>
                  <a:rPr lang="pt-BR" b="0" i="0">
                    <a:latin typeface="Cambria Math" panose="02040503050406030204" pitchFamily="18" charset="0"/>
                  </a:rPr>
                  <a:t> )</a:t>
                </a:r>
                <a:r>
                  <a:rPr lang="pt-BR" dirty="0" smtClean="0"/>
                  <a:t>, dependendo da implementação</a:t>
                </a:r>
                <a:r>
                  <a:rPr lang="pt-BR" baseline="0" dirty="0" smtClean="0"/>
                  <a:t> utilizada</a:t>
                </a:r>
                <a:r>
                  <a:rPr lang="pt-BR" dirty="0" smtClean="0"/>
                  <a:t>.</a:t>
                </a:r>
                <a:endParaRPr lang="pt-BR" dirty="0" smtClean="0"/>
              </a:p>
              <a:p>
                <a:endParaRPr lang="nl-BE" i="1" dirty="0" smtClean="0">
                  <a:latin typeface="Cambria Math" panose="02040503050406030204" pitchFamily="18" charset="0"/>
                </a:endParaRPr>
              </a:p>
              <a:p>
                <a:r>
                  <a:rPr lang="el-GR" b="1" i="0">
                    <a:latin typeface="Cambria Math" panose="02040503050406030204" pitchFamily="18" charset="0"/>
                  </a:rPr>
                  <a:t>𝜱</a:t>
                </a:r>
                <a:r>
                  <a:rPr lang="nl-BE" b="1" i="0" smtClean="0">
                    <a:latin typeface="Cambria Math" panose="02040503050406030204" pitchFamily="18" charset="0"/>
                  </a:rPr>
                  <a:t>^</a:t>
                </a:r>
                <a:r>
                  <a:rPr lang="pt-BR" i="0">
                    <a:latin typeface="Cambria Math" panose="02040503050406030204" pitchFamily="18" charset="0"/>
                  </a:rPr>
                  <a:t>𝑇</a:t>
                </a:r>
                <a:r>
                  <a:rPr lang="el-GR" b="1" i="0">
                    <a:latin typeface="Cambria Math" panose="02040503050406030204" pitchFamily="18" charset="0"/>
                  </a:rPr>
                  <a:t> 𝜱</a:t>
                </a:r>
                <a:r>
                  <a:rPr lang="pt-BR" b="0" i="0" smtClean="0">
                    <a:latin typeface="Cambria Math" panose="02040503050406030204" pitchFamily="18" charset="0"/>
                  </a:rPr>
                  <a:t> </a:t>
                </a:r>
                <a:r>
                  <a:rPr lang="pt-BR" dirty="0" smtClean="0"/>
                  <a:t>é </a:t>
                </a:r>
                <a:r>
                  <a:rPr lang="pt-BR" dirty="0" smtClean="0"/>
                  <a:t>uma matriz (</a:t>
                </a:r>
                <a:r>
                  <a:rPr lang="pt-BR" b="0" i="0" smtClean="0">
                    <a:latin typeface="Cambria Math" panose="02040503050406030204" pitchFamily="18" charset="0"/>
                  </a:rPr>
                  <a:t>𝐾+1 ×</a:t>
                </a:r>
                <a:r>
                  <a:rPr lang="pt-BR" b="0" i="0" smtClean="0">
                    <a:latin typeface="Cambria Math" panose="02040503050406030204" pitchFamily="18" charset="0"/>
                    <a:ea typeface="Cambria Math" panose="02040503050406030204" pitchFamily="18" charset="0"/>
                  </a:rPr>
                  <a:t>𝐾+1</a:t>
                </a:r>
                <a:r>
                  <a:rPr lang="pt-BR" dirty="0" smtClean="0"/>
                  <a:t>)</a:t>
                </a:r>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14</a:t>
            </a:fld>
            <a:endParaRPr lang="nl-BE"/>
          </a:p>
        </p:txBody>
      </p:sp>
    </p:spTree>
    <p:extLst>
      <p:ext uri="{BB962C8B-B14F-4D97-AF65-F5344CB8AC3E}">
        <p14:creationId xmlns:p14="http://schemas.microsoft.com/office/powerpoint/2010/main" val="2513918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Laboratório #2</a:t>
            </a:r>
            <a:r>
              <a:rPr lang="pt-BR" dirty="0" smtClean="0"/>
              <a:t>: https://mybinder.org/v2/gh/zz4fap/t319_aprendizado_de_maquina/main?filepath=labs%2FLaboratorio2.ipynb</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15</a:t>
            </a:fld>
            <a:endParaRPr lang="nl-BE"/>
          </a:p>
        </p:txBody>
      </p:sp>
    </p:spTree>
    <p:extLst>
      <p:ext uri="{BB962C8B-B14F-4D97-AF65-F5344CB8AC3E}">
        <p14:creationId xmlns:p14="http://schemas.microsoft.com/office/powerpoint/2010/main" val="29588005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Gradiente Descendente (GD) é um algoritmo de otimização genérico capaz de encontrar soluções ideais para uma ampla gama de problemas. </a:t>
            </a:r>
          </a:p>
          <a:p>
            <a:endParaRPr lang="pt-BR" dirty="0"/>
          </a:p>
          <a:p>
            <a:r>
              <a:rPr lang="pt-BR" dirty="0"/>
              <a:t>A ideia geral do GD</a:t>
            </a:r>
            <a:r>
              <a:rPr lang="pt-BR" baseline="0" dirty="0"/>
              <a:t> </a:t>
            </a:r>
            <a:r>
              <a:rPr lang="pt-BR" dirty="0"/>
              <a:t>é ajustar os parâmetros iterativamente, a fim de minimizar uma função de custo.</a:t>
            </a:r>
          </a:p>
          <a:p>
            <a:endParaRPr lang="pt-BR" dirty="0"/>
          </a:p>
          <a:p>
            <a:r>
              <a:rPr lang="pt-BR" dirty="0"/>
              <a:t>Para algoritmos que utilizam o Gradiente Descendente para otimizar os parâmetros do modelo, todas as funções devem ser diferenciáveis.</a:t>
            </a:r>
          </a:p>
          <a:p>
            <a:endParaRPr lang="pt-BR" dirty="0"/>
          </a:p>
          <a:p>
            <a:r>
              <a:rPr lang="pt-BR" dirty="0"/>
              <a:t>O Gradiente descendente é utilizado em vários problemas de aprendizado de máquina.</a:t>
            </a:r>
          </a:p>
          <a:p>
            <a:endParaRPr lang="en-US" dirty="0"/>
          </a:p>
          <a:p>
            <a:r>
              <a:rPr lang="en-US" dirty="0" err="1"/>
              <a:t>Não</a:t>
            </a:r>
            <a:r>
              <a:rPr lang="en-US" dirty="0"/>
              <a:t> </a:t>
            </a:r>
            <a:r>
              <a:rPr lang="en-US" dirty="0" err="1"/>
              <a:t>precisa</a:t>
            </a:r>
            <a:r>
              <a:rPr lang="en-US" baseline="0" dirty="0"/>
              <a:t> se </a:t>
            </a:r>
            <a:r>
              <a:rPr lang="en-US" baseline="0" dirty="0" err="1"/>
              <a:t>preocupar</a:t>
            </a:r>
            <a:r>
              <a:rPr lang="en-US" baseline="0" dirty="0"/>
              <a:t> com </a:t>
            </a:r>
            <a:r>
              <a:rPr lang="en-US" baseline="0" dirty="0" err="1"/>
              <a:t>matrizes</a:t>
            </a:r>
            <a:r>
              <a:rPr lang="en-US" baseline="0" dirty="0"/>
              <a:t> mal-</a:t>
            </a:r>
            <a:r>
              <a:rPr lang="en-US" baseline="0" dirty="0" err="1"/>
              <a:t>condicionadas</a:t>
            </a:r>
            <a:r>
              <a:rPr lang="en-US" baseline="0" dirty="0"/>
              <a:t>, </a:t>
            </a:r>
            <a:r>
              <a:rPr lang="en-US" baseline="0" dirty="0" err="1"/>
              <a:t>ou</a:t>
            </a:r>
            <a:r>
              <a:rPr lang="en-US" baseline="0" dirty="0"/>
              <a:t> </a:t>
            </a:r>
            <a:r>
              <a:rPr lang="en-US" baseline="0" dirty="0" err="1"/>
              <a:t>seja</a:t>
            </a:r>
            <a:r>
              <a:rPr lang="en-US" baseline="0" dirty="0"/>
              <a:t>, com </a:t>
            </a:r>
            <a:r>
              <a:rPr lang="en-US" baseline="0" dirty="0" err="1"/>
              <a:t>determinante</a:t>
            </a:r>
            <a:r>
              <a:rPr lang="en-US" baseline="0" dirty="0"/>
              <a:t> </a:t>
            </a:r>
            <a:r>
              <a:rPr lang="en-US" baseline="0" dirty="0" err="1"/>
              <a:t>próximo</a:t>
            </a:r>
            <a:r>
              <a:rPr lang="en-US" baseline="0" dirty="0"/>
              <a:t> de zero.</a:t>
            </a:r>
          </a:p>
          <a:p>
            <a:endParaRPr lang="en-US" baseline="0"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16</a:t>
            </a:fld>
            <a:endParaRPr lang="nl-BE"/>
          </a:p>
        </p:txBody>
      </p:sp>
    </p:spTree>
    <p:extLst>
      <p:ext uri="{BB962C8B-B14F-4D97-AF65-F5344CB8AC3E}">
        <p14:creationId xmlns:p14="http://schemas.microsoft.com/office/powerpoint/2010/main" val="3902122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b="0" i="0" dirty="0">
                    <a:latin typeface="Cambria Math" panose="02040503050406030204" pitchFamily="18" charset="0"/>
                    <a:ea typeface="Cambria Math" panose="02040503050406030204" pitchFamily="18" charset="0"/>
                  </a:rPr>
                  <a:t>Vocês se lembram das aulas de cálculo, onde vocês aprenderam sobre o gradiente.</a:t>
                </a:r>
              </a:p>
              <a:p>
                <a:endParaRPr lang="pt-BR" b="0" i="0" dirty="0">
                  <a:latin typeface="Cambria Math" panose="02040503050406030204" pitchFamily="18" charset="0"/>
                  <a:ea typeface="Cambria Math" panose="02040503050406030204" pitchFamily="18" charset="0"/>
                </a:endParaRPr>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aumento mais rápido".</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gradiente em um ponto é um vetor tangente ao ponto. Valores positivos indicam que o aumenta mais rápido esta à frente,</a:t>
                </a:r>
                <a:r>
                  <a:rPr lang="pt-BR" b="0" i="0" baseline="0" dirty="0"/>
                  <a:t> já valores negativos indicam que a taxa de aumento mais rápida está para 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t>
                </a:r>
                <a:r>
                  <a:rPr lang="pt-BR" b="0" i="0" baseline="0" dirty="0" smtClean="0"/>
                  <a:t>aponta </a:t>
                </a:r>
                <a:r>
                  <a:rPr lang="pt-BR" b="0" i="0" baseline="0" dirty="0"/>
                  <a:t>para a direção de máxima variação em relação à aquele argumento/parâmetro.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endParaRPr lang="nl-BE" b="0" i="0" dirty="0"/>
              </a:p>
            </p:txBody>
          </p:sp>
        </mc:Choice>
        <mc:Fallback xmlns="">
          <p:sp>
            <p:nvSpPr>
              <p:cNvPr id="3" name="Notes Placeholder 2"/>
              <p:cNvSpPr>
                <a:spLocks noGrp="1"/>
              </p:cNvSpPr>
              <p:nvPr>
                <p:ph type="body" idx="1"/>
              </p:nvPr>
            </p:nvSpPr>
            <p:spPr/>
            <p:txBody>
              <a:bodyPr/>
              <a:lstStyle/>
              <a:p>
                <a:r>
                  <a:rPr lang="pt-BR" i="0" smtClean="0">
                    <a:latin typeface="Cambria Math" panose="02040503050406030204" pitchFamily="18" charset="0"/>
                    <a:ea typeface="Cambria Math" panose="02040503050406030204" pitchFamily="18" charset="0"/>
                  </a:rPr>
                  <a:t>𝛻</a:t>
                </a:r>
                <a:r>
                  <a:rPr lang="pt-BR" b="0" i="0" smtClean="0">
                    <a:latin typeface="Cambria Math" panose="02040503050406030204" pitchFamily="18" charset="0"/>
                    <a:ea typeface="Cambria Math" panose="02040503050406030204" pitchFamily="18" charset="0"/>
                  </a:rPr>
                  <a:t>𝑓</a:t>
                </a:r>
                <a:r>
                  <a:rPr lang="pt-BR" dirty="0" smtClean="0"/>
                  <a:t> =&gt; Nabla f</a:t>
                </a:r>
                <a:endParaRPr lang="nl-BE" dirty="0" smtClean="0"/>
              </a:p>
              <a:p>
                <a:endParaRPr lang="pt-BR" dirty="0" smtClean="0"/>
              </a:p>
              <a:p>
                <a:r>
                  <a:rPr lang="pt-BR" dirty="0" smtClean="0"/>
                  <a:t>O gradiente pode ser interpretado como a "direção em</a:t>
                </a:r>
                <a:r>
                  <a:rPr lang="pt-BR" baseline="0" dirty="0" smtClean="0"/>
                  <a:t> que uma função tem</a:t>
                </a:r>
                <a:r>
                  <a:rPr lang="pt-BR" dirty="0" smtClean="0"/>
                  <a:t> taxa de aumento mais rápido".</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valor do gradiente em um ponto é um vetor tangente. Valores positivos indicam que o aumenta mais rápido esta à frente,</a:t>
                </a:r>
                <a:r>
                  <a:rPr lang="pt-BR" baseline="0" dirty="0" smtClean="0"/>
                  <a:t> já valores negativos indicam que a taxa de aumento mais rápida está para trás. O valor zero indica que estamos sobre o máximo.</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Imagine você parado no ponto </a:t>
                </a:r>
                <a:r>
                  <a:rPr lang="pt-BR" b="1" i="1" dirty="0" smtClean="0"/>
                  <a:t>x</a:t>
                </a:r>
                <a:r>
                  <a:rPr lang="pt-BR" dirty="0" smtClean="0"/>
                  <a:t> de uma função,</a:t>
                </a:r>
                <a:r>
                  <a:rPr lang="pt-BR" baseline="0" dirty="0" smtClean="0"/>
                  <a:t> </a:t>
                </a:r>
                <a:r>
                  <a:rPr lang="pt-BR" b="1" i="1" baseline="0" dirty="0" smtClean="0"/>
                  <a:t>f</a:t>
                </a:r>
                <a:r>
                  <a:rPr lang="pt-BR" dirty="0" smtClean="0"/>
                  <a:t>, o vetor </a:t>
                </a:r>
                <a:r>
                  <a:rPr lang="pt-BR" i="0" smtClean="0">
                    <a:latin typeface="Cambria Math" panose="02040503050406030204" pitchFamily="18" charset="0"/>
                    <a:ea typeface="Cambria Math" panose="02040503050406030204" pitchFamily="18" charset="0"/>
                  </a:rPr>
                  <a:t>𝛻</a:t>
                </a:r>
                <a:r>
                  <a:rPr lang="pt-BR" b="1" i="0" smtClean="0">
                    <a:latin typeface="Cambria Math" panose="02040503050406030204" pitchFamily="18" charset="0"/>
                    <a:ea typeface="Cambria Math" panose="02040503050406030204" pitchFamily="18" charset="0"/>
                  </a:rPr>
                  <a:t>𝒇</a:t>
                </a:r>
                <a:r>
                  <a:rPr lang="pt-BR" dirty="0" smtClean="0"/>
                  <a:t> diz em qual direção você deve caminhar para aumentar o valor da</a:t>
                </a:r>
                <a:r>
                  <a:rPr lang="pt-BR" baseline="0" dirty="0" smtClean="0"/>
                  <a:t> função </a:t>
                </a:r>
                <a:r>
                  <a:rPr lang="pt-BR" b="1" i="1" baseline="0" dirty="0" smtClean="0"/>
                  <a:t>f</a:t>
                </a:r>
                <a:r>
                  <a:rPr lang="pt-BR" dirty="0" smtClean="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Se você seguir</a:t>
                </a:r>
                <a:r>
                  <a:rPr lang="pt-BR" baseline="0" dirty="0" smtClean="0"/>
                  <a:t> na direção do gradiente, você chegará ao máximo da função.</a:t>
                </a:r>
                <a:endParaRPr lang="pt-BR" dirty="0" smtClean="0"/>
              </a:p>
              <a:p>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17</a:t>
            </a:fld>
            <a:endParaRPr lang="nl-BE"/>
          </a:p>
        </p:txBody>
      </p:sp>
    </p:spTree>
    <p:extLst>
      <p:ext uri="{BB962C8B-B14F-4D97-AF65-F5344CB8AC3E}">
        <p14:creationId xmlns:p14="http://schemas.microsoft.com/office/powerpoint/2010/main" val="3662309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b="0" i="0" dirty="0">
                    <a:latin typeface="Cambria Math" panose="02040503050406030204" pitchFamily="18" charset="0"/>
                    <a:ea typeface="Cambria Math" panose="02040503050406030204" pitchFamily="18" charset="0"/>
                  </a:rPr>
                  <a:t>Vocês se lembram das aulas de cálculo, onde vocês aprenderam sobre o gradiente.</a:t>
                </a:r>
              </a:p>
              <a:p>
                <a:endParaRPr lang="pt-BR" b="0" i="0" dirty="0">
                  <a:latin typeface="Cambria Math" panose="02040503050406030204" pitchFamily="18" charset="0"/>
                  <a:ea typeface="Cambria Math" panose="02040503050406030204" pitchFamily="18" charset="0"/>
                </a:endParaRPr>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aumento mais rápido".</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gradiente em um ponto é um vetor tangente. Valores positivos indicam que o aumenta mais rápido esta à frente,</a:t>
                </a:r>
                <a:r>
                  <a:rPr lang="pt-BR" b="0" i="0" baseline="0" dirty="0"/>
                  <a:t> já valores negativos indicam que a taxa de aumento mais rápida está para 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endParaRPr lang="nl-BE" b="0" i="0" dirty="0"/>
              </a:p>
            </p:txBody>
          </p:sp>
        </mc:Choice>
        <mc:Fallback xmlns="">
          <p:sp>
            <p:nvSpPr>
              <p:cNvPr id="3" name="Notes Placeholder 2"/>
              <p:cNvSpPr>
                <a:spLocks noGrp="1"/>
              </p:cNvSpPr>
              <p:nvPr>
                <p:ph type="body" idx="1"/>
              </p:nvPr>
            </p:nvSpPr>
            <p:spPr/>
            <p:txBody>
              <a:bodyPr/>
              <a:lstStyle/>
              <a:p>
                <a:r>
                  <a:rPr lang="pt-BR" i="0" smtClean="0">
                    <a:latin typeface="Cambria Math" panose="02040503050406030204" pitchFamily="18" charset="0"/>
                    <a:ea typeface="Cambria Math" panose="02040503050406030204" pitchFamily="18" charset="0"/>
                  </a:rPr>
                  <a:t>𝛻</a:t>
                </a:r>
                <a:r>
                  <a:rPr lang="pt-BR" b="0" i="0" smtClean="0">
                    <a:latin typeface="Cambria Math" panose="02040503050406030204" pitchFamily="18" charset="0"/>
                    <a:ea typeface="Cambria Math" panose="02040503050406030204" pitchFamily="18" charset="0"/>
                  </a:rPr>
                  <a:t>𝑓</a:t>
                </a:r>
                <a:r>
                  <a:rPr lang="pt-BR" dirty="0" smtClean="0"/>
                  <a:t> =&gt; Nabla f</a:t>
                </a:r>
                <a:endParaRPr lang="nl-BE" dirty="0" smtClean="0"/>
              </a:p>
              <a:p>
                <a:endParaRPr lang="pt-BR" dirty="0" smtClean="0"/>
              </a:p>
              <a:p>
                <a:r>
                  <a:rPr lang="pt-BR" dirty="0" smtClean="0"/>
                  <a:t>O gradiente pode ser interpretado como a "direção em</a:t>
                </a:r>
                <a:r>
                  <a:rPr lang="pt-BR" baseline="0" dirty="0" smtClean="0"/>
                  <a:t> que uma função tem</a:t>
                </a:r>
                <a:r>
                  <a:rPr lang="pt-BR" dirty="0" smtClean="0"/>
                  <a:t> taxa de aumento mais rápido".</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valor do gradiente em um ponto é um vetor tangente. Valores positivos indicam que o aumenta mais rápido esta à frente,</a:t>
                </a:r>
                <a:r>
                  <a:rPr lang="pt-BR" baseline="0" dirty="0" smtClean="0"/>
                  <a:t> já valores negativos indicam que a taxa de aumento mais rápida está para trás. O valor zero indica que estamos sobre o máximo.</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Imagine você parado no ponto </a:t>
                </a:r>
                <a:r>
                  <a:rPr lang="pt-BR" b="1" i="1" dirty="0" smtClean="0"/>
                  <a:t>x</a:t>
                </a:r>
                <a:r>
                  <a:rPr lang="pt-BR" dirty="0" smtClean="0"/>
                  <a:t> de uma função,</a:t>
                </a:r>
                <a:r>
                  <a:rPr lang="pt-BR" baseline="0" dirty="0" smtClean="0"/>
                  <a:t> </a:t>
                </a:r>
                <a:r>
                  <a:rPr lang="pt-BR" b="1" i="1" baseline="0" dirty="0" smtClean="0"/>
                  <a:t>f</a:t>
                </a:r>
                <a:r>
                  <a:rPr lang="pt-BR" dirty="0" smtClean="0"/>
                  <a:t>, o vetor </a:t>
                </a:r>
                <a:r>
                  <a:rPr lang="pt-BR" i="0" smtClean="0">
                    <a:latin typeface="Cambria Math" panose="02040503050406030204" pitchFamily="18" charset="0"/>
                    <a:ea typeface="Cambria Math" panose="02040503050406030204" pitchFamily="18" charset="0"/>
                  </a:rPr>
                  <a:t>𝛻</a:t>
                </a:r>
                <a:r>
                  <a:rPr lang="pt-BR" b="1" i="0" smtClean="0">
                    <a:latin typeface="Cambria Math" panose="02040503050406030204" pitchFamily="18" charset="0"/>
                    <a:ea typeface="Cambria Math" panose="02040503050406030204" pitchFamily="18" charset="0"/>
                  </a:rPr>
                  <a:t>𝒇</a:t>
                </a:r>
                <a:r>
                  <a:rPr lang="pt-BR" dirty="0" smtClean="0"/>
                  <a:t> diz em qual direção você deve caminhar para aumentar o valor da</a:t>
                </a:r>
                <a:r>
                  <a:rPr lang="pt-BR" baseline="0" dirty="0" smtClean="0"/>
                  <a:t> função </a:t>
                </a:r>
                <a:r>
                  <a:rPr lang="pt-BR" b="1" i="1" baseline="0" dirty="0" smtClean="0"/>
                  <a:t>f</a:t>
                </a:r>
                <a:r>
                  <a:rPr lang="pt-BR" dirty="0" smtClean="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Se você seguir</a:t>
                </a:r>
                <a:r>
                  <a:rPr lang="pt-BR" baseline="0" dirty="0" smtClean="0"/>
                  <a:t> na direção do gradiente, você chegará ao máximo da função.</a:t>
                </a:r>
                <a:endParaRPr lang="pt-BR" dirty="0" smtClean="0"/>
              </a:p>
              <a:p>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18</a:t>
            </a:fld>
            <a:endParaRPr lang="nl-BE"/>
          </a:p>
        </p:txBody>
      </p:sp>
    </p:spTree>
    <p:extLst>
      <p:ext uri="{BB962C8B-B14F-4D97-AF65-F5344CB8AC3E}">
        <p14:creationId xmlns:p14="http://schemas.microsoft.com/office/powerpoint/2010/main" val="18106290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smtClean="0"/>
              <a:t>Inicializa as parâmetros/pesos</a:t>
            </a:r>
            <a:r>
              <a:rPr lang="pt-BR" baseline="0" noProof="0" dirty="0" smtClean="0"/>
              <a:t>, a, em um ponto aleatório do espaço de parâmetros e então, atualiza os parâmetros na direção oposta ao do gradiente até que algum critério de convergência seja atingido, indicando que o mínimo global ou um mínimo local da função de erro/custo foi encontrado.</a:t>
            </a:r>
            <a:endParaRPr lang="pt-BR" noProof="0" dirty="0" smtClean="0"/>
          </a:p>
          <a:p>
            <a:endParaRPr lang="pt-BR" noProof="0" dirty="0" smtClean="0"/>
          </a:p>
          <a:p>
            <a:r>
              <a:rPr lang="pt-BR" noProof="0" dirty="0" smtClean="0"/>
              <a:t>Taxa de aprendizado</a:t>
            </a:r>
            <a:r>
              <a:rPr lang="pt-BR" baseline="0" noProof="0" dirty="0" smtClean="0"/>
              <a:t>: tamanho dos passos/deslocamento dado na direção oposta ao gradiente.</a:t>
            </a:r>
          </a:p>
          <a:p>
            <a:endParaRPr lang="pt-BR"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smtClean="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3"/>
              </a:rPr>
              <a:t>https://mccormickml.com/2014/03/04/gradient-descent-derivation/</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4"/>
              </a:rPr>
              <a:t>https://towardsdatascience.com/understanding-the-mathematics-behind-gradient-descent-dde5dc9be06e</a:t>
            </a:r>
            <a:endParaRPr lang="pt-BR" b="0" i="0" dirty="0" smtClean="0"/>
          </a:p>
        </p:txBody>
      </p:sp>
      <p:sp>
        <p:nvSpPr>
          <p:cNvPr id="4" name="Slide Number Placeholder 3"/>
          <p:cNvSpPr>
            <a:spLocks noGrp="1"/>
          </p:cNvSpPr>
          <p:nvPr>
            <p:ph type="sldNum" sz="quarter" idx="10"/>
          </p:nvPr>
        </p:nvSpPr>
        <p:spPr/>
        <p:txBody>
          <a:bodyPr/>
          <a:lstStyle/>
          <a:p>
            <a:fld id="{DA8B99DF-01BC-492A-8CEF-4FD88D18DD9D}" type="slidenum">
              <a:rPr lang="nl-BE" smtClean="0"/>
              <a:t>19</a:t>
            </a:fld>
            <a:endParaRPr lang="nl-BE"/>
          </a:p>
        </p:txBody>
      </p:sp>
    </p:spTree>
    <p:extLst>
      <p:ext uri="{BB962C8B-B14F-4D97-AF65-F5344CB8AC3E}">
        <p14:creationId xmlns:p14="http://schemas.microsoft.com/office/powerpoint/2010/main" val="3529765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Exemplos de aplicações</a:t>
            </a:r>
            <a:r>
              <a:rPr lang="pt-BR" baseline="0" dirty="0" smtClean="0"/>
              <a:t> de regressão linear:</a:t>
            </a:r>
            <a:endParaRPr lang="pt-BR" dirty="0" smtClean="0"/>
          </a:p>
          <a:p>
            <a:pPr marL="171450" indent="-171450">
              <a:buFont typeface="Arial" panose="020B0604020202020204" pitchFamily="34" charset="0"/>
              <a:buChar char="•"/>
            </a:pPr>
            <a:r>
              <a:rPr lang="pt-BR" dirty="0" smtClean="0"/>
              <a:t>Modelos </a:t>
            </a:r>
            <a:r>
              <a:rPr lang="pt-BR" dirty="0"/>
              <a:t>para predição da perda por caminho.</a:t>
            </a:r>
          </a:p>
          <a:p>
            <a:pPr marL="171450" indent="-171450">
              <a:buFont typeface="Arial" panose="020B0604020202020204" pitchFamily="34" charset="0"/>
              <a:buChar char="•"/>
            </a:pPr>
            <a:r>
              <a:rPr lang="pt-BR" dirty="0"/>
              <a:t>Modelos para predição do preço de casas.</a:t>
            </a:r>
          </a:p>
          <a:p>
            <a:pPr marL="171450" indent="-171450">
              <a:buFont typeface="Arial" panose="020B0604020202020204" pitchFamily="34" charset="0"/>
              <a:buChar char="•"/>
            </a:pPr>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a:t>
            </a:fld>
            <a:endParaRPr lang="nl-BE"/>
          </a:p>
        </p:txBody>
      </p:sp>
    </p:spTree>
    <p:extLst>
      <p:ext uri="{BB962C8B-B14F-4D97-AF65-F5344CB8AC3E}">
        <p14:creationId xmlns:p14="http://schemas.microsoft.com/office/powerpoint/2010/main" val="2833021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smtClean="0"/>
              <a:t>Inicializa parâmetros</a:t>
            </a:r>
            <a:r>
              <a:rPr lang="pt-BR" baseline="0" noProof="0" dirty="0" smtClean="0"/>
              <a:t>, a, em um ponto aleatório do espaço de parâmetros e então, atualiza os parâmetros na direção oposta ao do gradiente até que algum critério de convergência seja atingido, indicando que o mínimo global da função de erro/custo foi encontrado.</a:t>
            </a:r>
            <a:endParaRPr lang="pt-BR" noProof="0" dirty="0" smtClean="0"/>
          </a:p>
          <a:p>
            <a:endParaRPr lang="pt-BR" noProof="0" dirty="0" smtClean="0"/>
          </a:p>
          <a:p>
            <a:r>
              <a:rPr lang="pt-BR" noProof="0" dirty="0" smtClean="0"/>
              <a:t>Taxa de aprendizado</a:t>
            </a:r>
            <a:r>
              <a:rPr lang="pt-BR" baseline="0" noProof="0" dirty="0" smtClean="0"/>
              <a:t>: tamanho dos passos/deslocamento dado na direção oposta ao gradiente.</a:t>
            </a:r>
          </a:p>
          <a:p>
            <a:endParaRPr lang="pt-BR"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smtClean="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3"/>
              </a:rPr>
              <a:t>https://mccormickml.com/2014/03/04/gradient-descent-derivation/</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4"/>
              </a:rPr>
              <a:t>https://towardsdatascience.com/understanding-the-mathematics-behind-gradient-descent-dde5dc9be06e</a:t>
            </a:r>
            <a:endParaRPr lang="pt-BR" b="0" i="0" dirty="0" smtClean="0"/>
          </a:p>
          <a:p>
            <a:endParaRPr lang="pt-BR" noProof="0" dirty="0" smtClean="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20</a:t>
            </a:fld>
            <a:endParaRPr lang="nl-BE"/>
          </a:p>
        </p:txBody>
      </p:sp>
    </p:spTree>
    <p:extLst>
      <p:ext uri="{BB962C8B-B14F-4D97-AF65-F5344CB8AC3E}">
        <p14:creationId xmlns:p14="http://schemas.microsoft.com/office/powerpoint/2010/main" val="18775549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Treinar um modelo significa procurar uma combinação de parâmetros do modelo que minimizem uma função de custo (no conjunto de treinamento). É uma pesquisa no espaço de parâmetros do modelo: quanto mais parâmetros um modelo tem, mais dimensões esse espaço tem e mais difícil é a pesquisa: procurar uma agulha em um palheiro de 300 dimensões é muito mais difícil do que em três dimensões. Felizmente, como a função de custo é convexa no caso de regressão linear, a agulha está simplesmente no fundo da tigela.</a:t>
            </a:r>
          </a:p>
        </p:txBody>
      </p:sp>
      <p:sp>
        <p:nvSpPr>
          <p:cNvPr id="4" name="Slide Number Placeholder 3"/>
          <p:cNvSpPr>
            <a:spLocks noGrp="1"/>
          </p:cNvSpPr>
          <p:nvPr>
            <p:ph type="sldNum" sz="quarter" idx="10"/>
          </p:nvPr>
        </p:nvSpPr>
        <p:spPr/>
        <p:txBody>
          <a:bodyPr/>
          <a:lstStyle/>
          <a:p>
            <a:fld id="{DA8B99DF-01BC-492A-8CEF-4FD88D18DD9D}" type="slidenum">
              <a:rPr lang="nl-BE" smtClean="0"/>
              <a:t>22</a:t>
            </a:fld>
            <a:endParaRPr lang="nl-BE"/>
          </a:p>
        </p:txBody>
      </p:sp>
    </p:spTree>
    <p:extLst>
      <p:ext uri="{BB962C8B-B14F-4D97-AF65-F5344CB8AC3E}">
        <p14:creationId xmlns:p14="http://schemas.microsoft.com/office/powerpoint/2010/main" val="17311301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Exemplo 4</a:t>
            </a:r>
            <a:r>
              <a:rPr lang="pt-BR" dirty="0" smtClean="0"/>
              <a:t>: linear_regression_selecting_the_learning_rate.ipynb</a:t>
            </a:r>
          </a:p>
          <a:p>
            <a:endParaRPr lang="pt-BR" dirty="0" smtClean="0"/>
          </a:p>
          <a:p>
            <a:r>
              <a:rPr lang="pt-BR" dirty="0" smtClean="0"/>
              <a:t>Se </a:t>
            </a:r>
            <a:r>
              <a:rPr lang="pt-BR" dirty="0"/>
              <a:t>o</a:t>
            </a:r>
            <a:r>
              <a:rPr lang="pt-BR" baseline="0" dirty="0"/>
              <a:t> passo</a:t>
            </a:r>
            <a:r>
              <a:rPr lang="pt-BR" dirty="0"/>
              <a:t> de aprendizagem for muito pequeno, o algoritmo precisará passar por muitas iterações para convergir, o que levará muito tempo.</a:t>
            </a:r>
          </a:p>
          <a:p>
            <a:endParaRPr lang="pt-BR" dirty="0"/>
          </a:p>
          <a:p>
            <a:r>
              <a:rPr lang="pt-BR" dirty="0"/>
              <a:t>Por outro lado, se ele</a:t>
            </a:r>
            <a:r>
              <a:rPr lang="pt-BR" baseline="0" dirty="0"/>
              <a:t> </a:t>
            </a:r>
            <a:r>
              <a:rPr lang="pt-BR" dirty="0"/>
              <a:t>for muito grande, você pode pular o vale e acabar do outro lado, possivelmente até mais alto do que antes. Isso pode fazer o algoritmo divergir, com valores cada vez maiores, falhando em encontrar uma boa solução.</a:t>
            </a:r>
          </a:p>
          <a:p>
            <a:endParaRPr lang="pt-BR" dirty="0"/>
          </a:p>
          <a:p>
            <a:r>
              <a:rPr lang="pt-BR" dirty="0"/>
              <a:t>Assim, o</a:t>
            </a:r>
            <a:r>
              <a:rPr lang="pt-BR" baseline="0" dirty="0"/>
              <a:t> passo </a:t>
            </a:r>
            <a:r>
              <a:rPr lang="pt-BR" dirty="0"/>
              <a:t>de aprendizagem deve ser experimentado/explorado para encontrar o melhor valor que acelere a descida do gradiente.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23</a:t>
            </a:fld>
            <a:endParaRPr lang="nl-BE"/>
          </a:p>
        </p:txBody>
      </p:sp>
    </p:spTree>
    <p:extLst>
      <p:ext uri="{BB962C8B-B14F-4D97-AF65-F5344CB8AC3E}">
        <p14:creationId xmlns:p14="http://schemas.microsoft.com/office/powerpoint/2010/main" val="2689180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Enquanto a direção em direção ao mínimo é determinada a partir do gradiente da função de erro, a taxa de aprendizado determina o quão grande um passo é dado nessa direção.</a:t>
            </a:r>
          </a:p>
          <a:p>
            <a:endParaRPr lang="pt-BR" dirty="0"/>
          </a:p>
          <a:p>
            <a:r>
              <a:rPr lang="pt-BR" dirty="0"/>
              <a:t>Se o</a:t>
            </a:r>
            <a:r>
              <a:rPr lang="pt-BR" baseline="0" dirty="0"/>
              <a:t> passo</a:t>
            </a:r>
            <a:r>
              <a:rPr lang="pt-BR" dirty="0"/>
              <a:t> de aprendizagem for muito pequeno, o algoritmo precisará passar por muitas iterações para convergir, o que levará muito tempo.</a:t>
            </a:r>
          </a:p>
          <a:p>
            <a:endParaRPr lang="pt-BR" dirty="0"/>
          </a:p>
          <a:p>
            <a:r>
              <a:rPr lang="pt-BR" dirty="0"/>
              <a:t>Por outro lado, se ele</a:t>
            </a:r>
            <a:r>
              <a:rPr lang="pt-BR" baseline="0" dirty="0"/>
              <a:t> </a:t>
            </a:r>
            <a:r>
              <a:rPr lang="pt-BR" dirty="0"/>
              <a:t>for muito grande, você pode pular o vale e acabar do outro lado, possivelmente até mais alto do que antes. Isso pode fazer o algoritmo divergir, com valores cada vez maiores, falhando em encontrar uma boa solução.</a:t>
            </a:r>
          </a:p>
          <a:p>
            <a:endParaRPr lang="pt-BR" dirty="0"/>
          </a:p>
          <a:p>
            <a:r>
              <a:rPr lang="pt-BR" dirty="0"/>
              <a:t>Assim, o</a:t>
            </a:r>
            <a:r>
              <a:rPr lang="pt-BR" baseline="0" dirty="0"/>
              <a:t> passo </a:t>
            </a:r>
            <a:r>
              <a:rPr lang="pt-BR" dirty="0"/>
              <a:t>de aprendizagem deve ser experimentado/explorado para encontrar o melhor valor que acelere a descida do gradiente.</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24</a:t>
            </a:fld>
            <a:endParaRPr lang="nl-BE"/>
          </a:p>
        </p:txBody>
      </p:sp>
    </p:spTree>
    <p:extLst>
      <p:ext uri="{BB962C8B-B14F-4D97-AF65-F5344CB8AC3E}">
        <p14:creationId xmlns:p14="http://schemas.microsoft.com/office/powerpoint/2010/main" val="12181061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Se o</a:t>
            </a:r>
            <a:r>
              <a:rPr lang="pt-BR" baseline="0" dirty="0"/>
              <a:t> passo</a:t>
            </a:r>
            <a:r>
              <a:rPr lang="pt-BR" dirty="0"/>
              <a:t> de aprendizagem for muito pequeno, o algoritmo precisará passar por muitas iterações para convergir, o que levará muito tempo.</a:t>
            </a:r>
          </a:p>
          <a:p>
            <a:endParaRPr lang="pt-BR" dirty="0"/>
          </a:p>
          <a:p>
            <a:r>
              <a:rPr lang="pt-BR" dirty="0"/>
              <a:t>Por outro lado, se ele</a:t>
            </a:r>
            <a:r>
              <a:rPr lang="pt-BR" baseline="0" dirty="0"/>
              <a:t> </a:t>
            </a:r>
            <a:r>
              <a:rPr lang="pt-BR" dirty="0"/>
              <a:t>for muito grande, você pode pular o vale e acabar do outro lado, possivelmente até mais alto do que antes. Isso pode fazer o algoritmo divergir, com valores cada vez maiores, falhando em encontrar uma boa solução.</a:t>
            </a:r>
          </a:p>
          <a:p>
            <a:endParaRPr lang="pt-BR" dirty="0"/>
          </a:p>
          <a:p>
            <a:r>
              <a:rPr lang="pt-BR" dirty="0"/>
              <a:t>Assim, o</a:t>
            </a:r>
            <a:r>
              <a:rPr lang="pt-BR" baseline="0" dirty="0"/>
              <a:t> passo </a:t>
            </a:r>
            <a:r>
              <a:rPr lang="pt-BR" dirty="0"/>
              <a:t>de aprendizagem deve ser experimentado/explorado para encontrar o melhor valor que acelere a descida do gradiente</a:t>
            </a:r>
            <a:r>
              <a:rPr lang="pt-BR" dirty="0" smtClean="0"/>
              <a:t>.</a:t>
            </a:r>
          </a:p>
          <a:p>
            <a:endParaRPr lang="pt-BR" dirty="0" smtClean="0"/>
          </a:p>
          <a:p>
            <a:r>
              <a:rPr lang="pt-BR" dirty="0" smtClean="0"/>
              <a:t>O momentum adiciona uma fração da atualização de peso anterior a atual. Quando o gradiente continua apontando na mesma direção por atualizações consecutivas, isso aumentará o tamanho dos passos dados em direção ao mínimo.</a:t>
            </a:r>
            <a:r>
              <a:rPr lang="pt-BR" baseline="0" dirty="0" smtClean="0"/>
              <a:t> </a:t>
            </a:r>
            <a:r>
              <a:rPr lang="pt-BR" dirty="0" smtClean="0"/>
              <a:t>Por outro lado, quando o gradiente continua mudando de direção, o momentum suaviza as variações, ou seja, as atualizações.</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25</a:t>
            </a:fld>
            <a:endParaRPr lang="nl-BE"/>
          </a:p>
        </p:txBody>
      </p:sp>
    </p:spTree>
    <p:extLst>
      <p:ext uri="{BB962C8B-B14F-4D97-AF65-F5344CB8AC3E}">
        <p14:creationId xmlns:p14="http://schemas.microsoft.com/office/powerpoint/2010/main" val="14096594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Como</a:t>
            </a:r>
            <a:r>
              <a:rPr lang="pt-BR" baseline="0" dirty="0"/>
              <a:t> você consegue debugar/depurar o algoritmo do gradiente descendente quando não é possível se plotar o gráfico de contorno e verificar o caminho seguido pelo algoritmo?</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26</a:t>
            </a:fld>
            <a:endParaRPr lang="nl-BE"/>
          </a:p>
        </p:txBody>
      </p:sp>
    </p:spTree>
    <p:extLst>
      <p:ext uri="{BB962C8B-B14F-4D97-AF65-F5344CB8AC3E}">
        <p14:creationId xmlns:p14="http://schemas.microsoft.com/office/powerpoint/2010/main" val="25373451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Platô</a:t>
            </a:r>
            <a:r>
              <a:rPr lang="pt-BR" dirty="0"/>
              <a:t>: </a:t>
            </a:r>
            <a:r>
              <a:rPr lang="pt-BR" sz="1200" b="0" i="0" kern="1200" dirty="0">
                <a:solidFill>
                  <a:schemeClr val="tx1"/>
                </a:solidFill>
                <a:effectLst/>
                <a:latin typeface="+mn-lt"/>
                <a:ea typeface="+mn-ea"/>
                <a:cs typeface="+mn-cs"/>
              </a:rPr>
              <a:t>terreno elevado e plano.</a:t>
            </a:r>
          </a:p>
        </p:txBody>
      </p:sp>
      <p:sp>
        <p:nvSpPr>
          <p:cNvPr id="4" name="Slide Number Placeholder 3"/>
          <p:cNvSpPr>
            <a:spLocks noGrp="1"/>
          </p:cNvSpPr>
          <p:nvPr>
            <p:ph type="sldNum" sz="quarter" idx="10"/>
          </p:nvPr>
        </p:nvSpPr>
        <p:spPr/>
        <p:txBody>
          <a:bodyPr/>
          <a:lstStyle/>
          <a:p>
            <a:fld id="{DA8B99DF-01BC-492A-8CEF-4FD88D18DD9D}" type="slidenum">
              <a:rPr lang="nl-BE" smtClean="0"/>
              <a:t>28</a:t>
            </a:fld>
            <a:endParaRPr lang="nl-BE"/>
          </a:p>
        </p:txBody>
      </p:sp>
    </p:spTree>
    <p:extLst>
      <p:ext uri="{BB962C8B-B14F-4D97-AF65-F5344CB8AC3E}">
        <p14:creationId xmlns:p14="http://schemas.microsoft.com/office/powerpoint/2010/main" val="38974860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Platô</a:t>
            </a:r>
            <a:r>
              <a:rPr lang="pt-BR" dirty="0"/>
              <a:t>: </a:t>
            </a:r>
            <a:r>
              <a:rPr lang="pt-BR" sz="1200" b="0" i="0" kern="1200" dirty="0">
                <a:solidFill>
                  <a:schemeClr val="tx1"/>
                </a:solidFill>
                <a:effectLst/>
                <a:latin typeface="+mn-lt"/>
                <a:ea typeface="+mn-ea"/>
                <a:cs typeface="+mn-cs"/>
              </a:rPr>
              <a:t>terreno elevado e plano.</a:t>
            </a:r>
            <a:endParaRPr lang="pt-BR" dirty="0"/>
          </a:p>
          <a:p>
            <a:endParaRPr lang="pt-BR" dirty="0"/>
          </a:p>
          <a:p>
            <a:r>
              <a:rPr lang="pt-BR" dirty="0"/>
              <a:t>A Figura acima mostra os dois principais desafios do Gradiente Descente: se a inicialização aleatória iniciar o algoritmo à esquerda, convergirá para um mínimo local, que não é tão bom quanto o mínimo global. Se começar à direita, levará muito tempo para atravessar o platô (gradiente próximo de zero pois</a:t>
            </a:r>
            <a:r>
              <a:rPr lang="pt-BR" baseline="0" dirty="0"/>
              <a:t> a inclinação é próxima de 0 graus)</a:t>
            </a:r>
            <a:r>
              <a:rPr lang="pt-BR" dirty="0"/>
              <a:t> e, se você parar muito cedo, nunca alcançará o mínimo global.</a:t>
            </a:r>
          </a:p>
          <a:p>
            <a:endParaRPr lang="pt-BR" dirty="0"/>
          </a:p>
          <a:p>
            <a:r>
              <a:rPr lang="pt-BR" dirty="0"/>
              <a:t>Outro tipo de terreno irregular é o terreno em forma de sela (de cavalo). Um ponto de sela é o ponto sobre uma superfície no qual a declividade é nula, mas não se trata de um extremo local (máximo ou mínimo). É o ponto sobre uma superfície na qual a elevação é máxima numa direção e mínima na outra direção (por exemplo, na direção perpendicular).</a:t>
            </a:r>
          </a:p>
          <a:p>
            <a:endParaRPr lang="pt-BR" dirty="0"/>
          </a:p>
          <a:p>
            <a:r>
              <a:rPr lang="pt-BR" dirty="0"/>
              <a:t>Dado que o passo</a:t>
            </a:r>
            <a:r>
              <a:rPr lang="pt-BR" baseline="0" dirty="0"/>
              <a:t> de aprendizagem seja grande o suficiente como garantir que o mínimo encontrado é o global e não um mínimo local?</a:t>
            </a:r>
          </a:p>
          <a:p>
            <a:r>
              <a:rPr lang="pt-BR" baseline="0" dirty="0"/>
              <a:t>Muitas vezes o que se faz é treinar o modelo várias vezes, sempre inicializando os pesos de pontos diferentes, ou seja, aleatoriamente. </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29</a:t>
            </a:fld>
            <a:endParaRPr lang="nl-BE"/>
          </a:p>
        </p:txBody>
      </p:sp>
    </p:spTree>
    <p:extLst>
      <p:ext uri="{BB962C8B-B14F-4D97-AF65-F5344CB8AC3E}">
        <p14:creationId xmlns:p14="http://schemas.microsoft.com/office/powerpoint/2010/main" val="15400253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Um valor muito pequeno pode resultar em um longo processo de treinamento que pode ficar preso.</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a:t>Um valor muito alto pode resultar na aprendizagem de um conjunto subótimo de pesos rápido demais ou em um processo de treinamento instável.</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30</a:t>
            </a:fld>
            <a:endParaRPr lang="nl-BE"/>
          </a:p>
        </p:txBody>
      </p:sp>
    </p:spTree>
    <p:extLst>
      <p:ext uri="{BB962C8B-B14F-4D97-AF65-F5344CB8AC3E}">
        <p14:creationId xmlns:p14="http://schemas.microsoft.com/office/powerpoint/2010/main" val="22488822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31</a:t>
            </a:fld>
            <a:endParaRPr lang="nl-BE"/>
          </a:p>
        </p:txBody>
      </p:sp>
    </p:spTree>
    <p:extLst>
      <p:ext uri="{BB962C8B-B14F-4D97-AF65-F5344CB8AC3E}">
        <p14:creationId xmlns:p14="http://schemas.microsoft.com/office/powerpoint/2010/main" val="3605825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insight</a:t>
            </a:r>
            <a:r>
              <a:rPr lang="pt-BR" dirty="0"/>
              <a:t>: percepção; intuição; compreensão.</a:t>
            </a:r>
          </a:p>
          <a:p>
            <a:endParaRPr lang="pt-BR" dirty="0"/>
          </a:p>
          <a:p>
            <a:r>
              <a:rPr lang="pt-BR" dirty="0"/>
              <a:t>O termo "regressão" foi cunhado por Francis </a:t>
            </a:r>
            <a:r>
              <a:rPr lang="pt-BR" dirty="0" err="1"/>
              <a:t>Galton</a:t>
            </a:r>
            <a:r>
              <a:rPr lang="pt-BR" dirty="0"/>
              <a:t> no século 19 para descrever um fenômeno biológico. O fenômeno foi que as alturas dos descendentes de ancestrais altos tendem a </a:t>
            </a:r>
            <a:r>
              <a:rPr lang="pt-BR" b="1" i="1" dirty="0"/>
              <a:t>regredir</a:t>
            </a:r>
            <a:r>
              <a:rPr lang="pt-BR" dirty="0"/>
              <a:t> para a média (um fenômeno também é conhecido como </a:t>
            </a:r>
            <a:r>
              <a:rPr lang="pt-BR" b="1" dirty="0"/>
              <a:t>regressão à média</a:t>
            </a:r>
            <a:r>
              <a:rPr lang="pt-BR" dirty="0" smtClean="0"/>
              <a:t>).</a:t>
            </a:r>
            <a:endParaRPr lang="pt-BR" dirty="0"/>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p:txBody>
      </p:sp>
      <p:sp>
        <p:nvSpPr>
          <p:cNvPr id="4" name="Slide Number Placeholder 3"/>
          <p:cNvSpPr>
            <a:spLocks noGrp="1"/>
          </p:cNvSpPr>
          <p:nvPr>
            <p:ph type="sldNum" sz="quarter" idx="10"/>
          </p:nvPr>
        </p:nvSpPr>
        <p:spPr/>
        <p:txBody>
          <a:bodyPr/>
          <a:lstStyle/>
          <a:p>
            <a:fld id="{DA8B99DF-01BC-492A-8CEF-4FD88D18DD9D}" type="slidenum">
              <a:rPr lang="nl-BE" smtClean="0"/>
              <a:t>3</a:t>
            </a:fld>
            <a:endParaRPr lang="nl-BE"/>
          </a:p>
        </p:txBody>
      </p:sp>
    </p:spTree>
    <p:extLst>
      <p:ext uri="{BB962C8B-B14F-4D97-AF65-F5344CB8AC3E}">
        <p14:creationId xmlns:p14="http://schemas.microsoft.com/office/powerpoint/2010/main" val="7748683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32</a:t>
            </a:fld>
            <a:endParaRPr lang="nl-BE"/>
          </a:p>
        </p:txBody>
      </p:sp>
    </p:spTree>
    <p:extLst>
      <p:ext uri="{BB962C8B-B14F-4D97-AF65-F5344CB8AC3E}">
        <p14:creationId xmlns:p14="http://schemas.microsoft.com/office/powerpoint/2010/main" val="2992840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33</a:t>
            </a:fld>
            <a:endParaRPr lang="nl-BE"/>
          </a:p>
        </p:txBody>
      </p:sp>
    </p:spTree>
    <p:extLst>
      <p:ext uri="{BB962C8B-B14F-4D97-AF65-F5344CB8AC3E}">
        <p14:creationId xmlns:p14="http://schemas.microsoft.com/office/powerpoint/2010/main" val="26184754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34</a:t>
            </a:fld>
            <a:endParaRPr lang="nl-BE"/>
          </a:p>
        </p:txBody>
      </p:sp>
    </p:spTree>
    <p:extLst>
      <p:ext uri="{BB962C8B-B14F-4D97-AF65-F5344CB8AC3E}">
        <p14:creationId xmlns:p14="http://schemas.microsoft.com/office/powerpoint/2010/main" val="39649831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Batch</a:t>
            </a:r>
            <a:r>
              <a:rPr lang="pt-BR" dirty="0"/>
              <a:t>:</a:t>
            </a:r>
            <a:r>
              <a:rPr lang="pt-BR" baseline="0" dirty="0"/>
              <a:t> usa todos os exemplos de treinamento a cada iteração. Como resultado, é muito lento em conjuntos de treinamento muito grandes.</a:t>
            </a:r>
          </a:p>
          <a:p>
            <a:endParaRPr lang="pt-BR" baseline="0" dirty="0"/>
          </a:p>
          <a:p>
            <a:r>
              <a:rPr lang="pt-BR" dirty="0"/>
              <a:t>A versão</a:t>
            </a:r>
            <a:r>
              <a:rPr lang="pt-BR" baseline="0" dirty="0"/>
              <a:t> </a:t>
            </a:r>
            <a:r>
              <a:rPr lang="pt-BR" b="1" baseline="0" dirty="0"/>
              <a:t>online</a:t>
            </a:r>
            <a:r>
              <a:rPr lang="pt-BR" baseline="0" dirty="0"/>
              <a:t> </a:t>
            </a:r>
            <a:r>
              <a:rPr lang="pt-BR" dirty="0"/>
              <a:t>seleciona apenas uma instância aleatória no conjunto de treinamento a cada etapa e calcula os gradientes com base apenas nessa única instância. Obviamente, isso torna o algoritmo muito mais rápido, pois possui muito poucos dados para manipular a cada iteração. Por outro lado, devido à sua natureza estocástica (ou seja, aleatória), esse algoritmo é muito menos regular do que a descida do gradiente em lote: em vez de diminuir suavemente até atingir o mínimo, a função de custo irá saltar para cima e para baixo, diminuindo apenas em média .</a:t>
            </a:r>
          </a:p>
          <a:p>
            <a:endParaRPr lang="pt-BR" dirty="0"/>
          </a:p>
          <a:p>
            <a:r>
              <a:rPr lang="pt-BR" b="1" dirty="0" err="1"/>
              <a:t>Mini-batch</a:t>
            </a:r>
            <a:r>
              <a:rPr lang="pt-BR" dirty="0"/>
              <a:t>: em cada iteração, em vez de calcular os gradientes com base no conjunto de treinamento completo (como no Batch) ou com base em apenas uma instância (como no GD estocástico), o </a:t>
            </a:r>
            <a:r>
              <a:rPr lang="pt-BR" dirty="0" err="1"/>
              <a:t>mini-batch</a:t>
            </a:r>
            <a:r>
              <a:rPr lang="pt-BR" dirty="0"/>
              <a:t> GD calcula os gradientes em pequenos conjuntos aleatórios de instâncias chamados </a:t>
            </a:r>
            <a:r>
              <a:rPr lang="pt-BR" dirty="0" err="1"/>
              <a:t>mini-batches</a:t>
            </a:r>
            <a:r>
              <a:rPr lang="pt-BR" dirty="0"/>
              <a:t>.</a:t>
            </a:r>
          </a:p>
          <a:p>
            <a:endParaRPr lang="pt-BR" dirty="0"/>
          </a:p>
          <a:p>
            <a:r>
              <a:rPr lang="pt-BR" b="1" dirty="0"/>
              <a:t>Época</a:t>
            </a:r>
          </a:p>
          <a:p>
            <a:r>
              <a:rPr lang="pt-BR" dirty="0"/>
              <a:t>Uma época é quando</a:t>
            </a:r>
            <a:r>
              <a:rPr lang="pt-BR" baseline="0" dirty="0"/>
              <a:t> todo o</a:t>
            </a:r>
            <a:r>
              <a:rPr lang="pt-BR" dirty="0"/>
              <a:t> conjunto de dados</a:t>
            </a:r>
            <a:r>
              <a:rPr lang="pt-BR" baseline="0" dirty="0"/>
              <a:t> (exemplos) de treinamento é utilizado no treinamento do modelo.</a:t>
            </a:r>
          </a:p>
          <a:p>
            <a:endParaRPr lang="pt-BR" dirty="0"/>
          </a:p>
          <a:p>
            <a:r>
              <a:rPr lang="pt-BR" b="1" dirty="0"/>
              <a:t>Iterações</a:t>
            </a:r>
          </a:p>
          <a:p>
            <a:r>
              <a:rPr lang="pt-BR" dirty="0"/>
              <a:t>Iteração</a:t>
            </a:r>
            <a:r>
              <a:rPr lang="pt-BR" baseline="0" dirty="0"/>
              <a:t> corresponde a um batch apresentado ao modelo.</a:t>
            </a:r>
            <a:endParaRPr lang="pt-BR" dirty="0"/>
          </a:p>
          <a:p>
            <a:r>
              <a:rPr lang="pt-BR" dirty="0"/>
              <a:t>Conta o número de batches necessários para concluir uma época, caso cada batch</a:t>
            </a:r>
            <a:r>
              <a:rPr lang="pt-BR" baseline="0" dirty="0"/>
              <a:t> seja menor do que o conjunto de treinamento</a:t>
            </a:r>
            <a:r>
              <a:rPr lang="pt-BR" dirty="0"/>
              <a:t>.</a:t>
            </a:r>
          </a:p>
          <a:p>
            <a:endParaRPr lang="pt-BR" dirty="0"/>
          </a:p>
          <a:p>
            <a:r>
              <a:rPr lang="pt-BR" b="1" dirty="0"/>
              <a:t>Tamanho do batch</a:t>
            </a:r>
          </a:p>
          <a:p>
            <a:r>
              <a:rPr lang="pt-BR" dirty="0"/>
              <a:t>Número total de exemplos de treinamento presentes em um único batch que será utilizado</a:t>
            </a:r>
            <a:r>
              <a:rPr lang="pt-BR" baseline="0" dirty="0"/>
              <a:t> durante uma iteração de treinamento</a:t>
            </a:r>
            <a:r>
              <a:rPr lang="pt-BR" dirty="0"/>
              <a:t>.</a:t>
            </a:r>
          </a:p>
          <a:p>
            <a:r>
              <a:rPr lang="pt-BR" dirty="0"/>
              <a:t>Se um batch conter</a:t>
            </a:r>
            <a:r>
              <a:rPr lang="pt-BR" baseline="0" dirty="0"/>
              <a:t> todos os exemplos de treinamento então cada iteração é igual a uma época.</a:t>
            </a:r>
            <a:endParaRPr lang="pt-BR"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35</a:t>
            </a:fld>
            <a:endParaRPr lang="nl-BE"/>
          </a:p>
        </p:txBody>
      </p:sp>
    </p:spTree>
    <p:extLst>
      <p:ext uri="{BB962C8B-B14F-4D97-AF65-F5344CB8AC3E}">
        <p14:creationId xmlns:p14="http://schemas.microsoft.com/office/powerpoint/2010/main" val="33467430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0" dirty="0"/>
              <a:t>Métodos de </a:t>
            </a:r>
            <a:r>
              <a:rPr lang="pt-BR" b="1" i="1" dirty="0"/>
              <a:t>aproximação estocástica </a:t>
            </a:r>
            <a:r>
              <a:rPr lang="pt-BR" b="0" dirty="0"/>
              <a:t>são uma família de métodos iterativos normalmente usados para problemas de procura de raízes ou para problemas de otimização.</a:t>
            </a:r>
          </a:p>
          <a:p>
            <a:endParaRPr lang="pt-BR" b="0" dirty="0"/>
          </a:p>
          <a:p>
            <a:r>
              <a:rPr lang="pt-BR" b="0" dirty="0"/>
              <a:t>Pode ser considerada como uma aproximação estocástica da otimização do</a:t>
            </a:r>
            <a:r>
              <a:rPr lang="pt-BR" b="0" baseline="0" dirty="0"/>
              <a:t> gradiente descendente</a:t>
            </a:r>
            <a:r>
              <a:rPr lang="pt-BR" b="0" dirty="0"/>
              <a:t>, uma vez que substitui o valor do gradiente real (calculado a partir de todo o conjunto de dados) por uma estimativa do mesmo (calculado a partir de um subconjunto de exemplos selecionado aleatoriamente).</a:t>
            </a:r>
          </a:p>
          <a:p>
            <a:endParaRPr lang="pt-BR" b="0" dirty="0"/>
          </a:p>
          <a:p>
            <a:r>
              <a:rPr lang="pt-BR" b="0" dirty="0" smtClean="0"/>
              <a:t>O insight por trás do gradiente descendente estocástico é que o gradiente é uma esperança, ou seja, uma média. Portanto,</a:t>
            </a:r>
            <a:r>
              <a:rPr lang="pt-BR" b="0" baseline="0" dirty="0" smtClean="0"/>
              <a:t> a</a:t>
            </a:r>
            <a:r>
              <a:rPr lang="pt-BR" b="0" dirty="0" smtClean="0"/>
              <a:t> esperança pode ser estimada aproximadamente usando um pequeno conjunto de exemplos.</a:t>
            </a:r>
            <a:endParaRPr lang="pt-BR" b="0" dirty="0"/>
          </a:p>
          <a:p>
            <a:endParaRPr lang="pt-BR" b="1" dirty="0"/>
          </a:p>
        </p:txBody>
      </p:sp>
      <p:sp>
        <p:nvSpPr>
          <p:cNvPr id="4" name="Slide Number Placeholder 3"/>
          <p:cNvSpPr>
            <a:spLocks noGrp="1"/>
          </p:cNvSpPr>
          <p:nvPr>
            <p:ph type="sldNum" sz="quarter" idx="10"/>
          </p:nvPr>
        </p:nvSpPr>
        <p:spPr/>
        <p:txBody>
          <a:bodyPr/>
          <a:lstStyle/>
          <a:p>
            <a:fld id="{DA8B99DF-01BC-492A-8CEF-4FD88D18DD9D}" type="slidenum">
              <a:rPr lang="nl-BE" smtClean="0"/>
              <a:t>36</a:t>
            </a:fld>
            <a:endParaRPr lang="nl-BE"/>
          </a:p>
        </p:txBody>
      </p:sp>
    </p:spTree>
    <p:extLst>
      <p:ext uri="{BB962C8B-B14F-4D97-AF65-F5344CB8AC3E}">
        <p14:creationId xmlns:p14="http://schemas.microsoft.com/office/powerpoint/2010/main" val="18486225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Batch</a:t>
            </a:r>
            <a:r>
              <a:rPr lang="pt-BR" dirty="0"/>
              <a:t>:</a:t>
            </a:r>
            <a:r>
              <a:rPr lang="pt-BR" baseline="0" dirty="0"/>
              <a:t> usa todos os exemplos de treinamento a cada iteração. Como resultado, é muito lento em conjuntos de treinamento muito grandes.</a:t>
            </a:r>
          </a:p>
          <a:p>
            <a:endParaRPr lang="pt-BR" baseline="0" dirty="0"/>
          </a:p>
          <a:p>
            <a:r>
              <a:rPr lang="pt-BR" dirty="0"/>
              <a:t>A versão</a:t>
            </a:r>
            <a:r>
              <a:rPr lang="pt-BR" baseline="0" dirty="0"/>
              <a:t> </a:t>
            </a:r>
            <a:r>
              <a:rPr lang="pt-BR" b="1" baseline="0" dirty="0"/>
              <a:t>online</a:t>
            </a:r>
            <a:r>
              <a:rPr lang="pt-BR" baseline="0" dirty="0"/>
              <a:t> </a:t>
            </a:r>
            <a:r>
              <a:rPr lang="pt-BR" dirty="0"/>
              <a:t>seleciona apenas uma instância aleatória no conjunto de treinamento a cada etapa e calcula os gradientes com base apenas nessa única instância. Obviamente, isso torna o algoritmo muito mais rápido, pois possui muito poucos dados para manipular a cada iteração. Por outro lado, devido à sua natureza estocástica (ou seja, aleatória), esse algoritmo é muito menos regular do que a descida do gradiente em lote: em vez de diminuir suavemente até atingir o mínimo, a função de custo irá saltar para cima e para baixo, diminuindo apenas em média .</a:t>
            </a:r>
          </a:p>
          <a:p>
            <a:endParaRPr lang="pt-BR" dirty="0"/>
          </a:p>
          <a:p>
            <a:r>
              <a:rPr lang="pt-BR" b="1" dirty="0"/>
              <a:t>Mini-batch</a:t>
            </a:r>
            <a:r>
              <a:rPr lang="pt-BR" dirty="0"/>
              <a:t>: em cada iteração, em vez de calcular os gradientes com base no conjunto de treinamento completo (como no Batch) ou com base em apenas uma instância (como no GD estocástico), o mini-batch GD calcula os gradientes em pequenos conjuntos aleatórios de instâncias chamados mini-batches</a:t>
            </a:r>
            <a:r>
              <a:rPr lang="pt-BR" dirty="0" smtClean="0"/>
              <a:t>.</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smtClean="0"/>
              <a:t>O insight por trás do gradiente descendente estocástico é que o gradiente é uma esperança, ou seja, uma média. Portanto,</a:t>
            </a:r>
            <a:r>
              <a:rPr lang="pt-BR" b="0" baseline="0" dirty="0" smtClean="0"/>
              <a:t> a</a:t>
            </a:r>
            <a:r>
              <a:rPr lang="pt-BR" b="0" dirty="0" smtClean="0"/>
              <a:t> esperança pode ser estimada aproximadamente usando um pequeno conjunto de exemplos.</a:t>
            </a:r>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37</a:t>
            </a:fld>
            <a:endParaRPr lang="nl-BE"/>
          </a:p>
        </p:txBody>
      </p:sp>
    </p:spTree>
    <p:extLst>
      <p:ext uri="{BB962C8B-B14F-4D97-AF65-F5344CB8AC3E}">
        <p14:creationId xmlns:p14="http://schemas.microsoft.com/office/powerpoint/2010/main" val="23698000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batch caminha diretamente em linha reta para o mínimo.</a:t>
            </a:r>
          </a:p>
          <a:p>
            <a:endParaRPr lang="pt-BR" dirty="0"/>
          </a:p>
          <a:p>
            <a:r>
              <a:rPr lang="pt-BR" dirty="0"/>
              <a:t>O progresso do </a:t>
            </a:r>
            <a:r>
              <a:rPr lang="pt-BR" dirty="0" err="1"/>
              <a:t>mini-batch</a:t>
            </a:r>
            <a:r>
              <a:rPr lang="pt-BR" baseline="0" dirty="0"/>
              <a:t> </a:t>
            </a:r>
            <a:r>
              <a:rPr lang="pt-BR" dirty="0"/>
              <a:t>no espaço de parâmetros é menos irregular do que com o SGD, especialmente com </a:t>
            </a:r>
            <a:r>
              <a:rPr lang="pt-BR" dirty="0" err="1"/>
              <a:t>mini-batches</a:t>
            </a:r>
            <a:r>
              <a:rPr lang="pt-BR" dirty="0"/>
              <a:t> muito grandes.</a:t>
            </a:r>
          </a:p>
          <a:p>
            <a:endParaRPr lang="pt-BR" dirty="0"/>
          </a:p>
          <a:p>
            <a:r>
              <a:rPr lang="pt-BR" dirty="0"/>
              <a:t>No entanto, não se esqueça que o batch</a:t>
            </a:r>
            <a:r>
              <a:rPr lang="pt-BR" baseline="0" dirty="0"/>
              <a:t> </a:t>
            </a:r>
            <a:r>
              <a:rPr lang="pt-BR" dirty="0"/>
              <a:t>leva muito tempo para executar cada época, e o SGD</a:t>
            </a:r>
            <a:r>
              <a:rPr lang="pt-BR" baseline="0" dirty="0"/>
              <a:t> </a:t>
            </a:r>
            <a:r>
              <a:rPr lang="pt-BR" dirty="0"/>
              <a:t>e o </a:t>
            </a:r>
            <a:r>
              <a:rPr lang="pt-BR" dirty="0" err="1"/>
              <a:t>mini-batch</a:t>
            </a:r>
            <a:r>
              <a:rPr lang="pt-BR" baseline="0" dirty="0"/>
              <a:t> </a:t>
            </a:r>
            <a:r>
              <a:rPr lang="pt-BR" dirty="0"/>
              <a:t>também alcançariam o mínimo se você usasse uma</a:t>
            </a:r>
            <a:r>
              <a:rPr lang="pt-BR" baseline="0" dirty="0"/>
              <a:t> boa e</a:t>
            </a:r>
            <a:r>
              <a:rPr lang="pt-BR" dirty="0"/>
              <a:t>stratégia para modificação do passo de aprendizagem.</a:t>
            </a:r>
          </a:p>
          <a:p>
            <a:endParaRPr lang="pt-BR" dirty="0"/>
          </a:p>
          <a:p>
            <a:r>
              <a:rPr lang="pt-BR" sz="1200" b="0" i="0" u="none" strike="noStrike" kern="1200" baseline="0" dirty="0">
                <a:solidFill>
                  <a:schemeClr val="tx1"/>
                </a:solidFill>
                <a:latin typeface="+mn-lt"/>
                <a:ea typeface="+mn-ea"/>
                <a:cs typeface="+mn-cs"/>
              </a:rPr>
              <a:t>x1 = </a:t>
            </a:r>
            <a:r>
              <a:rPr lang="pt-BR" sz="1200" b="0" i="0" u="none" strike="noStrike" kern="1200" baseline="0" dirty="0" err="1">
                <a:solidFill>
                  <a:schemeClr val="tx1"/>
                </a:solidFill>
                <a:latin typeface="+mn-lt"/>
                <a:ea typeface="+mn-ea"/>
                <a:cs typeface="+mn-cs"/>
              </a:rPr>
              <a:t>randn</a:t>
            </a:r>
            <a:r>
              <a:rPr lang="pt-BR" sz="1200" b="0" i="0" u="none" strike="noStrike" kern="1200" baseline="0" dirty="0">
                <a:solidFill>
                  <a:schemeClr val="tx1"/>
                </a:solidFill>
                <a:latin typeface="+mn-lt"/>
                <a:ea typeface="+mn-ea"/>
                <a:cs typeface="+mn-cs"/>
              </a:rPr>
              <a:t>(M, 1);</a:t>
            </a:r>
          </a:p>
          <a:p>
            <a:r>
              <a:rPr lang="pt-BR" sz="1200" b="0" i="0" u="none" strike="noStrike" kern="1200" baseline="0" dirty="0">
                <a:solidFill>
                  <a:schemeClr val="tx1"/>
                </a:solidFill>
                <a:latin typeface="+mn-lt"/>
                <a:ea typeface="+mn-ea"/>
                <a:cs typeface="+mn-cs"/>
              </a:rPr>
              <a:t>x2 = </a:t>
            </a:r>
            <a:r>
              <a:rPr lang="pt-BR" sz="1200" b="0" i="0" u="none" strike="noStrike" kern="1200" baseline="0" dirty="0" err="1">
                <a:solidFill>
                  <a:schemeClr val="tx1"/>
                </a:solidFill>
                <a:latin typeface="+mn-lt"/>
                <a:ea typeface="+mn-ea"/>
                <a:cs typeface="+mn-cs"/>
              </a:rPr>
              <a:t>randn</a:t>
            </a:r>
            <a:r>
              <a:rPr lang="pt-BR" sz="1200" b="0" i="0" u="none" strike="noStrike" kern="1200" baseline="0" dirty="0">
                <a:solidFill>
                  <a:schemeClr val="tx1"/>
                </a:solidFill>
                <a:latin typeface="+mn-lt"/>
                <a:ea typeface="+mn-ea"/>
                <a:cs typeface="+mn-cs"/>
              </a:rPr>
              <a:t>(M, 1);</a:t>
            </a:r>
          </a:p>
          <a:p>
            <a:r>
              <a:rPr lang="pt-BR" sz="1200" b="0" i="0" u="none" strike="noStrike" kern="1200" baseline="0" dirty="0">
                <a:solidFill>
                  <a:schemeClr val="tx1"/>
                </a:solidFill>
                <a:latin typeface="+mn-lt"/>
                <a:ea typeface="+mn-ea"/>
                <a:cs typeface="+mn-cs"/>
              </a:rPr>
              <a:t>y = x1 + x2 + </a:t>
            </a:r>
            <a:r>
              <a:rPr lang="pt-BR" sz="1200" b="0" i="0" u="none" strike="noStrike" kern="1200" baseline="0" dirty="0" err="1">
                <a:solidFill>
                  <a:schemeClr val="tx1"/>
                </a:solidFill>
                <a:latin typeface="+mn-lt"/>
                <a:ea typeface="+mn-ea"/>
                <a:cs typeface="+mn-cs"/>
              </a:rPr>
              <a:t>randn</a:t>
            </a:r>
            <a:r>
              <a:rPr lang="pt-BR" sz="1200" b="0" i="0" u="none" strike="noStrike" kern="1200" baseline="0" dirty="0">
                <a:solidFill>
                  <a:schemeClr val="tx1"/>
                </a:solidFill>
                <a:latin typeface="+mn-lt"/>
                <a:ea typeface="+mn-ea"/>
                <a:cs typeface="+mn-cs"/>
              </a:rPr>
              <a:t>(M,1);</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38</a:t>
            </a:fld>
            <a:endParaRPr lang="nl-BE"/>
          </a:p>
        </p:txBody>
      </p:sp>
    </p:spTree>
    <p:extLst>
      <p:ext uri="{BB962C8B-B14F-4D97-AF65-F5344CB8AC3E}">
        <p14:creationId xmlns:p14="http://schemas.microsoft.com/office/powerpoint/2010/main" val="1606274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fica “</a:t>
            </a:r>
            <a:r>
              <a:rPr lang="pt-BR" i="1" dirty="0"/>
              <a:t>oscilando</a:t>
            </a:r>
            <a:r>
              <a:rPr lang="pt-BR" dirty="0"/>
              <a:t>” ou “</a:t>
            </a:r>
            <a:r>
              <a:rPr lang="pt-BR" i="1" dirty="0"/>
              <a:t>ricocheteando</a:t>
            </a:r>
            <a:r>
              <a:rPr lang="pt-BR" dirty="0" smtClean="0"/>
              <a:t>” ou “</a:t>
            </a:r>
            <a:r>
              <a:rPr lang="pt-BR" i="1" dirty="0" smtClean="0"/>
              <a:t>zig-zagueando</a:t>
            </a:r>
            <a:r>
              <a:rPr lang="pt-BR" dirty="0" smtClean="0"/>
              <a:t>” </a:t>
            </a:r>
            <a:r>
              <a:rPr lang="pt-BR" dirty="0"/>
              <a:t>em torno do mínimo após chegar próximo dele.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a:t>
            </a:r>
            <a:r>
              <a:rPr lang="pt-BR" dirty="0" err="1"/>
              <a:t>batch_gradient_descent_with_figures.ipynb</a:t>
            </a:r>
            <a:endParaRPr lang="pt-BR" dirty="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39</a:t>
            </a:fld>
            <a:endParaRPr lang="nl-BE"/>
          </a:p>
        </p:txBody>
      </p:sp>
    </p:spTree>
    <p:extLst>
      <p:ext uri="{BB962C8B-B14F-4D97-AF65-F5344CB8AC3E}">
        <p14:creationId xmlns:p14="http://schemas.microsoft.com/office/powerpoint/2010/main" val="12844212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dirty="0"/>
              <a:t>Devido à sua natureza estocástica (ou seja, aleatória), esse algoritmo é muito menos regular do que o</a:t>
            </a:r>
            <a:r>
              <a:rPr lang="pt-BR" sz="1200" baseline="0" dirty="0"/>
              <a:t> </a:t>
            </a:r>
            <a:r>
              <a:rPr lang="pt-BR" sz="1200" dirty="0"/>
              <a:t>gradiente descendente em batelada: em vez de diminuir suavemente até atingir o mínimo, </a:t>
            </a:r>
            <a:r>
              <a:rPr lang="pt-BR" sz="1200" dirty="0" smtClean="0"/>
              <a:t>o</a:t>
            </a:r>
            <a:r>
              <a:rPr lang="pt-BR" sz="1200" baseline="0" dirty="0" smtClean="0"/>
              <a:t> gradiente da</a:t>
            </a:r>
            <a:r>
              <a:rPr lang="pt-BR" sz="1200" dirty="0" smtClean="0"/>
              <a:t> </a:t>
            </a:r>
            <a:r>
              <a:rPr lang="pt-BR" sz="1200" dirty="0"/>
              <a:t>função de custo irá saltar para cima e para baixo, convergindo apenas na média. Com o passar do tempo, o algoritmo terminará muito próximo do mínimo, mas, quando chegar lá, continuará a ricochetear/oscilar, nunca</a:t>
            </a:r>
            <a:r>
              <a:rPr lang="pt-BR" sz="1200" baseline="0" dirty="0"/>
              <a:t> convergindo (o gradiente estocástico nunca zera definitivamente). Portanto, quando o algoritmo para, os valores finais dos parâmetros são bons, mas não são ótimos.</a:t>
            </a:r>
          </a:p>
          <a:p>
            <a:endParaRPr lang="pt-BR" sz="1200" baseline="0" dirty="0"/>
          </a:p>
          <a:p>
            <a:r>
              <a:rPr lang="pt-BR" sz="1200" baseline="0" dirty="0"/>
              <a:t>Quando a função de custo é muito irregular, essa aleatoriedade do algoritmo pode realmente ajuda-lo a escapar de mínimos </a:t>
            </a:r>
            <a:r>
              <a:rPr lang="pt-BR" sz="1200" baseline="0" dirty="0" smtClean="0"/>
              <a:t>locais quando temos funções de custo não-convexas, </a:t>
            </a:r>
            <a:r>
              <a:rPr lang="pt-BR" sz="1200" baseline="0" dirty="0"/>
              <a:t>de modo que o gradiente descendente estocástico tem uma chance maior de encontrar o mínimo global do que o gradiente descendente em batelada.</a:t>
            </a:r>
          </a:p>
          <a:p>
            <a:endParaRPr lang="pt-BR" sz="1200" baseline="0" dirty="0"/>
          </a:p>
          <a:p>
            <a:r>
              <a:rPr lang="pt-BR" sz="1200" baseline="0" dirty="0"/>
              <a:t>A aleatoriedade do algoritmo é uma faca de dois gumes, pois é boa para escapar de mínimos locais, mas é ruim pois significa que o algoritmo nunca irá se “acomodar” no mínimo global. Uma solução para esse dilema é reduzir gradualmente a taxa de aprendizagem. Os passos começam com grandes valores (o que ajuda a progredir/aprender rapidamente e a escapar de mínimos locais) e depois diminuem cada vez mais, permitindo que o algoritmo se estabilize no mínimo global.</a:t>
            </a:r>
          </a:p>
          <a:p>
            <a:endParaRPr lang="pt-BR" sz="1200" baseline="0" dirty="0"/>
          </a:p>
          <a:p>
            <a:r>
              <a:rPr lang="pt-BR" sz="1200" b="1" baseline="0" dirty="0"/>
              <a:t>Exemplo</a:t>
            </a:r>
            <a:r>
              <a:rPr lang="pt-BR" sz="1200" baseline="0" dirty="0"/>
              <a:t>: </a:t>
            </a:r>
            <a:r>
              <a:rPr lang="pt-BR" sz="1200" baseline="0" dirty="0" err="1"/>
              <a:t>stocastic_gradient_descent_with_figures.ipynb</a:t>
            </a:r>
            <a:endParaRPr lang="pt-BR" sz="1200" baseline="0" dirty="0"/>
          </a:p>
          <a:p>
            <a:endParaRPr lang="pt-BR" sz="1200" dirty="0"/>
          </a:p>
          <a:p>
            <a:endParaRPr lang="pt-BR" sz="1200" dirty="0"/>
          </a:p>
          <a:p>
            <a:endParaRPr lang="pt-BR" sz="1200" dirty="0"/>
          </a:p>
        </p:txBody>
      </p:sp>
      <p:sp>
        <p:nvSpPr>
          <p:cNvPr id="4" name="Slide Number Placeholder 3"/>
          <p:cNvSpPr>
            <a:spLocks noGrp="1"/>
          </p:cNvSpPr>
          <p:nvPr>
            <p:ph type="sldNum" sz="quarter" idx="10"/>
          </p:nvPr>
        </p:nvSpPr>
        <p:spPr/>
        <p:txBody>
          <a:bodyPr/>
          <a:lstStyle/>
          <a:p>
            <a:fld id="{DA8B99DF-01BC-492A-8CEF-4FD88D18DD9D}" type="slidenum">
              <a:rPr lang="nl-BE" smtClean="0"/>
              <a:t>40</a:t>
            </a:fld>
            <a:endParaRPr lang="nl-BE"/>
          </a:p>
        </p:txBody>
      </p:sp>
    </p:spTree>
    <p:extLst>
      <p:ext uri="{BB962C8B-B14F-4D97-AF65-F5344CB8AC3E}">
        <p14:creationId xmlns:p14="http://schemas.microsoft.com/office/powerpoint/2010/main" val="32918873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Com</a:t>
                </a:r>
                <a:r>
                  <a:rPr lang="pt-BR" baseline="0" dirty="0" smtClean="0"/>
                  <a:t> o gradiente descendente estocástico</a:t>
                </a:r>
                <a:r>
                  <a:rPr lang="pt-BR" dirty="0" smtClean="0"/>
                  <a:t>, nós não calculamos o</a:t>
                </a:r>
                <a:r>
                  <a:rPr lang="pt-BR" baseline="0" dirty="0" smtClean="0"/>
                  <a:t> gradiente </a:t>
                </a:r>
                <a:r>
                  <a:rPr lang="pt-BR" dirty="0" smtClean="0"/>
                  <a:t>exato de nossa função de perda/custo/erro. Em vez disso, estamos estimando o gradiente com apenas</a:t>
                </a:r>
                <a:r>
                  <a:rPr lang="pt-BR" baseline="0" dirty="0" smtClean="0"/>
                  <a:t> um exemplo ou </a:t>
                </a:r>
                <a:r>
                  <a:rPr lang="pt-BR" dirty="0" smtClean="0"/>
                  <a:t>em um pequeno lote quando consideramos o mini-batch. Essa</a:t>
                </a:r>
                <a:r>
                  <a:rPr lang="pt-BR" baseline="0" dirty="0" smtClean="0"/>
                  <a:t> aproximação/estimação do gradiente </a:t>
                </a:r>
                <a:r>
                  <a:rPr lang="pt-BR" dirty="0" smtClean="0"/>
                  <a:t>significa que nem sempre estamos indo na direção ideal, porque as derivadas parciais são "barulhentas". Exatamente como</a:t>
                </a:r>
                <a:r>
                  <a:rPr lang="pt-BR" baseline="0" dirty="0" smtClean="0"/>
                  <a:t> na figura acima.</a:t>
                </a:r>
                <a:r>
                  <a:rPr lang="pt-BR" dirty="0" smtClean="0"/>
                  <a:t> Portanto, uma média exponencialmente ponderada pode nos fornecer uma estimativa melhor, que está mais próxima da derivada parcial real do que nossos cálculos ruidosos. Esta é uma das razões pelas quais o momentum pode funcionar melhor do que o SGD clássico ou o GD em Mini-batch.</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O momentum pode suavizar a progressão do algoritmo de aprendizagem que, por sua vez, pode acelerar o processo de treinamento.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i="1" dirty="0" smtClean="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i="0" dirty="0" smtClean="0">
                    <a:latin typeface="Cambria Math" panose="02040503050406030204" pitchFamily="18" charset="0"/>
                    <a:ea typeface="Cambria Math" panose="02040503050406030204" pitchFamily="18" charset="0"/>
                  </a:rPr>
                  <a:t>OBS</a:t>
                </a:r>
                <a:r>
                  <a:rPr lang="pt-BR" b="0" i="0" dirty="0" smtClean="0">
                    <a:latin typeface="Cambria Math" panose="02040503050406030204" pitchFamily="18" charset="0"/>
                    <a:ea typeface="Cambria Math" panose="02040503050406030204" pitchFamily="18" charset="0"/>
                  </a:rPr>
                  <a:t>.:</a:t>
                </a:r>
                <a:endParaRPr lang="pt-BR" b="0" i="1" dirty="0" smtClean="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l-GR" i="1" smtClean="0">
                        <a:latin typeface="Cambria Math" panose="02040503050406030204" pitchFamily="18" charset="0"/>
                        <a:ea typeface="Cambria Math" panose="02040503050406030204" pitchFamily="18" charset="0"/>
                      </a:rPr>
                      <m:t>𝜈</m:t>
                    </m:r>
                  </m:oMath>
                </a14:m>
                <a:r>
                  <a:rPr lang="pt-BR" dirty="0" smtClean="0"/>
                  <a:t> é inicializado</a:t>
                </a:r>
                <a:r>
                  <a:rPr lang="pt-BR" baseline="0" dirty="0" smtClean="0"/>
                  <a:t> com </a:t>
                </a:r>
                <a:r>
                  <a:rPr lang="pt-BR" b="1" baseline="0" dirty="0" smtClean="0"/>
                  <a:t>0</a:t>
                </a:r>
                <a:r>
                  <a:rPr lang="pt-BR" b="0" i="0" baseline="0" dirty="0" smtClean="0"/>
                  <a:t> (i.e., vetor nulo).</a:t>
                </a:r>
                <a:endParaRPr lang="pt-BR" b="0" i="0" dirty="0" smtClean="0"/>
              </a:p>
              <a:p>
                <a:pPr marL="171450" indent="-171450">
                  <a:buFont typeface="Arial" panose="020B0604020202020204" pitchFamily="34" charset="0"/>
                  <a:buChar char="•"/>
                </a:pPr>
                <a:r>
                  <a:rPr lang="pt-BR" dirty="0" smtClean="0"/>
                  <a:t>Os valores comuns de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μ</m:t>
                    </m:r>
                  </m:oMath>
                </a14:m>
                <a:r>
                  <a:rPr lang="pt-BR" dirty="0" smtClean="0"/>
                  <a:t> usados na prática incluem .5, .9 e .99. Assim como a taxa de aprendizado,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μ</m:t>
                    </m:r>
                  </m:oMath>
                </a14:m>
                <a:r>
                  <a:rPr lang="pt-BR" dirty="0" smtClean="0"/>
                  <a:t> também pode ser adaptado ao longo do tempo.</a:t>
                </a:r>
              </a:p>
              <a:p>
                <a:pPr marL="0" indent="0">
                  <a:buFont typeface="Arial" panose="020B0604020202020204" pitchFamily="34" charset="0"/>
                  <a:buNone/>
                </a:pPr>
                <a:endParaRPr lang="pt-BR" dirty="0" smtClean="0"/>
              </a:p>
              <a:p>
                <a:pPr marL="0" indent="0">
                  <a:buFont typeface="Arial" panose="020B0604020202020204" pitchFamily="34" charset="0"/>
                  <a:buNone/>
                </a:pPr>
                <a:r>
                  <a:rPr lang="pt-BR" b="1" dirty="0" smtClean="0"/>
                  <a:t>Referência</a:t>
                </a:r>
                <a:r>
                  <a:rPr lang="pt-BR" dirty="0" smtClean="0"/>
                  <a:t>:</a:t>
                </a:r>
              </a:p>
              <a:p>
                <a:pPr marL="0" indent="0">
                  <a:buFont typeface="Arial" panose="020B0604020202020204" pitchFamily="34" charset="0"/>
                  <a:buNone/>
                </a:pPr>
                <a:r>
                  <a:rPr lang="pt-BR" dirty="0" smtClean="0">
                    <a:hlinkClick r:id="rId3"/>
                  </a:rPr>
                  <a:t>https://cs231n.github.io/neural-networks-3/#sgd</a:t>
                </a:r>
                <a:endParaRPr lang="pt-BR" dirty="0" smtClean="0"/>
              </a:p>
              <a:p>
                <a:endParaRPr lang="pt-B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Com</a:t>
                </a:r>
                <a:r>
                  <a:rPr lang="pt-BR" baseline="0" dirty="0" smtClean="0"/>
                  <a:t> o gradiente descendente estocástico</a:t>
                </a:r>
                <a:r>
                  <a:rPr lang="pt-BR" dirty="0" smtClean="0"/>
                  <a:t>, nós não calculamos o</a:t>
                </a:r>
                <a:r>
                  <a:rPr lang="pt-BR" baseline="0" dirty="0" smtClean="0"/>
                  <a:t> gradiente </a:t>
                </a:r>
                <a:r>
                  <a:rPr lang="pt-BR" dirty="0" smtClean="0"/>
                  <a:t>exato de nossa função de perda/custo/erro. Em vez disso, estamos estimando o gradiente com apenas</a:t>
                </a:r>
                <a:r>
                  <a:rPr lang="pt-BR" baseline="0" dirty="0" smtClean="0"/>
                  <a:t> um exemplo ou </a:t>
                </a:r>
                <a:r>
                  <a:rPr lang="pt-BR" dirty="0" smtClean="0"/>
                  <a:t>em um pequeno lote quando consideramos o mini-batch. Essa</a:t>
                </a:r>
                <a:r>
                  <a:rPr lang="pt-BR" baseline="0" dirty="0" smtClean="0"/>
                  <a:t> aproximação/estimação do gradiente </a:t>
                </a:r>
                <a:r>
                  <a:rPr lang="pt-BR" dirty="0" smtClean="0"/>
                  <a:t>significa que nem sempre estamos indo na direção ideal, porque as derivadas parciais são "barulhentas". Exatamente como</a:t>
                </a:r>
                <a:r>
                  <a:rPr lang="pt-BR" baseline="0" dirty="0" smtClean="0"/>
                  <a:t> na figura acima.</a:t>
                </a:r>
                <a:r>
                  <a:rPr lang="pt-BR" dirty="0" smtClean="0"/>
                  <a:t> Portanto, uma média exponencialmente ponderada pode nos fornecer uma estimativa melhor, que está mais próxima da derivada parcial real do que nossos cálculos ruidosos. Esta é uma das razões pelas quais o momentum pode funcionar melhor do que o SGD clássico ou o GD em Mini-batch.</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O momentum pode suavizar a progressão do algoritmo de aprendizagem que, por sua vez, pode acelerar o processo de treinamento.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i="1" dirty="0" smtClean="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i="0" dirty="0" smtClean="0">
                    <a:latin typeface="Cambria Math" panose="02040503050406030204" pitchFamily="18" charset="0"/>
                    <a:ea typeface="Cambria Math" panose="02040503050406030204" pitchFamily="18" charset="0"/>
                  </a:rPr>
                  <a:t>OBS</a:t>
                </a:r>
                <a:r>
                  <a:rPr lang="pt-BR" b="0" i="0" dirty="0" smtClean="0">
                    <a:latin typeface="Cambria Math" panose="02040503050406030204" pitchFamily="18" charset="0"/>
                    <a:ea typeface="Cambria Math" panose="02040503050406030204" pitchFamily="18" charset="0"/>
                  </a:rPr>
                  <a:t>.:</a:t>
                </a:r>
                <a:endParaRPr lang="pt-BR" b="0" i="1" dirty="0" smtClean="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r>
                  <a:rPr lang="el-GR" i="0" smtClean="0">
                    <a:latin typeface="Cambria Math" panose="02040503050406030204" pitchFamily="18" charset="0"/>
                    <a:ea typeface="Cambria Math" panose="02040503050406030204" pitchFamily="18" charset="0"/>
                  </a:rPr>
                  <a:t>𝜈</a:t>
                </a:r>
                <a:r>
                  <a:rPr lang="pt-BR" dirty="0" smtClean="0"/>
                  <a:t> é inicializado</a:t>
                </a:r>
                <a:r>
                  <a:rPr lang="pt-BR" baseline="0" dirty="0" smtClean="0"/>
                  <a:t> com </a:t>
                </a:r>
                <a:r>
                  <a:rPr lang="pt-BR" b="1" baseline="0" dirty="0" smtClean="0"/>
                  <a:t>0</a:t>
                </a:r>
                <a:r>
                  <a:rPr lang="pt-BR" b="0" i="0" baseline="0" dirty="0" smtClean="0"/>
                  <a:t> (i.e., vetor nulo).</a:t>
                </a:r>
                <a:endParaRPr lang="pt-BR" b="0" i="0" dirty="0" smtClean="0"/>
              </a:p>
              <a:p>
                <a:pPr marL="171450" indent="-171450">
                  <a:buFont typeface="Arial" panose="020B0604020202020204" pitchFamily="34" charset="0"/>
                  <a:buChar char="•"/>
                </a:pPr>
                <a:r>
                  <a:rPr lang="pt-BR" dirty="0" smtClean="0"/>
                  <a:t>Os valores comuns de  </a:t>
                </a:r>
                <a:r>
                  <a:rPr lang="el-GR" i="0" smtClean="0">
                    <a:latin typeface="Cambria Math" panose="02040503050406030204" pitchFamily="18" charset="0"/>
                    <a:ea typeface="Cambria Math" panose="02040503050406030204" pitchFamily="18" charset="0"/>
                  </a:rPr>
                  <a:t>μ</a:t>
                </a:r>
                <a:r>
                  <a:rPr lang="pt-BR" dirty="0" smtClean="0"/>
                  <a:t> </a:t>
                </a:r>
                <a:r>
                  <a:rPr lang="pt-BR" dirty="0" smtClean="0"/>
                  <a:t>usados na prática incluem .5, .9 e .99. Assim como a taxa de aprendizado, </a:t>
                </a:r>
                <a:r>
                  <a:rPr lang="el-GR" i="0" smtClean="0">
                    <a:latin typeface="Cambria Math" panose="02040503050406030204" pitchFamily="18" charset="0"/>
                    <a:ea typeface="Cambria Math" panose="02040503050406030204" pitchFamily="18" charset="0"/>
                  </a:rPr>
                  <a:t>μ</a:t>
                </a:r>
                <a:r>
                  <a:rPr lang="pt-BR" dirty="0" smtClean="0"/>
                  <a:t> também pode ser adaptado ao longo do tempo.</a:t>
                </a:r>
              </a:p>
              <a:p>
                <a:pPr marL="0" indent="0">
                  <a:buFont typeface="Arial" panose="020B0604020202020204" pitchFamily="34" charset="0"/>
                  <a:buNone/>
                </a:pPr>
                <a:endParaRPr lang="pt-BR" dirty="0" smtClean="0"/>
              </a:p>
              <a:p>
                <a:pPr marL="0" indent="0">
                  <a:buFont typeface="Arial" panose="020B0604020202020204" pitchFamily="34" charset="0"/>
                  <a:buNone/>
                </a:pPr>
                <a:r>
                  <a:rPr lang="pt-BR" b="1" dirty="0" smtClean="0"/>
                  <a:t>Referência</a:t>
                </a:r>
                <a:r>
                  <a:rPr lang="pt-BR" dirty="0" smtClean="0"/>
                  <a:t>:</a:t>
                </a:r>
              </a:p>
              <a:p>
                <a:pPr marL="0" indent="0">
                  <a:buFont typeface="Arial" panose="020B0604020202020204" pitchFamily="34" charset="0"/>
                  <a:buNone/>
                </a:pPr>
                <a:r>
                  <a:rPr lang="pt-BR" dirty="0" smtClean="0">
                    <a:hlinkClick r:id="rId4"/>
                  </a:rPr>
                  <a:t>https://cs231n.github.io/neural-networks-3/#sgd</a:t>
                </a:r>
                <a:endParaRPr lang="pt-BR" dirty="0" smtClean="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42</a:t>
            </a:fld>
            <a:endParaRPr lang="nl-BE"/>
          </a:p>
        </p:txBody>
      </p:sp>
    </p:spTree>
    <p:extLst>
      <p:ext uri="{BB962C8B-B14F-4D97-AF65-F5344CB8AC3E}">
        <p14:creationId xmlns:p14="http://schemas.microsoft.com/office/powerpoint/2010/main" val="1259217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Por quê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parâmetros“ e não às variáveis,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a:t>
            </a:r>
            <a:r>
              <a:rPr lang="nl-BE" baseline="0" dirty="0" smtClean="0"/>
              <a:t>encontrar </a:t>
            </a:r>
            <a:r>
              <a:rPr lang="nl-BE" b="1" i="1" baseline="0" dirty="0"/>
              <a:t>h</a:t>
            </a:r>
            <a:r>
              <a:rPr lang="nl-BE" baseline="0" dirty="0" smtClean="0"/>
              <a:t>.</a:t>
            </a:r>
          </a:p>
          <a:p>
            <a:endParaRPr lang="nl-BE" baseline="0" dirty="0" smtClean="0"/>
          </a:p>
          <a:p>
            <a:r>
              <a:rPr lang="pt-BR" dirty="0" smtClean="0"/>
              <a:t>Em geometria, um hiperplano é um subespaço cuja dimensão é um a menos que a de seu espaço ambiente. Se um espaço é tridimensional, então seus hiperplanos são os planos bidimensionais, enquanto se o espaço é bidimensional, seus hiperplanos são as linhas unidimensionais.</a:t>
            </a:r>
            <a:endParaRPr lang="pt-BR" baseline="0" dirty="0"/>
          </a:p>
        </p:txBody>
      </p:sp>
      <p:sp>
        <p:nvSpPr>
          <p:cNvPr id="4" name="Slide Number Placeholder 3"/>
          <p:cNvSpPr>
            <a:spLocks noGrp="1"/>
          </p:cNvSpPr>
          <p:nvPr>
            <p:ph type="sldNum" sz="quarter" idx="10"/>
          </p:nvPr>
        </p:nvSpPr>
        <p:spPr/>
        <p:txBody>
          <a:bodyPr/>
          <a:lstStyle/>
          <a:p>
            <a:fld id="{DA8B99DF-01BC-492A-8CEF-4FD88D18DD9D}" type="slidenum">
              <a:rPr lang="nl-BE" smtClean="0"/>
              <a:t>4</a:t>
            </a:fld>
            <a:endParaRPr lang="nl-BE"/>
          </a:p>
        </p:txBody>
      </p:sp>
    </p:spTree>
    <p:extLst>
      <p:ext uri="{BB962C8B-B14F-4D97-AF65-F5344CB8AC3E}">
        <p14:creationId xmlns:p14="http://schemas.microsoft.com/office/powerpoint/2010/main" val="11001708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Decaimento por etapas ou degraus</a:t>
            </a:r>
            <a:r>
              <a:rPr lang="pt-BR" dirty="0" smtClean="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45</a:t>
            </a:fld>
            <a:endParaRPr lang="nl-BE"/>
          </a:p>
        </p:txBody>
      </p:sp>
    </p:spTree>
    <p:extLst>
      <p:ext uri="{BB962C8B-B14F-4D97-AF65-F5344CB8AC3E}">
        <p14:creationId xmlns:p14="http://schemas.microsoft.com/office/powerpoint/2010/main" val="26520977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aseline="0" dirty="0"/>
              <a:t>Os passos começam com grandes valores (o que ajuda a progredir rapidamente e a escapar de mínimos </a:t>
            </a:r>
            <a:r>
              <a:rPr lang="pt-BR" sz="1200" baseline="0" dirty="0" smtClean="0"/>
              <a:t>locais, casos em que a superfície de erro seja bastante irregular) </a:t>
            </a:r>
            <a:r>
              <a:rPr lang="pt-BR" sz="1200" baseline="0" dirty="0"/>
              <a:t>e depois diminuem cada vez mais, permitindo que o algoritmo se estabilize no mínimo global.</a:t>
            </a:r>
          </a:p>
          <a:p>
            <a:endParaRPr lang="pt-BR" sz="1200" baseline="0" dirty="0"/>
          </a:p>
          <a:p>
            <a:r>
              <a:rPr lang="pt-BR" dirty="0"/>
              <a:t>Se a taxa de aprendizagem for reduzida muito rapidamente, o algoritmo poderá ficar preso no mínimo local ou até ficar</a:t>
            </a:r>
            <a:r>
              <a:rPr lang="pt-BR" baseline="0" dirty="0"/>
              <a:t> travado antes de chegar ao mínimo</a:t>
            </a:r>
            <a:r>
              <a:rPr lang="pt-BR" dirty="0"/>
              <a:t>. Se a taxa de aprendizado for reduzida muito lentamente, o algoritmo poderá oscilar ao</a:t>
            </a:r>
            <a:r>
              <a:rPr lang="pt-BR" baseline="0" dirty="0"/>
              <a:t> redor do</a:t>
            </a:r>
            <a:r>
              <a:rPr lang="pt-BR" dirty="0"/>
              <a:t> mínimo por um longo tempo e acabar com uma solução não ótima (</a:t>
            </a:r>
            <a:r>
              <a:rPr lang="pt-BR" dirty="0" err="1"/>
              <a:t>sub-ótima</a:t>
            </a:r>
            <a:r>
              <a:rPr lang="pt-BR" dirty="0"/>
              <a:t>) caso o treinamento se encerre muito cedo.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Exemplo</a:t>
            </a:r>
            <a:r>
              <a:rPr lang="pt-BR" dirty="0"/>
              <a:t>: stocastic_gradient_descent_with_learning_schedule_and_with_figures.ipynb</a:t>
            </a:r>
          </a:p>
        </p:txBody>
      </p:sp>
      <p:sp>
        <p:nvSpPr>
          <p:cNvPr id="4" name="Slide Number Placeholder 3"/>
          <p:cNvSpPr>
            <a:spLocks noGrp="1"/>
          </p:cNvSpPr>
          <p:nvPr>
            <p:ph type="sldNum" sz="quarter" idx="10"/>
          </p:nvPr>
        </p:nvSpPr>
        <p:spPr/>
        <p:txBody>
          <a:bodyPr/>
          <a:lstStyle/>
          <a:p>
            <a:fld id="{DA8B99DF-01BC-492A-8CEF-4FD88D18DD9D}" type="slidenum">
              <a:rPr lang="nl-BE" smtClean="0"/>
              <a:t>47</a:t>
            </a:fld>
            <a:endParaRPr lang="nl-BE"/>
          </a:p>
        </p:txBody>
      </p:sp>
    </p:spTree>
    <p:extLst>
      <p:ext uri="{BB962C8B-B14F-4D97-AF65-F5344CB8AC3E}">
        <p14:creationId xmlns:p14="http://schemas.microsoft.com/office/powerpoint/2010/main" val="30747596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Exemplo: SGD_with_scikit_learn_lib.ipynb</a:t>
            </a:r>
          </a:p>
          <a:p>
            <a:endParaRPr lang="pt-BR" dirty="0" smtClean="0"/>
          </a:p>
          <a:p>
            <a:r>
              <a:rPr lang="pt-BR" dirty="0" smtClean="0"/>
              <a:t>Para </a:t>
            </a:r>
            <a:r>
              <a:rPr lang="pt-BR" dirty="0"/>
              <a:t>executar a regressão linear usando o SGD com o Scikit-Learn, você pode usar a classe SGDRegressor, cujo padrão é otimizar a função de custo do erro ao quadrado. O código a seguir executa 50 épocas, começando com uma taxa de aprendizado de 0,1 (eta0 = 0,1), usando o cronograma de aprendizado padrão (diferente do anterior) e não usa nenhuma regularização (penalidade = Nenhuma;</a:t>
            </a:r>
          </a:p>
          <a:p>
            <a:endParaRPr lang="pt-BR" dirty="0"/>
          </a:p>
          <a:p>
            <a:r>
              <a:rPr lang="pt-BR" dirty="0"/>
              <a:t>Informação retirada da documentação da classe </a:t>
            </a:r>
            <a:r>
              <a:rPr lang="pt-BR" dirty="0" err="1"/>
              <a:t>SGDRegressor</a:t>
            </a:r>
            <a:r>
              <a:rPr lang="pt-BR" dirty="0"/>
              <a:t> (https://scikit-learn.org/stable/modules/generated/sklearn.linear_model.SGDRegressor.html): </a:t>
            </a:r>
          </a:p>
          <a:p>
            <a:endParaRPr lang="pt-BR" dirty="0"/>
          </a:p>
          <a:p>
            <a:r>
              <a:rPr lang="pt-BR" b="1" dirty="0" err="1"/>
              <a:t>learning_rate</a:t>
            </a:r>
            <a:r>
              <a:rPr lang="pt-BR" dirty="0"/>
              <a:t>:</a:t>
            </a:r>
            <a:r>
              <a:rPr lang="pt-BR" baseline="0" dirty="0"/>
              <a:t> </a:t>
            </a:r>
            <a:r>
              <a:rPr lang="pt-BR" dirty="0" err="1"/>
              <a:t>string</a:t>
            </a:r>
            <a:r>
              <a:rPr lang="pt-BR" dirty="0"/>
              <a:t>, default=’</a:t>
            </a:r>
            <a:r>
              <a:rPr lang="pt-BR" dirty="0" err="1"/>
              <a:t>invscaling</a:t>
            </a:r>
            <a:r>
              <a:rPr lang="pt-BR" dirty="0"/>
              <a:t>’</a:t>
            </a:r>
          </a:p>
          <a:p>
            <a:r>
              <a:rPr lang="pt-BR" dirty="0"/>
              <a:t>‘</a:t>
            </a:r>
            <a:r>
              <a:rPr lang="pt-BR" dirty="0" err="1"/>
              <a:t>invscaling</a:t>
            </a:r>
            <a:r>
              <a:rPr lang="pt-BR" dirty="0"/>
              <a:t>’: [default]</a:t>
            </a:r>
          </a:p>
          <a:p>
            <a:r>
              <a:rPr lang="pt-BR" dirty="0"/>
              <a:t>	</a:t>
            </a:r>
            <a:r>
              <a:rPr lang="pt-BR" dirty="0" err="1"/>
              <a:t>eta</a:t>
            </a:r>
            <a:r>
              <a:rPr lang="pt-BR" dirty="0"/>
              <a:t> = eta0 / </a:t>
            </a:r>
            <a:r>
              <a:rPr lang="pt-BR" dirty="0" err="1"/>
              <a:t>pow</a:t>
            </a:r>
            <a:r>
              <a:rPr lang="pt-BR" dirty="0"/>
              <a:t>(t, </a:t>
            </a:r>
            <a:r>
              <a:rPr lang="pt-BR" dirty="0" err="1"/>
              <a:t>power_t</a:t>
            </a:r>
            <a:r>
              <a:rPr lang="pt-BR" dirty="0"/>
              <a:t>)</a:t>
            </a:r>
          </a:p>
          <a:p>
            <a:endParaRPr lang="pt-BR" dirty="0"/>
          </a:p>
          <a:p>
            <a:r>
              <a:rPr lang="en-US" b="1" dirty="0" err="1"/>
              <a:t>power_t</a:t>
            </a:r>
            <a:r>
              <a:rPr lang="en-US" dirty="0"/>
              <a:t>: double, default=0.25</a:t>
            </a:r>
          </a:p>
          <a:p>
            <a:r>
              <a:rPr lang="en-US" dirty="0"/>
              <a:t>The exponent for inverse scaling learning rate.</a:t>
            </a:r>
            <a:endParaRPr lang="pt-BR" dirty="0"/>
          </a:p>
          <a:p>
            <a:endParaRPr lang="pt-BR" dirty="0"/>
          </a:p>
          <a:p>
            <a:r>
              <a:rPr lang="en-US" b="1" dirty="0"/>
              <a:t>eta0</a:t>
            </a:r>
            <a:r>
              <a:rPr lang="en-US" b="0" dirty="0"/>
              <a:t>:</a:t>
            </a:r>
            <a:r>
              <a:rPr lang="en-US" dirty="0"/>
              <a:t> double, default=0.01</a:t>
            </a:r>
          </a:p>
          <a:p>
            <a:r>
              <a:rPr lang="en-US" dirty="0"/>
              <a:t>The initial learning rate for the ‘constant’, ‘</a:t>
            </a:r>
            <a:r>
              <a:rPr lang="en-US" dirty="0" err="1"/>
              <a:t>invscaling</a:t>
            </a:r>
            <a:r>
              <a:rPr lang="en-US" dirty="0"/>
              <a:t>’ or ‘adaptive’ schedules. The default value is 0.01.</a:t>
            </a:r>
            <a:endParaRPr lang="pt-BR" dirty="0"/>
          </a:p>
          <a:p>
            <a:endParaRPr lang="pt-BR" dirty="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48</a:t>
            </a:fld>
            <a:endParaRPr lang="nl-BE"/>
          </a:p>
        </p:txBody>
      </p:sp>
    </p:spTree>
    <p:extLst>
      <p:ext uri="{BB962C8B-B14F-4D97-AF65-F5344CB8AC3E}">
        <p14:creationId xmlns:p14="http://schemas.microsoft.com/office/powerpoint/2010/main" val="26618450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a:t>
            </a:r>
            <a:r>
              <a:rPr lang="pt-BR" baseline="0" dirty="0"/>
              <a:t> </a:t>
            </a:r>
            <a:r>
              <a:rPr lang="pt-BR" baseline="0" dirty="0" err="1"/>
              <a:t>mini-batch</a:t>
            </a:r>
            <a:r>
              <a:rPr lang="pt-BR" baseline="0" dirty="0"/>
              <a:t> é</a:t>
            </a:r>
            <a:r>
              <a:rPr lang="pt-BR" dirty="0"/>
              <a:t> bastante simples de entender quando você conhece o</a:t>
            </a:r>
            <a:r>
              <a:rPr lang="pt-BR" baseline="0" dirty="0"/>
              <a:t> </a:t>
            </a:r>
            <a:r>
              <a:rPr lang="pt-BR" dirty="0"/>
              <a:t>gradiente descendente em batelada e o gradiente descendente estocástico: a cada etapa, em vez de calcular os gradientes com base no conjunto de treinamento completo (como no GD em batelada) ou com base em apenas uma instância (como no GD estocástico), o</a:t>
            </a:r>
            <a:r>
              <a:rPr lang="pt-BR" baseline="0" dirty="0"/>
              <a:t> </a:t>
            </a:r>
            <a:r>
              <a:rPr lang="pt-BR" baseline="0" dirty="0" err="1"/>
              <a:t>mini-batch</a:t>
            </a:r>
            <a:r>
              <a:rPr lang="pt-BR" baseline="0" dirty="0"/>
              <a:t> </a:t>
            </a:r>
            <a:r>
              <a:rPr lang="pt-BR" dirty="0"/>
              <a:t>calcula os gradientes em subconjuntos aleatórios de instâncias chamados </a:t>
            </a:r>
            <a:r>
              <a:rPr lang="pt-BR" dirty="0" err="1"/>
              <a:t>mini-lotes</a:t>
            </a:r>
            <a:r>
              <a:rPr lang="pt-BR" dirty="0"/>
              <a:t> (do inglês </a:t>
            </a:r>
            <a:r>
              <a:rPr lang="pt-BR" dirty="0" err="1"/>
              <a:t>mini-batch</a:t>
            </a:r>
            <a:r>
              <a:rPr lang="pt-BR" dirty="0"/>
              <a:t>). </a:t>
            </a:r>
          </a:p>
          <a:p>
            <a:endParaRPr lang="pt-BR" dirty="0"/>
          </a:p>
          <a:p>
            <a:r>
              <a:rPr lang="pt-BR" dirty="0"/>
              <a:t>O progresso do algoritmo no espaço de parâmetros é menos irregular do que com o SGD, especialmente com mini lotes muito grandes. Como resultado, o </a:t>
            </a:r>
            <a:r>
              <a:rPr lang="pt-BR" dirty="0" err="1"/>
              <a:t>mini-batch</a:t>
            </a:r>
            <a:r>
              <a:rPr lang="pt-BR" baseline="0" dirty="0"/>
              <a:t> </a:t>
            </a:r>
            <a:r>
              <a:rPr lang="pt-BR" dirty="0"/>
              <a:t>acabará chegando um pouco mais perto do mínimo do que o GDS. Mas, por outro lado, pode ser mais difícil escapar dos mínimos locais (no caso de problemas que sofrem com mínimos locais, diferentemente da Regressão Linear, que como vimos anteriormente apresenta apenas um mínimo, que é o global).</a:t>
            </a:r>
          </a:p>
          <a:p>
            <a:endParaRPr lang="pt-BR" dirty="0"/>
          </a:p>
          <a:p>
            <a:r>
              <a:rPr lang="pt-BR" b="1" dirty="0"/>
              <a:t>Exemplo</a:t>
            </a:r>
            <a:r>
              <a:rPr lang="pt-BR" dirty="0"/>
              <a:t>: </a:t>
            </a:r>
            <a:r>
              <a:rPr lang="pt-BR" dirty="0" err="1"/>
              <a:t>mini_batch_gradient_descent_with_figures.ipynb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49</a:t>
            </a:fld>
            <a:endParaRPr lang="nl-BE"/>
          </a:p>
        </p:txBody>
      </p:sp>
    </p:spTree>
    <p:extLst>
      <p:ext uri="{BB962C8B-B14F-4D97-AF65-F5344CB8AC3E}">
        <p14:creationId xmlns:p14="http://schemas.microsoft.com/office/powerpoint/2010/main" val="5246844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noProof="0" dirty="0"/>
              <a:t>Em geral, os algoritmos de aprendizado de máquina não apresentam bom desempenho quando as</a:t>
            </a:r>
            <a:r>
              <a:rPr lang="pt-BR" sz="1200" baseline="0" noProof="0" dirty="0"/>
              <a:t> features </a:t>
            </a:r>
            <a:r>
              <a:rPr lang="pt-BR" sz="1200" noProof="0" dirty="0"/>
              <a:t>têm escalas muito diferentes</a:t>
            </a:r>
            <a:r>
              <a:rPr lang="pt-BR" sz="1200" noProof="0" dirty="0" smtClean="0"/>
              <a:t>.</a:t>
            </a:r>
          </a:p>
          <a:p>
            <a:endParaRPr lang="pt-BR" sz="1200" noProof="0" dirty="0" smtClean="0"/>
          </a:p>
          <a:p>
            <a:r>
              <a:rPr lang="pt-BR" sz="1200" noProof="0" dirty="0" smtClean="0"/>
              <a:t>Algoritmos que</a:t>
            </a:r>
            <a:r>
              <a:rPr lang="pt-BR" sz="1200" baseline="0" noProof="0" dirty="0" smtClean="0"/>
              <a:t> utilizam</a:t>
            </a:r>
            <a:r>
              <a:rPr lang="pt-BR" sz="1200" noProof="0" dirty="0" smtClean="0"/>
              <a:t> distância como métrica de erro, como por exemplo Gradiente Descendente, RNA, KNN, K-means e SVM, são os mais afetados por</a:t>
            </a:r>
            <a:r>
              <a:rPr lang="pt-BR" sz="1200" baseline="0" noProof="0" dirty="0" smtClean="0"/>
              <a:t> atributos com diferentes intervalos de variação</a:t>
            </a:r>
            <a:r>
              <a:rPr lang="pt-BR" sz="1200" noProof="0" dirty="0" smtClean="0"/>
              <a:t>. Isso ocorre porque</a:t>
            </a:r>
            <a:r>
              <a:rPr lang="pt-BR" sz="1200" baseline="0" noProof="0" dirty="0" smtClean="0"/>
              <a:t> esses algoritmos</a:t>
            </a:r>
            <a:r>
              <a:rPr lang="pt-BR" sz="1200" noProof="0" dirty="0" smtClean="0"/>
              <a:t> usam distâncias entre pontos de dados para determinar sua similaridade.</a:t>
            </a:r>
            <a:endParaRPr lang="pt-BR" sz="1200" noProof="0" dirty="0"/>
          </a:p>
          <a:p>
            <a:endParaRPr lang="pt-BR" sz="1200" noProof="0" dirty="0"/>
          </a:p>
          <a:p>
            <a:r>
              <a:rPr lang="pt-BR" sz="1200" noProof="0" dirty="0"/>
              <a:t>Por exemplo, muitos algoritmos de ML calculam a distância entre dois pontos pela distância euclidiana. Se um das</a:t>
            </a:r>
            <a:r>
              <a:rPr lang="pt-BR" sz="1200" baseline="0" noProof="0" dirty="0"/>
              <a:t> features </a:t>
            </a:r>
            <a:r>
              <a:rPr lang="pt-BR" sz="1200" noProof="0" dirty="0"/>
              <a:t>tiver uma faixa de valores muito maior do que o</a:t>
            </a:r>
            <a:r>
              <a:rPr lang="pt-BR" sz="1200" baseline="0" noProof="0" dirty="0"/>
              <a:t> de outra feature</a:t>
            </a:r>
            <a:r>
              <a:rPr lang="pt-BR" sz="1200" noProof="0" dirty="0"/>
              <a:t>, o</a:t>
            </a:r>
            <a:r>
              <a:rPr lang="pt-BR" sz="1200" baseline="0" noProof="0" dirty="0"/>
              <a:t> cálculo da </a:t>
            </a:r>
            <a:r>
              <a:rPr lang="pt-BR" sz="1200" noProof="0" dirty="0"/>
              <a:t>distância será regido por essa</a:t>
            </a:r>
            <a:r>
              <a:rPr lang="pt-BR" sz="1200" baseline="0" noProof="0" dirty="0"/>
              <a:t> feature </a:t>
            </a:r>
            <a:r>
              <a:rPr lang="pt-BR" sz="1200" noProof="0" dirty="0"/>
              <a:t>em particular. Portanto, a</a:t>
            </a:r>
            <a:r>
              <a:rPr lang="pt-BR" sz="1200" baseline="0" noProof="0" dirty="0"/>
              <a:t> variação </a:t>
            </a:r>
            <a:r>
              <a:rPr lang="pt-BR" sz="1200" noProof="0" dirty="0"/>
              <a:t>de todos os recursos deve ser escalonada para que cada feature contribua com mesma importância na distância final.</a:t>
            </a:r>
            <a:endParaRPr lang="pt-BR" sz="1200" baseline="0" noProof="0" dirty="0"/>
          </a:p>
          <a:p>
            <a:endParaRPr lang="pt-BR" sz="1200" noProof="0" dirty="0"/>
          </a:p>
          <a:p>
            <a:r>
              <a:rPr lang="pt-BR" sz="1200" noProof="0" dirty="0"/>
              <a:t>O escalonamento de features é uma técnica para padronizar/normalizar as</a:t>
            </a:r>
            <a:r>
              <a:rPr lang="pt-BR" sz="1200" baseline="0" noProof="0" dirty="0"/>
              <a:t> features</a:t>
            </a:r>
            <a:r>
              <a:rPr lang="pt-BR" sz="1200" noProof="0" dirty="0"/>
              <a:t> em um intervalo fixo. É realizada durante o pré-processamento de dados para lidar com magnitudes, valores ou unidades</a:t>
            </a:r>
            <a:r>
              <a:rPr lang="pt-BR" sz="1200" baseline="0" noProof="0" dirty="0"/>
              <a:t> que tenham grandes variações de valores</a:t>
            </a:r>
            <a:r>
              <a:rPr lang="pt-BR" sz="1200" noProof="0" dirty="0"/>
              <a:t>. Se o escalonamento</a:t>
            </a:r>
            <a:r>
              <a:rPr lang="pt-BR" sz="1200" baseline="0" noProof="0" dirty="0"/>
              <a:t> </a:t>
            </a:r>
            <a:r>
              <a:rPr lang="pt-BR" sz="1200" noProof="0" dirty="0"/>
              <a:t>não for feito, um algoritmo de aprendizado de máquina tende a</a:t>
            </a:r>
            <a:r>
              <a:rPr lang="pt-BR" sz="1200" baseline="0" noProof="0" dirty="0"/>
              <a:t> dar mais importância a valores maiores </a:t>
            </a:r>
            <a:r>
              <a:rPr lang="pt-BR" sz="1200" noProof="0" dirty="0"/>
              <a:t>e</a:t>
            </a:r>
            <a:r>
              <a:rPr lang="pt-BR" sz="1200" baseline="0" noProof="0" dirty="0"/>
              <a:t> dar menos importância a valores menores</a:t>
            </a:r>
            <a:r>
              <a:rPr lang="pt-BR" sz="1200" noProof="0" dirty="0"/>
              <a:t>, independentemente da unidade dos valores. </a:t>
            </a:r>
          </a:p>
          <a:p>
            <a:endParaRPr lang="pt-BR" sz="1200" noProof="0" dirty="0"/>
          </a:p>
          <a:p>
            <a:r>
              <a:rPr lang="pt-BR" sz="1200" noProof="0" dirty="0"/>
              <a:t>Por exemplo, se um algoritmo não estiver usando um método de</a:t>
            </a:r>
            <a:r>
              <a:rPr lang="pt-BR" sz="1200" baseline="0" noProof="0" dirty="0"/>
              <a:t> escalonamento</a:t>
            </a:r>
            <a:r>
              <a:rPr lang="pt-BR" sz="1200" noProof="0" dirty="0"/>
              <a:t>, ele poderá considerar o valor de 3000 metros maior que 5 km, mas isso não é verdade e, nesse caso, o algoritmo fornecerá previsões incorretas. Portanto, usamos o escalonamento</a:t>
            </a:r>
            <a:r>
              <a:rPr lang="pt-BR" sz="1200" baseline="0" noProof="0" dirty="0"/>
              <a:t> de features </a:t>
            </a:r>
            <a:r>
              <a:rPr lang="pt-BR" sz="1200" noProof="0" dirty="0"/>
              <a:t>para trazer todos os valores para as mesmas magnitudes e, assim, resolver esse problema.</a:t>
            </a:r>
          </a:p>
          <a:p>
            <a:endParaRPr lang="pt-BR" sz="1200" noProof="0" dirty="0"/>
          </a:p>
          <a:p>
            <a:r>
              <a:rPr lang="pt-BR" sz="1200" noProof="0" dirty="0"/>
              <a:t>Os atributos com grandes magnitudes pesam muito mais nos cálculos de distância do que os atributos com pequenas magnitudes.</a:t>
            </a:r>
          </a:p>
          <a:p>
            <a:endParaRPr lang="pt-BR" sz="1200" noProof="0" dirty="0"/>
          </a:p>
          <a:p>
            <a:r>
              <a:rPr lang="pt-BR" sz="1200" b="1" noProof="0" dirty="0"/>
              <a:t>Intuição</a:t>
            </a:r>
            <a:r>
              <a:rPr lang="pt-BR" sz="1200" noProof="0" dirty="0"/>
              <a:t>:</a:t>
            </a:r>
          </a:p>
          <a:p>
            <a:endParaRPr lang="pt-BR" sz="1200" noProof="0" dirty="0"/>
          </a:p>
          <a:p>
            <a:r>
              <a:rPr lang="pt-BR" sz="1200" noProof="0" dirty="0"/>
              <a:t>Algoritmos de aprendizado de máquina funcionam com números e não tem conhecimento do que esses números representam. Um peso de 75 kg e uma distância de 75 quilômetros representam duas coisas completamente diferentes - isso nós, humanos, podemos entender facilmente. Mas para uma máquina, ambos valores 75 são a mesma coisa, independentemente do fato de as unidades de ambos serem diferentes. </a:t>
            </a:r>
          </a:p>
          <a:p>
            <a:endParaRPr lang="pt-BR" sz="1200" noProof="0" dirty="0"/>
          </a:p>
          <a:p>
            <a:r>
              <a:rPr lang="pt-BR" sz="1200" noProof="0" dirty="0"/>
              <a:t>Outro exemplo, uma idade média de 30 anos e uma população de 40000 habitantes, são unidades diferentes e portanto 40000 habitantes não pode ser dito ser maior do que 30 anos.</a:t>
            </a:r>
          </a:p>
          <a:p>
            <a:endParaRPr lang="pt-BR" sz="1200" noProof="0" dirty="0"/>
          </a:p>
          <a:p>
            <a:r>
              <a:rPr lang="pt-BR" sz="1200" noProof="0" dirty="0"/>
              <a:t>O algoritmo de ML vê apenas números - alguns variando em milhares e outros em torno de dezenas e assume</a:t>
            </a:r>
            <a:r>
              <a:rPr lang="pt-BR" sz="1200" baseline="0" noProof="0" dirty="0"/>
              <a:t> </a:t>
            </a:r>
            <a:r>
              <a:rPr lang="pt-BR" sz="1200" noProof="0" dirty="0"/>
              <a:t>que números maiores</a:t>
            </a:r>
            <a:r>
              <a:rPr lang="pt-BR" sz="1200" baseline="0" noProof="0" dirty="0"/>
              <a:t> tem maior importância</a:t>
            </a:r>
            <a:r>
              <a:rPr lang="pt-BR" sz="1200" noProof="0" dirty="0"/>
              <a:t>. Portanto, valores</a:t>
            </a:r>
            <a:r>
              <a:rPr lang="pt-BR" sz="1200" baseline="0" noProof="0" dirty="0"/>
              <a:t> </a:t>
            </a:r>
            <a:r>
              <a:rPr lang="pt-BR" sz="1200" noProof="0" dirty="0"/>
              <a:t>maiores</a:t>
            </a:r>
            <a:r>
              <a:rPr lang="pt-BR" sz="1200" baseline="0" noProof="0" dirty="0"/>
              <a:t> </a:t>
            </a:r>
            <a:r>
              <a:rPr lang="pt-BR" sz="1200" noProof="0" dirty="0"/>
              <a:t>começam a desempenhar um papel mais decisivo no treinamento do modelo.</a:t>
            </a:r>
          </a:p>
          <a:p>
            <a:endParaRPr lang="pt-BR" sz="1200" noProof="0" dirty="0"/>
          </a:p>
          <a:p>
            <a:r>
              <a:rPr lang="pt-BR" sz="1200" noProof="0" dirty="0"/>
              <a:t>É aí que está o problema. A importância da população não é</a:t>
            </a:r>
            <a:r>
              <a:rPr lang="pt-BR" sz="1200" baseline="0" noProof="0" dirty="0"/>
              <a:t> maior do que a importância da idade média, os dois valores não podem ser comparados</a:t>
            </a:r>
            <a:r>
              <a:rPr lang="pt-BR" sz="1200" noProof="0" dirty="0"/>
              <a:t>. Porém, o algoritmo supõe que, desde 54000&gt; 51,7 e 130000&gt; 45,9, e</a:t>
            </a:r>
            <a:r>
              <a:rPr lang="pt-BR" sz="1200" baseline="0" noProof="0" dirty="0"/>
              <a:t> </a:t>
            </a:r>
            <a:r>
              <a:rPr lang="pt-BR" sz="1200" noProof="0" dirty="0"/>
              <a:t>portanto, a população é uma feature mais importante, o que é incorreto.</a:t>
            </a:r>
          </a:p>
          <a:p>
            <a:endParaRPr lang="pt-BR" sz="1200" noProof="0" dirty="0"/>
          </a:p>
          <a:p>
            <a:r>
              <a:rPr lang="pt-BR" sz="1200" noProof="0" dirty="0"/>
              <a:t>Esse problema ocorre com todo algoritmo que se baseia no cálculo da distância durante a fase de treinamento.</a:t>
            </a:r>
          </a:p>
          <a:p>
            <a:endParaRPr lang="pt-BR" sz="1200" noProof="0" dirty="0"/>
          </a:p>
          <a:p>
            <a:r>
              <a:rPr lang="pt-BR" sz="1200" b="1" noProof="0" dirty="0"/>
              <a:t>Escalonamento de </a:t>
            </a:r>
            <a:r>
              <a:rPr lang="pt-BR" sz="1200" b="1" u="sng" noProof="0" dirty="0"/>
              <a:t>atributos</a:t>
            </a:r>
            <a:r>
              <a:rPr lang="pt-BR" sz="1200" b="1" noProof="0" dirty="0"/>
              <a:t>/</a:t>
            </a:r>
            <a:r>
              <a:rPr lang="pt-BR" sz="1200" b="1" noProof="0" dirty="0" err="1"/>
              <a:t>features</a:t>
            </a:r>
            <a:r>
              <a:rPr lang="pt-BR" sz="1200" noProof="0" dirty="0"/>
              <a:t>:</a:t>
            </a:r>
          </a:p>
          <a:p>
            <a:endParaRPr lang="pt-BR" sz="1200" noProof="0" dirty="0"/>
          </a:p>
          <a:p>
            <a:r>
              <a:rPr lang="pt-BR" sz="1200" dirty="0"/>
              <a:t>Existem duas maneiras comuns de fazer com que todos os atributos tenham a mesma escala: escalonamento</a:t>
            </a:r>
            <a:r>
              <a:rPr lang="pt-BR" sz="1200" baseline="0" dirty="0"/>
              <a:t> min-</a:t>
            </a:r>
            <a:r>
              <a:rPr lang="pt-BR" sz="1200" baseline="0" dirty="0" err="1"/>
              <a:t>max</a:t>
            </a:r>
            <a:r>
              <a:rPr lang="pt-BR" sz="1200" baseline="0" dirty="0"/>
              <a:t> (também conhecido como normalização)</a:t>
            </a:r>
            <a:r>
              <a:rPr lang="pt-BR" sz="1200" dirty="0"/>
              <a:t> e a padronização.</a:t>
            </a:r>
          </a:p>
          <a:p>
            <a:pPr marL="0" indent="0">
              <a:buFont typeface="Arial" panose="020B0604020202020204" pitchFamily="34" charset="0"/>
              <a:buNone/>
            </a:pPr>
            <a:r>
              <a:rPr lang="pt-BR" sz="1200" dirty="0"/>
              <a:t>Em</a:t>
            </a:r>
            <a:r>
              <a:rPr lang="pt-BR" sz="1200" baseline="0" dirty="0"/>
              <a:t> alguns casos</a:t>
            </a:r>
            <a:r>
              <a:rPr lang="pt-BR" sz="1200" dirty="0"/>
              <a:t>, ajuda a acelerar a</a:t>
            </a:r>
            <a:r>
              <a:rPr lang="pt-BR" sz="1200" baseline="0" dirty="0"/>
              <a:t> convergência de </a:t>
            </a:r>
            <a:r>
              <a:rPr lang="pt-BR" sz="1200" dirty="0"/>
              <a:t>um algoritmo,</a:t>
            </a:r>
            <a:r>
              <a:rPr lang="pt-BR" sz="1200" baseline="0" dirty="0"/>
              <a:t> como por exemplo, o gradiente descendente.</a:t>
            </a:r>
          </a:p>
          <a:p>
            <a:pPr marL="0" indent="0">
              <a:buFont typeface="Arial" panose="020B0604020202020204" pitchFamily="34" charset="0"/>
              <a:buNone/>
            </a:pPr>
            <a:r>
              <a:rPr lang="pt-BR" sz="1200" baseline="0" dirty="0"/>
              <a:t>É aplicado durante pré-processamento dos exemplos de treinamento (i.e., features).</a:t>
            </a:r>
            <a:endParaRPr lang="nl-BE" sz="1200" dirty="0"/>
          </a:p>
          <a:p>
            <a:endParaRPr lang="pt-BR" sz="1200" noProof="0" dirty="0"/>
          </a:p>
          <a:p>
            <a:r>
              <a:rPr lang="pt-BR" sz="1200" b="1" noProof="0" dirty="0"/>
              <a:t>Vantagens</a:t>
            </a:r>
            <a:r>
              <a:rPr lang="pt-BR" sz="1200" noProof="0" dirty="0"/>
              <a:t>:</a:t>
            </a:r>
          </a:p>
          <a:p>
            <a:endParaRPr lang="pt-BR" sz="1200" noProof="0" dirty="0"/>
          </a:p>
          <a:p>
            <a:pPr marL="171450" indent="-171450">
              <a:buFont typeface="Arial" panose="020B0604020202020204" pitchFamily="34" charset="0"/>
              <a:buChar char="•"/>
            </a:pPr>
            <a:r>
              <a:rPr lang="pt-BR" sz="1200" noProof="0" dirty="0"/>
              <a:t>Possibilita comparar o peso/influência de cada feature no modelo.</a:t>
            </a:r>
          </a:p>
          <a:p>
            <a:pPr marL="171450" indent="-171450">
              <a:buFont typeface="Arial" panose="020B0604020202020204" pitchFamily="34" charset="0"/>
              <a:buChar char="•"/>
            </a:pPr>
            <a:r>
              <a:rPr lang="pt-BR" sz="1200" noProof="0" dirty="0"/>
              <a:t>Melhora o desempenho e a estabilidade do treinamento do modelo.</a:t>
            </a:r>
          </a:p>
          <a:p>
            <a:endParaRPr lang="pt-BR" sz="1200" noProof="0" dirty="0"/>
          </a:p>
        </p:txBody>
      </p:sp>
      <p:sp>
        <p:nvSpPr>
          <p:cNvPr id="4" name="Slide Number Placeholder 3"/>
          <p:cNvSpPr>
            <a:spLocks noGrp="1"/>
          </p:cNvSpPr>
          <p:nvPr>
            <p:ph type="sldNum" sz="quarter" idx="10"/>
          </p:nvPr>
        </p:nvSpPr>
        <p:spPr/>
        <p:txBody>
          <a:bodyPr/>
          <a:lstStyle/>
          <a:p>
            <a:fld id="{DA8B99DF-01BC-492A-8CEF-4FD88D18DD9D}" type="slidenum">
              <a:rPr lang="nl-BE" smtClean="0"/>
              <a:t>50</a:t>
            </a:fld>
            <a:endParaRPr lang="nl-BE"/>
          </a:p>
        </p:txBody>
      </p:sp>
    </p:spTree>
    <p:extLst>
      <p:ext uri="{BB962C8B-B14F-4D97-AF65-F5344CB8AC3E}">
        <p14:creationId xmlns:p14="http://schemas.microsoft.com/office/powerpoint/2010/main" val="33963102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nl-BE" b="1" dirty="0" err="1"/>
              <a:t>Escalonamento</a:t>
            </a:r>
            <a:r>
              <a:rPr lang="nl-BE" b="1" dirty="0"/>
              <a:t> dos </a:t>
            </a:r>
            <a:r>
              <a:rPr lang="nl-BE" b="1" dirty="0" err="1"/>
              <a:t>objetivos</a:t>
            </a:r>
            <a:r>
              <a:rPr lang="nl-BE" b="1" dirty="0"/>
              <a:t> </a:t>
            </a:r>
            <a:r>
              <a:rPr lang="nl-BE" b="1" dirty="0" err="1"/>
              <a:t>ou</a:t>
            </a:r>
            <a:r>
              <a:rPr lang="nl-BE" b="1" dirty="0"/>
              <a:t> </a:t>
            </a:r>
            <a:r>
              <a:rPr lang="nl-BE" b="1" dirty="0" err="1"/>
              <a:t>rótulos</a:t>
            </a:r>
            <a:endParaRPr lang="nl-BE" b="1" dirty="0"/>
          </a:p>
          <a:p>
            <a:pPr marL="171450" indent="-171450">
              <a:buFont typeface="Arial" panose="020B0604020202020204" pitchFamily="34" charset="0"/>
              <a:buChar char="•"/>
            </a:pPr>
            <a:r>
              <a:rPr lang="nl-BE" dirty="0"/>
              <a:t>https://machinelearningmastery.com/how-to-transform-target-variables-for-regression-with-scikit-learn/</a:t>
            </a:r>
          </a:p>
          <a:p>
            <a:pPr marL="171450" indent="-171450">
              <a:buFont typeface="Arial" panose="020B0604020202020204" pitchFamily="34" charset="0"/>
              <a:buChar char="•"/>
            </a:pPr>
            <a:r>
              <a:rPr lang="nl-BE" dirty="0"/>
              <a:t>https://machinelearningmastery.com/how-to-improve-neural-network-stability-and-modeling-performance-with-data-scaling/</a:t>
            </a:r>
          </a:p>
        </p:txBody>
      </p:sp>
      <p:sp>
        <p:nvSpPr>
          <p:cNvPr id="4" name="Slide Number Placeholder 3"/>
          <p:cNvSpPr>
            <a:spLocks noGrp="1"/>
          </p:cNvSpPr>
          <p:nvPr>
            <p:ph type="sldNum" sz="quarter" idx="10"/>
          </p:nvPr>
        </p:nvSpPr>
        <p:spPr/>
        <p:txBody>
          <a:bodyPr/>
          <a:lstStyle/>
          <a:p>
            <a:fld id="{DA8B99DF-01BC-492A-8CEF-4FD88D18DD9D}" type="slidenum">
              <a:rPr lang="nl-BE" smtClean="0"/>
              <a:t>54</a:t>
            </a:fld>
            <a:endParaRPr lang="nl-BE"/>
          </a:p>
        </p:txBody>
      </p:sp>
    </p:spTree>
    <p:extLst>
      <p:ext uri="{BB962C8B-B14F-4D97-AF65-F5344CB8AC3E}">
        <p14:creationId xmlns:p14="http://schemas.microsoft.com/office/powerpoint/2010/main" val="36355863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 normalização é usada quando se sabe que a distribuição dos</a:t>
            </a:r>
            <a:r>
              <a:rPr lang="pt-BR" baseline="0" dirty="0" smtClean="0"/>
              <a:t> atributos </a:t>
            </a:r>
            <a:r>
              <a:rPr lang="pt-BR" dirty="0" smtClean="0"/>
              <a:t>não segue uma distribuição Gaussiana. Isso pode ser útil em algoritmos que não assumem nenhuma distribuição de dados, como K-vizinhos mais próximos e redes neurais.</a:t>
            </a:r>
          </a:p>
          <a:p>
            <a:endParaRPr lang="pt-BR" dirty="0" smtClean="0"/>
          </a:p>
          <a:p>
            <a:r>
              <a:rPr lang="pt-BR" dirty="0" smtClean="0"/>
              <a:t>A padronização, por outro lado, pode ser útil nos casos em que os atributos seguem uma distribuição gaussiana. No entanto, isso não precisa ser necessariamente verdade. Além disso, ao contrário da normalização, a padronização não tem um intervalo delimitador. Portanto, mesmo que os</a:t>
            </a:r>
            <a:r>
              <a:rPr lang="pt-BR" baseline="0" dirty="0" smtClean="0"/>
              <a:t> atributos</a:t>
            </a:r>
            <a:r>
              <a:rPr lang="pt-BR" dirty="0" smtClean="0"/>
              <a:t> tenham valores discrepantes, eles não serão afetados pela padronização.</a:t>
            </a:r>
          </a:p>
          <a:p>
            <a:endParaRPr lang="pt-BR" dirty="0" smtClean="0"/>
          </a:p>
          <a:p>
            <a:r>
              <a:rPr lang="pt-BR" dirty="0" smtClean="0"/>
              <a:t>No entanto, a escolha de usar normalização ou padronização dependerá do problema e do algoritmo de aprendizado de máquina que está sendo usando. Não existe uma regra rígida e direta para informar quando normalizar ou padronizar os atributos. Portanto,</a:t>
            </a:r>
            <a:r>
              <a:rPr lang="pt-BR" baseline="0" dirty="0" smtClean="0"/>
              <a:t> é comum treinar</a:t>
            </a:r>
            <a:r>
              <a:rPr lang="pt-BR" dirty="0" smtClean="0"/>
              <a:t> o modelo com</a:t>
            </a:r>
            <a:r>
              <a:rPr lang="pt-BR" baseline="0" dirty="0" smtClean="0"/>
              <a:t> os</a:t>
            </a:r>
            <a:r>
              <a:rPr lang="pt-BR" dirty="0" smtClean="0"/>
              <a:t> dados brutos, normalizados e padronizados e em seguida comparar o desempenho</a:t>
            </a:r>
            <a:r>
              <a:rPr lang="pt-BR" baseline="0" dirty="0" smtClean="0"/>
              <a:t> para cada um dos casos</a:t>
            </a:r>
            <a:r>
              <a:rPr lang="pt-BR" dirty="0" smtClean="0"/>
              <a:t>.</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55</a:t>
            </a:fld>
            <a:endParaRPr lang="nl-BE"/>
          </a:p>
        </p:txBody>
      </p:sp>
    </p:spTree>
    <p:extLst>
      <p:ext uri="{BB962C8B-B14F-4D97-AF65-F5344CB8AC3E}">
        <p14:creationId xmlns:p14="http://schemas.microsoft.com/office/powerpoint/2010/main" val="15720588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Exemplo: escalonamento_de_atributos_com_scikit_learn.ipynb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Por </a:t>
                </a:r>
                <a:r>
                  <a:rPr lang="pt-BR" sz="1200" baseline="0" dirty="0"/>
                  <a:t>exemplo, se no caso do gradiente descendente as features tiverem escalas muito diferentes, os </a:t>
                </a:r>
                <a:r>
                  <a:rPr lang="pt-BR" sz="1200" baseline="0" dirty="0" smtClean="0"/>
                  <a:t>pesos de atributos com </a:t>
                </a:r>
                <a:r>
                  <a:rPr lang="pt-BR" sz="1200" baseline="0" dirty="0"/>
                  <a:t>escala muito grande vão ser atualizados mais rapidamente do que </a:t>
                </a:r>
                <a:r>
                  <a:rPr lang="pt-BR" sz="1200" baseline="0" dirty="0" smtClean="0"/>
                  <a:t>pesos de atributos com </a:t>
                </a:r>
                <a:r>
                  <a:rPr lang="pt-BR" sz="1200" baseline="0" dirty="0"/>
                  <a:t>escala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noProof="0" dirty="0"/>
                  <a:t>Critério</a:t>
                </a:r>
                <a:r>
                  <a:rPr lang="pt-BR" sz="1200" baseline="0" noProof="0" dirty="0"/>
                  <a:t> de parada (ou convergência) desse exemplo foi o erro entre épocas/iterações subsequentes cair abaixo de 1e-3 com um máximo número de iterações igual a </a:t>
                </a:r>
                <a:r>
                  <a:rPr lang="pt-BR" sz="1200" b="0" i="0" u="none" strike="noStrike" kern="1200" baseline="0" dirty="0">
                    <a:solidFill>
                      <a:schemeClr val="tx1"/>
                    </a:solidFill>
                    <a:latin typeface="+mn-lt"/>
                    <a:ea typeface="+mn-ea"/>
                    <a:cs typeface="+mn-cs"/>
                  </a:rPr>
                  <a:t>10000</a:t>
                </a:r>
                <a:r>
                  <a:rPr lang="pt-BR" sz="1200" noProof="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noProof="0" dirty="0"/>
                  <a:t>Veja que no caso não-escalonado o algoritmo “converge” com quase 2000 </a:t>
                </a:r>
                <a:r>
                  <a:rPr lang="pt-BR" sz="1200" baseline="0" noProof="0" dirty="0"/>
                  <a:t>épocas. Nesse caso, a2 é atualizado muito mais rapidamente do que a1, dado que </a:t>
                </a:r>
                <a:r>
                  <a:rPr lang="pt-BR" sz="1200" baseline="0" noProof="0" dirty="0" smtClean="0"/>
                  <a:t>o atributo x2 </a:t>
                </a:r>
                <a:r>
                  <a:rPr lang="pt-BR" sz="1200" baseline="0" noProof="0" dirty="0"/>
                  <a:t>tem variação maior. A variação do gradiente na direção x2 é maior do que na direção x1, ou seja, a descida na direção de x2 é íngreme enquanto na direção de x1 é praticamente uma reta (inclinação igual a 0), fazendo com que a atualização </a:t>
                </a:r>
                <a:r>
                  <a:rPr lang="pt-BR" sz="1200" baseline="0" noProof="0" dirty="0" smtClean="0"/>
                  <a:t>do peso </a:t>
                </a:r>
                <a:r>
                  <a:rPr lang="pt-BR" sz="1200" baseline="0" noProof="0" dirty="0"/>
                  <a:t>a1 seja muito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noProof="0" dirty="0"/>
                  <a:t>O aumento da variação de </a:t>
                </a:r>
                <a:r>
                  <a:rPr lang="pt-BR" sz="1200" baseline="0" noProof="0" dirty="0" smtClean="0"/>
                  <a:t>um dos atributos faz </a:t>
                </a:r>
                <a:r>
                  <a:rPr lang="pt-BR" sz="1200" baseline="0" noProof="0" dirty="0"/>
                  <a:t>com que o círculos de contorno se tornem elipses que tendem a linhas paralelas quando essa variação é muito grande em relação </a:t>
                </a:r>
                <a:r>
                  <a:rPr lang="pt-BR" sz="1200" baseline="0" noProof="0" dirty="0" smtClean="0"/>
                  <a:t>ao outro atributo. </a:t>
                </a:r>
                <a:r>
                  <a:rPr lang="pt-BR" sz="1200" baseline="0" noProof="0" dirty="0"/>
                  <a:t>Denotando que </a:t>
                </a:r>
                <a:r>
                  <a:rPr lang="pt-BR" sz="1200" baseline="0" noProof="0" dirty="0" smtClean="0"/>
                  <a:t>um dos atributos tem </a:t>
                </a:r>
                <a:r>
                  <a:rPr lang="pt-BR" sz="1200" baseline="0" noProof="0" dirty="0"/>
                  <a:t>variação muito maior do que </a:t>
                </a:r>
                <a:r>
                  <a:rPr lang="pt-BR" sz="1200" baseline="0" noProof="0" dirty="0" smtClean="0"/>
                  <a:t>o do outro. </a:t>
                </a:r>
                <a:r>
                  <a:rPr lang="pt-BR" sz="1200" baseline="0" noProof="0" dirty="0"/>
                  <a:t>Outra forma de ver isso, é notar que como x2 tem variação maior do que x1, o erro ao longo de a2 varia muito mais rapidamente do que ao longo de a1, mostrando que x2 contribui muito mais no valor final do erro e que x1 tem pouca contribuição no valor do erro.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a:p>
              <a:p>
                <a:endParaRPr lang="pt-BR" sz="1200"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Por exemplo, se no caso do gradiente descendente as features tiverem escalas muito diferentes, os parâmetros de features com escala muito grande vão ser atualizados mais rapidamente do que parâmetros de features com escala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Nesse caso, o cálculo da distância (erro) entre  </a:t>
                </a:r>
                <a:r>
                  <a:rPr lang="pt-BR" b="0" i="0" smtClean="0">
                    <a:latin typeface="Cambria Math" panose="02040503050406030204" pitchFamily="18" charset="0"/>
                    <a:ea typeface="Cambria Math" panose="02040503050406030204" pitchFamily="18" charset="0"/>
                  </a:rPr>
                  <a:t>y e </a:t>
                </a:r>
                <a:r>
                  <a:rPr lang="pt-BR" i="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dirty="0" smtClean="0"/>
                  <a:t> será dominado por </a:t>
                </a:r>
                <a:r>
                  <a:rPr lang="pt-BR" i="0">
                    <a:latin typeface="Cambria Math" panose="02040503050406030204" pitchFamily="18" charset="0"/>
                  </a:rPr>
                  <a:t>𝑥_1</a:t>
                </a:r>
                <a:r>
                  <a:rPr lang="pt-BR"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smtClean="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56</a:t>
            </a:fld>
            <a:endParaRPr lang="nl-BE"/>
          </a:p>
        </p:txBody>
      </p:sp>
    </p:spTree>
    <p:extLst>
      <p:ext uri="{BB962C8B-B14F-4D97-AF65-F5344CB8AC3E}">
        <p14:creationId xmlns:p14="http://schemas.microsoft.com/office/powerpoint/2010/main" val="21892619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noProof="0" dirty="0"/>
                  <a:t>Já no caso padronizado, a superfície se torna mais próxima de uma tigela, com círculos de contorno mais “circulares”, denotando que a superfície tem inclinação similar em todas as direções pois os atributos agora tem variações similares. Desta forma, vemos que ambas features, x1 e x2, contribuem igualmente para o cálculo do erro.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noProof="0" dirty="0"/>
                  <a:t>Nota-se também que algoritmo converge em apenas 3 épocas.</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Por exemplo, se no caso do gradiente descendente as features tiverem escalas muito diferentes, os parâmetros de features com escala muito grande vão ser atualizados mais rapidamente do que parâmetros de features com escala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Nesse caso, o cálculo da distância (erro) entre  </a:t>
                </a:r>
                <a:r>
                  <a:rPr lang="pt-BR" b="0" i="0" smtClean="0">
                    <a:latin typeface="Cambria Math" panose="02040503050406030204" pitchFamily="18" charset="0"/>
                    <a:ea typeface="Cambria Math" panose="02040503050406030204" pitchFamily="18" charset="0"/>
                  </a:rPr>
                  <a:t>y e </a:t>
                </a:r>
                <a:r>
                  <a:rPr lang="pt-BR" i="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dirty="0" smtClean="0"/>
                  <a:t> será dominado por </a:t>
                </a:r>
                <a:r>
                  <a:rPr lang="pt-BR" i="0">
                    <a:latin typeface="Cambria Math" panose="02040503050406030204" pitchFamily="18" charset="0"/>
                  </a:rPr>
                  <a:t>𝑥_1</a:t>
                </a:r>
                <a:r>
                  <a:rPr lang="pt-BR"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smtClean="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57</a:t>
            </a:fld>
            <a:endParaRPr lang="nl-BE"/>
          </a:p>
        </p:txBody>
      </p:sp>
    </p:spTree>
    <p:extLst>
      <p:ext uri="{BB962C8B-B14F-4D97-AF65-F5344CB8AC3E}">
        <p14:creationId xmlns:p14="http://schemas.microsoft.com/office/powerpoint/2010/main" val="14788531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b="1" dirty="0" smtClean="0"/>
                  <a:t>Exemplo</a:t>
                </a:r>
                <a:r>
                  <a:rPr lang="pt-BR" dirty="0" smtClean="0"/>
                  <a:t>:</a:t>
                </a:r>
                <a:r>
                  <a:rPr lang="pt-BR" baseline="0" dirty="0" smtClean="0"/>
                  <a:t> feature_scaling_gradient_variation.ipynb</a:t>
                </a:r>
              </a:p>
              <a:p>
                <a:endParaRPr lang="pt-BR" baseline="0" dirty="0" smtClean="0"/>
              </a:p>
              <a:p>
                <a:r>
                  <a:rPr lang="pt-BR" baseline="0" dirty="0" smtClean="0"/>
                  <a:t>Critério de parada: atingir número máximo de iterações ou que o erro entre iterações subsequentes seja maior ou igual a 0.0001, indicando que o erro vs. Iterações se tornou constante.</a:t>
                </a:r>
              </a:p>
              <a:p>
                <a:endParaRPr lang="pt-BR" baseline="0" dirty="0" smtClean="0"/>
              </a:p>
              <a:p>
                <a:r>
                  <a:rPr lang="pt-BR" baseline="0" dirty="0" smtClean="0"/>
                  <a:t>Padronização diminui o número de iterações necessárias para que o erro entre iterações subsequentes seja maior do que 0.0001, ou seja, que ele se torne praticamente constante. Portanto, a padronização diminuiu o tempo de convergência.</a:t>
                </a:r>
              </a:p>
              <a:p>
                <a:endParaRPr lang="pt-BR" baseline="0" dirty="0" smtClean="0"/>
              </a:p>
              <a:p>
                <a:r>
                  <a:rPr lang="pt-BR" baseline="0" dirty="0" smtClean="0"/>
                  <a:t>Sem a padronização, o algoritmo do GD precisa das 2000 iterações configuradas como sendo o número máxímo, porém, nós apenas apresentados até a 10 iteração por motivos de comparação dos resultados.</a:t>
                </a:r>
              </a:p>
              <a:p>
                <a:endParaRPr lang="pt-BR" baseline="0" dirty="0" smtClean="0"/>
              </a:p>
              <a:p>
                <a:r>
                  <a:rPr lang="pt-BR" baseline="0" dirty="0" smtClean="0"/>
                  <a:t>Já com a padronização, o algoritmo precisa de apenas 8 iterações para que o critério de parada do erro entre interações subjequentes se torne verdadeiro.</a:t>
                </a:r>
              </a:p>
              <a:p>
                <a:endParaRPr lang="pt-BR" baseline="0" dirty="0" smtClean="0"/>
              </a:p>
              <a:p>
                <a:pPr algn="just"/>
                <a:r>
                  <a:rPr lang="pt-BR" dirty="0" smtClean="0"/>
                  <a:t>Sem a padronização, pesos de atributos com variação muito grande são atualizados mais rapidamente do que pesos de atributos com variação pequena.</a:t>
                </a:r>
              </a:p>
              <a:p>
                <a:pPr marL="628650" lvl="1" indent="-171450" algn="just">
                  <a:buFont typeface="Arial" panose="020B0604020202020204" pitchFamily="34" charset="0"/>
                  <a:buChar char="•"/>
                </a:pPr>
                <a14:m>
                  <m:oMath xmlns:m="http://schemas.openxmlformats.org/officeDocument/2006/math">
                    <m:sSub>
                      <m:sSubPr>
                        <m:ctrlPr>
                          <a:rPr lang="pt-BR" i="1" smtClean="0">
                            <a:latin typeface="Cambria Math" panose="02040503050406030204" pitchFamily="18" charset="0"/>
                          </a:rPr>
                        </m:ctrlPr>
                      </m:sSubPr>
                      <m:e>
                        <m:r>
                          <a:rPr lang="pt-BR" i="1" smtClean="0">
                            <a:latin typeface="Cambria Math" panose="02040503050406030204" pitchFamily="18" charset="0"/>
                          </a:rPr>
                          <m:t>𝑥</m:t>
                        </m:r>
                      </m:e>
                      <m:sub>
                        <m:r>
                          <a:rPr lang="pt-BR" b="0" i="1" smtClean="0">
                            <a:latin typeface="Cambria Math" panose="02040503050406030204" pitchFamily="18" charset="0"/>
                          </a:rPr>
                          <m:t>1</m:t>
                        </m:r>
                      </m:sub>
                    </m:sSub>
                  </m:oMath>
                </a14:m>
                <a:r>
                  <a:rPr lang="pt-BR" dirty="0"/>
                  <a:t> </a:t>
                </a:r>
                <a:r>
                  <a:rPr lang="pt-BR" dirty="0" smtClean="0"/>
                  <a:t>contribui </a:t>
                </a:r>
                <a:r>
                  <a:rPr lang="pt-BR" dirty="0"/>
                  <a:t>muito mais no valor final do erro, fazendo com que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oMath>
                </a14:m>
                <a:r>
                  <a:rPr lang="pt-BR" dirty="0"/>
                  <a:t> seja rapidamente atualizado</a:t>
                </a:r>
                <a:r>
                  <a:rPr lang="pt-BR" dirty="0" smtClean="0"/>
                  <a:t>.</a:t>
                </a:r>
              </a:p>
              <a:p>
                <a:pPr marL="0" lvl="0" indent="0" algn="just">
                  <a:buFont typeface="Arial" panose="020B0604020202020204" pitchFamily="34" charset="0"/>
                  <a:buNone/>
                </a:pPr>
                <a:endParaRPr lang="pt-BR" dirty="0" smtClean="0"/>
              </a:p>
              <a:p>
                <a:pPr marL="0" lvl="0" indent="0" algn="just">
                  <a:buFont typeface="Arial" panose="020B0604020202020204" pitchFamily="34" charset="0"/>
                  <a:buNone/>
                </a:pPr>
                <a:r>
                  <a:rPr lang="pt-BR" dirty="0" smtClean="0"/>
                  <a:t>Com</a:t>
                </a:r>
                <a:r>
                  <a:rPr lang="pt-BR" baseline="0" dirty="0" smtClean="0"/>
                  <a:t> a padronização, devido ao fato dos atributos seguirem a distribuição Gaussiana, a superfície de contorno se torna circular, com varições de erro idênticas em amabas as ditreções, i.e., de a1 e a2, fazendo com que o algoritmo siga um caminha reto até o mínimo global, pois a varição do erro é idêntica em ambos os sentidos. Isso também é mostrado pelos gráficos de histórico de variação dos gradientes de a1 e a2. Estes gráficos mostram que a varição é idêntica em ambas direções e que o algoritmo rapidamente atinge o mínimo global, fazendo com que os gradientes se tornem iguais a zero, i.e</a:t>
                </a:r>
                <a:r>
                  <a:rPr lang="pt-BR" baseline="0" smtClean="0"/>
                  <a:t>., o gradiente no </a:t>
                </a:r>
                <a:r>
                  <a:rPr lang="pt-BR" baseline="0" dirty="0" smtClean="0"/>
                  <a:t>ponto de mínimo é igual a zero pois a </a:t>
                </a:r>
                <a:r>
                  <a:rPr lang="pt-BR" baseline="0" smtClean="0"/>
                  <a:t>inclinação da tangente neste ponto é igual a 0.</a:t>
                </a:r>
                <a:endParaRPr lang="pt-BR" dirty="0"/>
              </a:p>
              <a:p>
                <a:endParaRPr lang="pt-BR" dirty="0"/>
              </a:p>
            </p:txBody>
          </p:sp>
        </mc:Choice>
        <mc:Fallback xmlns="">
          <p:sp>
            <p:nvSpPr>
              <p:cNvPr id="3" name="Notes Placeholder 2"/>
              <p:cNvSpPr>
                <a:spLocks noGrp="1"/>
              </p:cNvSpPr>
              <p:nvPr>
                <p:ph type="body" idx="1"/>
              </p:nvPr>
            </p:nvSpPr>
            <p:spPr/>
            <p:txBody>
              <a:bodyPr/>
              <a:lstStyle/>
              <a:p>
                <a:r>
                  <a:rPr lang="pt-BR" dirty="0" smtClean="0"/>
                  <a:t>Exemplo:</a:t>
                </a:r>
                <a:r>
                  <a:rPr lang="pt-BR" baseline="0" dirty="0" smtClean="0"/>
                  <a:t> </a:t>
                </a:r>
                <a:r>
                  <a:rPr lang="pt-BR" baseline="0" dirty="0" smtClean="0"/>
                  <a:t>feature_scaling_gradient_variation.ipynb</a:t>
                </a:r>
              </a:p>
              <a:p>
                <a:endParaRPr lang="pt-BR" baseline="0" dirty="0" smtClean="0"/>
              </a:p>
              <a:p>
                <a:pPr algn="just"/>
                <a:r>
                  <a:rPr lang="pt-BR" dirty="0" smtClean="0"/>
                  <a:t>Pesos de atributos com variação muito grande são atualizados mais rapidamente do que pesos de atributos com variação pequena.</a:t>
                </a:r>
              </a:p>
              <a:p>
                <a:pPr lvl="1" algn="just"/>
                <a:r>
                  <a:rPr lang="pt-BR" i="0">
                    <a:latin typeface="Cambria Math" panose="02040503050406030204" pitchFamily="18" charset="0"/>
                  </a:rPr>
                  <a:t>𝑥_</a:t>
                </a:r>
                <a:r>
                  <a:rPr lang="pt-BR" b="0" i="0" smtClean="0">
                    <a:latin typeface="Cambria Math" panose="02040503050406030204" pitchFamily="18" charset="0"/>
                  </a:rPr>
                  <a:t>1</a:t>
                </a:r>
                <a:r>
                  <a:rPr lang="pt-BR" dirty="0"/>
                  <a:t> contribui muito mais no valor final do erro, fazendo com que </a:t>
                </a:r>
                <a:r>
                  <a:rPr lang="pt-BR" b="0" i="0" smtClean="0">
                    <a:latin typeface="Cambria Math" panose="02040503050406030204" pitchFamily="18" charset="0"/>
                  </a:rPr>
                  <a:t>𝑎</a:t>
                </a:r>
                <a:r>
                  <a:rPr lang="pt-BR" b="0" i="0">
                    <a:latin typeface="Cambria Math" panose="02040503050406030204" pitchFamily="18" charset="0"/>
                  </a:rPr>
                  <a:t>_</a:t>
                </a:r>
                <a:r>
                  <a:rPr lang="pt-BR" b="0" i="0" smtClean="0">
                    <a:latin typeface="Cambria Math" panose="02040503050406030204" pitchFamily="18" charset="0"/>
                  </a:rPr>
                  <a:t>1</a:t>
                </a:r>
                <a:r>
                  <a:rPr lang="pt-BR" dirty="0"/>
                  <a:t> seja rapidamente atualizado.</a:t>
                </a:r>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58</a:t>
            </a:fld>
            <a:endParaRPr lang="nl-BE"/>
          </a:p>
        </p:txBody>
      </p:sp>
    </p:spTree>
    <p:extLst>
      <p:ext uri="{BB962C8B-B14F-4D97-AF65-F5344CB8AC3E}">
        <p14:creationId xmlns:p14="http://schemas.microsoft.com/office/powerpoint/2010/main" val="3025556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Por quê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parâmetros“ e não às variáveis,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a:t>
            </a:r>
            <a:r>
              <a:rPr lang="nl-BE" baseline="0" dirty="0" smtClean="0"/>
              <a:t>encontrar </a:t>
            </a:r>
            <a:r>
              <a:rPr lang="nl-BE" b="1" i="1" baseline="0" dirty="0"/>
              <a:t>h</a:t>
            </a:r>
            <a:r>
              <a:rPr lang="nl-BE" baseline="0" dirty="0"/>
              <a:t>.</a:t>
            </a:r>
            <a:endParaRPr lang="pt-BR" baseline="0" dirty="0"/>
          </a:p>
        </p:txBody>
      </p:sp>
      <p:sp>
        <p:nvSpPr>
          <p:cNvPr id="4" name="Slide Number Placeholder 3"/>
          <p:cNvSpPr>
            <a:spLocks noGrp="1"/>
          </p:cNvSpPr>
          <p:nvPr>
            <p:ph type="sldNum" sz="quarter" idx="10"/>
          </p:nvPr>
        </p:nvSpPr>
        <p:spPr/>
        <p:txBody>
          <a:bodyPr/>
          <a:lstStyle/>
          <a:p>
            <a:fld id="{DA8B99DF-01BC-492A-8CEF-4FD88D18DD9D}" type="slidenum">
              <a:rPr lang="nl-BE" smtClean="0"/>
              <a:t>5</a:t>
            </a:fld>
            <a:endParaRPr lang="nl-BE"/>
          </a:p>
        </p:txBody>
      </p:sp>
    </p:spTree>
    <p:extLst>
      <p:ext uri="{BB962C8B-B14F-4D97-AF65-F5344CB8AC3E}">
        <p14:creationId xmlns:p14="http://schemas.microsoft.com/office/powerpoint/2010/main" val="28186609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 escalonamento_de_atributos_com_scikit_learn.ipynb</a:t>
            </a:r>
          </a:p>
        </p:txBody>
      </p:sp>
      <p:sp>
        <p:nvSpPr>
          <p:cNvPr id="4" name="Slide Number Placeholder 3"/>
          <p:cNvSpPr>
            <a:spLocks noGrp="1"/>
          </p:cNvSpPr>
          <p:nvPr>
            <p:ph type="sldNum" sz="quarter" idx="10"/>
          </p:nvPr>
        </p:nvSpPr>
        <p:spPr/>
        <p:txBody>
          <a:bodyPr/>
          <a:lstStyle/>
          <a:p>
            <a:fld id="{DA8B99DF-01BC-492A-8CEF-4FD88D18DD9D}" type="slidenum">
              <a:rPr lang="nl-BE" smtClean="0"/>
              <a:t>59</a:t>
            </a:fld>
            <a:endParaRPr lang="nl-BE"/>
          </a:p>
        </p:txBody>
      </p:sp>
    </p:spTree>
    <p:extLst>
      <p:ext uri="{BB962C8B-B14F-4D97-AF65-F5344CB8AC3E}">
        <p14:creationId xmlns:p14="http://schemas.microsoft.com/office/powerpoint/2010/main" val="7933486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66</a:t>
            </a:fld>
            <a:endParaRPr lang="nl-BE"/>
          </a:p>
        </p:txBody>
      </p:sp>
    </p:spTree>
    <p:extLst>
      <p:ext uri="{BB962C8B-B14F-4D97-AF65-F5344CB8AC3E}">
        <p14:creationId xmlns:p14="http://schemas.microsoft.com/office/powerpoint/2010/main" val="14777036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67</a:t>
            </a:fld>
            <a:endParaRPr lang="nl-BE"/>
          </a:p>
        </p:txBody>
      </p:sp>
    </p:spTree>
    <p:extLst>
      <p:ext uri="{BB962C8B-B14F-4D97-AF65-F5344CB8AC3E}">
        <p14:creationId xmlns:p14="http://schemas.microsoft.com/office/powerpoint/2010/main" val="17538480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68</a:t>
            </a:fld>
            <a:endParaRPr lang="nl-BE"/>
          </a:p>
        </p:txBody>
      </p:sp>
    </p:spTree>
    <p:extLst>
      <p:ext uri="{BB962C8B-B14F-4D97-AF65-F5344CB8AC3E}">
        <p14:creationId xmlns:p14="http://schemas.microsoft.com/office/powerpoint/2010/main" val="29997890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69</a:t>
            </a:fld>
            <a:endParaRPr lang="nl-BE"/>
          </a:p>
        </p:txBody>
      </p:sp>
    </p:spTree>
    <p:extLst>
      <p:ext uri="{BB962C8B-B14F-4D97-AF65-F5344CB8AC3E}">
        <p14:creationId xmlns:p14="http://schemas.microsoft.com/office/powerpoint/2010/main" val="34749383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70</a:t>
            </a:fld>
            <a:endParaRPr lang="nl-BE"/>
          </a:p>
        </p:txBody>
      </p:sp>
    </p:spTree>
    <p:extLst>
      <p:ext uri="{BB962C8B-B14F-4D97-AF65-F5344CB8AC3E}">
        <p14:creationId xmlns:p14="http://schemas.microsoft.com/office/powerpoint/2010/main" val="1274719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73</a:t>
            </a:fld>
            <a:endParaRPr lang="nl-BE"/>
          </a:p>
        </p:txBody>
      </p:sp>
    </p:spTree>
    <p:extLst>
      <p:ext uri="{BB962C8B-B14F-4D97-AF65-F5344CB8AC3E}">
        <p14:creationId xmlns:p14="http://schemas.microsoft.com/office/powerpoint/2010/main" val="15351098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termo momentum aumenta para dimensões cujos gradientes apontam nas mesmas direções e reduz atualizações para dimensões cujos gradientes mudam de direção. Como resultado, temos convergência mais rápida e oscilação reduzida.</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77</a:t>
            </a:fld>
            <a:endParaRPr lang="nl-BE"/>
          </a:p>
        </p:txBody>
      </p:sp>
    </p:spTree>
    <p:extLst>
      <p:ext uri="{BB962C8B-B14F-4D97-AF65-F5344CB8AC3E}">
        <p14:creationId xmlns:p14="http://schemas.microsoft.com/office/powerpoint/2010/main" val="886674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smtClean="0"/>
                  <a:t> é o coeficiente linear, ou seja, </a:t>
                </a:r>
                <a:r>
                  <a:rPr lang="pt-BR" sz="1200" b="0" i="0" kern="1200" dirty="0" smtClean="0">
                    <a:solidFill>
                      <a:schemeClr val="tx1"/>
                    </a:solidFill>
                    <a:effectLst/>
                    <a:latin typeface="+mn-lt"/>
                    <a:ea typeface="+mn-ea"/>
                    <a:cs typeface="+mn-cs"/>
                  </a:rPr>
                  <a:t>é o valor de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sz="1200" b="0" i="0" kern="1200" dirty="0" smtClean="0">
                    <a:solidFill>
                      <a:schemeClr val="tx1"/>
                    </a:solidFill>
                    <a:effectLst/>
                    <a:latin typeface="+mn-lt"/>
                    <a:ea typeface="+mn-ea"/>
                    <a:cs typeface="+mn-cs"/>
                  </a:rPr>
                  <a:t> para o ponto em que a reta intercepta o eixo y.</a:t>
                </a:r>
                <a:endParaRPr lang="pt-BR" dirty="0"/>
              </a:p>
            </p:txBody>
          </p:sp>
        </mc:Choice>
        <mc:Fallback xmlns="">
          <p:sp>
            <p:nvSpPr>
              <p:cNvPr id="3" name="Notes Placeholder 2"/>
              <p:cNvSpPr>
                <a:spLocks noGrp="1"/>
              </p:cNvSpPr>
              <p:nvPr>
                <p:ph type="body" idx="1"/>
              </p:nvPr>
            </p:nvSpPr>
            <p:spPr/>
            <p:txBody>
              <a:bodyPr/>
              <a:lstStyle/>
              <a:p>
                <a:pPr/>
                <a:r>
                  <a:rPr lang="pt-BR" i="0">
                    <a:latin typeface="Cambria Math" panose="02040503050406030204" pitchFamily="18" charset="0"/>
                    <a:ea typeface="Cambria Math" panose="02040503050406030204" pitchFamily="18" charset="0"/>
                  </a:rPr>
                  <a:t>𝑎</a:t>
                </a:r>
                <a:r>
                  <a:rPr lang="pt-BR" i="0" smtClean="0">
                    <a:latin typeface="Cambria Math" panose="02040503050406030204" pitchFamily="18" charset="0"/>
                    <a:ea typeface="Cambria Math" panose="02040503050406030204" pitchFamily="18" charset="0"/>
                  </a:rPr>
                  <a:t>_</a:t>
                </a:r>
                <a:r>
                  <a:rPr lang="pt-BR" i="0">
                    <a:latin typeface="Cambria Math" panose="02040503050406030204" pitchFamily="18" charset="0"/>
                    <a:ea typeface="Cambria Math" panose="02040503050406030204" pitchFamily="18" charset="0"/>
                  </a:rPr>
                  <a:t>0</a:t>
                </a:r>
                <a:r>
                  <a:rPr lang="pt-BR" dirty="0" smtClean="0"/>
                  <a:t> é o coeficiente linear, ou seja, </a:t>
                </a:r>
                <a:r>
                  <a:rPr lang="pt-BR" sz="1200" b="0" i="0" kern="1200" dirty="0" smtClean="0">
                    <a:solidFill>
                      <a:schemeClr val="tx1"/>
                    </a:solidFill>
                    <a:effectLst/>
                    <a:latin typeface="+mn-lt"/>
                    <a:ea typeface="+mn-ea"/>
                    <a:cs typeface="+mn-cs"/>
                  </a:rPr>
                  <a:t>é o valor de </a:t>
                </a:r>
                <a:r>
                  <a:rPr lang="pt-BR" i="0" smtClean="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sz="1200" b="0" i="0" kern="1200" dirty="0" smtClean="0">
                    <a:solidFill>
                      <a:schemeClr val="tx1"/>
                    </a:solidFill>
                    <a:effectLst/>
                    <a:latin typeface="+mn-lt"/>
                    <a:ea typeface="+mn-ea"/>
                    <a:cs typeface="+mn-cs"/>
                  </a:rPr>
                  <a:t> para o ponto em que a reta intercepta o eixo y.</a:t>
                </a:r>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6</a:t>
            </a:fld>
            <a:endParaRPr lang="nl-BE"/>
          </a:p>
        </p:txBody>
      </p:sp>
    </p:spTree>
    <p:extLst>
      <p:ext uri="{BB962C8B-B14F-4D97-AF65-F5344CB8AC3E}">
        <p14:creationId xmlns:p14="http://schemas.microsoft.com/office/powerpoint/2010/main" val="1733857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uso do</a:t>
            </a:r>
            <a:r>
              <a:rPr lang="pt-BR" baseline="0" dirty="0"/>
              <a:t> </a:t>
            </a:r>
            <a:r>
              <a:rPr lang="pt-BR" b="1" baseline="0" dirty="0"/>
              <a:t>erro quadrático médio</a:t>
            </a:r>
            <a:r>
              <a:rPr lang="pt-BR" baseline="0" dirty="0"/>
              <a:t> remonta a Gauss, que demonstrou que quando os valores de y(i) tem ruído com distribuição normal, então os valores mais prováveis para o vetor de parâmetros/pesos </a:t>
            </a:r>
            <a:r>
              <a:rPr lang="pt-BR" b="1" baseline="0" dirty="0"/>
              <a:t>a</a:t>
            </a:r>
            <a:r>
              <a:rPr lang="pt-BR" baseline="0" dirty="0"/>
              <a:t> são obtidos através da minimização da soma dos quadrados dos erros.</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7</a:t>
            </a:fld>
            <a:endParaRPr lang="nl-BE"/>
          </a:p>
        </p:txBody>
      </p:sp>
    </p:spTree>
    <p:extLst>
      <p:ext uri="{BB962C8B-B14F-4D97-AF65-F5344CB8AC3E}">
        <p14:creationId xmlns:p14="http://schemas.microsoft.com/office/powerpoint/2010/main" val="2273877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mínimo é encontrado através do método</a:t>
            </a:r>
            <a:r>
              <a:rPr lang="pt-BR" baseline="0" dirty="0" smtClean="0"/>
              <a:t> </a:t>
            </a:r>
            <a:r>
              <a:rPr lang="pt-BR" dirty="0" smtClean="0"/>
              <a:t>dos </a:t>
            </a:r>
            <a:r>
              <a:rPr lang="pt-BR" b="1" dirty="0" smtClean="0"/>
              <a:t>mínimos quadrados</a:t>
            </a:r>
            <a:r>
              <a:rPr lang="pt-BR" dirty="0" smtClean="0"/>
              <a:t>.</a:t>
            </a:r>
          </a:p>
          <a:p>
            <a:endParaRPr lang="pt-BR" dirty="0" smtClean="0"/>
          </a:p>
          <a:p>
            <a:r>
              <a:rPr lang="pt-BR" dirty="0" smtClean="0"/>
              <a:t>Uma derivada basicamente encontra a inclinação de uma função. A inclinação é nula nos mínimos e máximos de uma função. Se a inclinação é nula e a segunda derivada é</a:t>
            </a:r>
            <a:r>
              <a:rPr lang="pt-BR" baseline="0" dirty="0" smtClean="0"/>
              <a:t> menor do que zero, então este é um máximo local, por outro lado, se a derivada segunda for positiva, então, este é um mínimo local.</a:t>
            </a:r>
          </a:p>
          <a:p>
            <a:endParaRPr lang="pt-BR" baseline="0" dirty="0" smtClean="0"/>
          </a:p>
          <a:p>
            <a:r>
              <a:rPr lang="pt-BR" b="1" baseline="0" dirty="0" smtClean="0"/>
              <a:t>Posto de uma matriz</a:t>
            </a:r>
            <a:r>
              <a:rPr lang="pt-BR" baseline="0" dirty="0" smtClean="0"/>
              <a:t>: corresponde ao número de linhas ou colunas linearmente independentes da matriz.</a:t>
            </a:r>
          </a:p>
          <a:p>
            <a:endParaRPr lang="pt-BR" baseline="0" dirty="0" smtClean="0"/>
          </a:p>
          <a:p>
            <a:r>
              <a:rPr lang="pt-BR" dirty="0" smtClean="0"/>
              <a:t>Se A é uma matriz quadrada (ou seja, m = n), então A é invertível se e somente se A tiver posto igual</a:t>
            </a:r>
            <a:r>
              <a:rPr lang="pt-BR" baseline="0" dirty="0" smtClean="0"/>
              <a:t> a</a:t>
            </a:r>
            <a:r>
              <a:rPr lang="pt-BR" dirty="0" smtClean="0"/>
              <a:t> n (ou seja, A tiver posto completo).</a:t>
            </a:r>
          </a:p>
          <a:p>
            <a:endParaRPr lang="pt-BR" dirty="0" smtClean="0"/>
          </a:p>
          <a:p>
            <a:r>
              <a:rPr lang="pt-BR" dirty="0" smtClean="0"/>
              <a:t>O método</a:t>
            </a:r>
            <a:r>
              <a:rPr lang="pt-BR" baseline="0" dirty="0" smtClean="0"/>
              <a:t> dos mínimos quadrados só funciona para </a:t>
            </a:r>
            <a:r>
              <a:rPr lang="pt-BR" dirty="0" smtClean="0"/>
              <a:t>sistemas</a:t>
            </a:r>
            <a:r>
              <a:rPr lang="pt-BR" baseline="0" dirty="0" smtClean="0"/>
              <a:t> </a:t>
            </a:r>
            <a:r>
              <a:rPr lang="pt-BR" dirty="0" smtClean="0"/>
              <a:t>sobredeterminados,</a:t>
            </a:r>
            <a:r>
              <a:rPr lang="pt-BR" baseline="0" dirty="0" smtClean="0"/>
              <a:t> ou seja, </a:t>
            </a:r>
            <a:r>
              <a:rPr lang="pt-BR" dirty="0" smtClean="0"/>
              <a:t>conjuntos de equações nas quais há mais equações (pares x e y) que incógnitas (valores do</a:t>
            </a:r>
            <a:r>
              <a:rPr lang="pt-BR" baseline="0" dirty="0" smtClean="0"/>
              <a:t> vetor a).</a:t>
            </a:r>
          </a:p>
        </p:txBody>
      </p:sp>
      <p:sp>
        <p:nvSpPr>
          <p:cNvPr id="4" name="Slide Number Placeholder 3"/>
          <p:cNvSpPr>
            <a:spLocks noGrp="1"/>
          </p:cNvSpPr>
          <p:nvPr>
            <p:ph type="sldNum" sz="quarter" idx="10"/>
          </p:nvPr>
        </p:nvSpPr>
        <p:spPr/>
        <p:txBody>
          <a:bodyPr/>
          <a:lstStyle/>
          <a:p>
            <a:fld id="{DA8B99DF-01BC-492A-8CEF-4FD88D18DD9D}" type="slidenum">
              <a:rPr lang="nl-BE" smtClean="0"/>
              <a:t>8</a:t>
            </a:fld>
            <a:endParaRPr lang="nl-BE"/>
          </a:p>
        </p:txBody>
      </p:sp>
    </p:spTree>
    <p:extLst>
      <p:ext uri="{BB962C8B-B14F-4D97-AF65-F5344CB8AC3E}">
        <p14:creationId xmlns:p14="http://schemas.microsoft.com/office/powerpoint/2010/main" val="1051155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mínimo é encontrado através do método</a:t>
            </a:r>
            <a:r>
              <a:rPr lang="pt-BR" baseline="0" dirty="0" smtClean="0"/>
              <a:t> </a:t>
            </a:r>
            <a:r>
              <a:rPr lang="pt-BR" dirty="0" smtClean="0"/>
              <a:t>dos mínimos quadrados.</a:t>
            </a:r>
          </a:p>
          <a:p>
            <a:endParaRPr lang="pt-BR" dirty="0" smtClean="0"/>
          </a:p>
          <a:p>
            <a:r>
              <a:rPr lang="pt-BR" dirty="0" smtClean="0"/>
              <a:t>Uma derivada basicamente encontra a inclinação de uma função. A inclinação é nula nos mínimos e máximos de uma função. Se a inclinação é nula e a segunda derivada é</a:t>
            </a:r>
            <a:r>
              <a:rPr lang="pt-BR" baseline="0" dirty="0" smtClean="0"/>
              <a:t> menor do que zero, então este é um máximo local, por outro lado, se a derivada segunda for positiva, então, este é um mínimo local.</a:t>
            </a:r>
          </a:p>
          <a:p>
            <a:endParaRPr lang="pt-BR" baseline="0" dirty="0" smtClean="0"/>
          </a:p>
          <a:p>
            <a:r>
              <a:rPr lang="pt-BR" dirty="0" smtClean="0"/>
              <a:t>Se A é uma matriz quadrada (ou seja, m = n), então A é invertível se e somente se A tiver posto igual</a:t>
            </a:r>
            <a:r>
              <a:rPr lang="pt-BR" baseline="0" dirty="0" smtClean="0"/>
              <a:t> a</a:t>
            </a:r>
            <a:r>
              <a:rPr lang="pt-BR" dirty="0" smtClean="0"/>
              <a:t> n (ou seja, A tiver posto completo).</a:t>
            </a:r>
          </a:p>
          <a:p>
            <a:endParaRPr lang="pt-BR" dirty="0" smtClean="0"/>
          </a:p>
          <a:p>
            <a:r>
              <a:rPr lang="pt-BR" dirty="0" smtClean="0"/>
              <a:t>O método</a:t>
            </a:r>
            <a:r>
              <a:rPr lang="pt-BR" baseline="0" dirty="0" smtClean="0"/>
              <a:t> dos mínimos quadrados só funciona para </a:t>
            </a:r>
            <a:r>
              <a:rPr lang="pt-BR" dirty="0" smtClean="0"/>
              <a:t>sistemas</a:t>
            </a:r>
            <a:r>
              <a:rPr lang="pt-BR" baseline="0" dirty="0" smtClean="0"/>
              <a:t> </a:t>
            </a:r>
            <a:r>
              <a:rPr lang="pt-BR" dirty="0" smtClean="0"/>
              <a:t>sobredeterminados,</a:t>
            </a:r>
            <a:r>
              <a:rPr lang="pt-BR" baseline="0" dirty="0" smtClean="0"/>
              <a:t> ou seja, </a:t>
            </a:r>
            <a:r>
              <a:rPr lang="pt-BR" dirty="0" smtClean="0"/>
              <a:t>conjuntos de equações nas quais há mais equações (pares x e y) que incógnitas (valores do</a:t>
            </a:r>
            <a:r>
              <a:rPr lang="pt-BR" baseline="0" dirty="0" smtClean="0"/>
              <a:t> vetor a).</a:t>
            </a:r>
          </a:p>
          <a:p>
            <a:endParaRPr lang="pt-BR" baseline="0" dirty="0" smtClean="0"/>
          </a:p>
          <a:p>
            <a:r>
              <a:rPr lang="pt-BR" baseline="0" dirty="0" smtClean="0"/>
              <a:t>Sistemas subdeterminados (número de exemplos menor do que o número de parâmetros) não tem solução ou não tem solução única.  </a:t>
            </a:r>
          </a:p>
        </p:txBody>
      </p:sp>
      <p:sp>
        <p:nvSpPr>
          <p:cNvPr id="4" name="Slide Number Placeholder 3"/>
          <p:cNvSpPr>
            <a:spLocks noGrp="1"/>
          </p:cNvSpPr>
          <p:nvPr>
            <p:ph type="sldNum" sz="quarter" idx="10"/>
          </p:nvPr>
        </p:nvSpPr>
        <p:spPr/>
        <p:txBody>
          <a:bodyPr/>
          <a:lstStyle/>
          <a:p>
            <a:fld id="{DA8B99DF-01BC-492A-8CEF-4FD88D18DD9D}" type="slidenum">
              <a:rPr lang="nl-BE" smtClean="0"/>
              <a:t>9</a:t>
            </a:fld>
            <a:endParaRPr lang="nl-BE"/>
          </a:p>
        </p:txBody>
      </p:sp>
    </p:spTree>
    <p:extLst>
      <p:ext uri="{BB962C8B-B14F-4D97-AF65-F5344CB8AC3E}">
        <p14:creationId xmlns:p14="http://schemas.microsoft.com/office/powerpoint/2010/main" val="1966969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31/01/2021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17461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31/01/2021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8495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31/01/2021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814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31/01/2021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63918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E15A5-E95B-43EB-9AC7-9A96397448C0}" type="datetimeFigureOut">
              <a:rPr lang="nl-BE" smtClean="0"/>
              <a:t>31/01/2021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6269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C80E15A5-E95B-43EB-9AC7-9A96397448C0}" type="datetimeFigureOut">
              <a:rPr lang="nl-BE" smtClean="0"/>
              <a:t>31/01/2021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08521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C80E15A5-E95B-43EB-9AC7-9A96397448C0}" type="datetimeFigureOut">
              <a:rPr lang="nl-BE" smtClean="0"/>
              <a:t>31/01/2021</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7826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0E15A5-E95B-43EB-9AC7-9A96397448C0}" type="datetimeFigureOut">
              <a:rPr lang="nl-BE" smtClean="0"/>
              <a:t>31/01/2021</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51666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15A5-E95B-43EB-9AC7-9A96397448C0}" type="datetimeFigureOut">
              <a:rPr lang="nl-BE" smtClean="0"/>
              <a:t>31/01/2021</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7671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31/01/2021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2600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31/01/2021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84290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E15A5-E95B-43EB-9AC7-9A96397448C0}" type="datetimeFigureOut">
              <a:rPr lang="nl-BE" smtClean="0"/>
              <a:t>31/01/2021</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3C120-4544-49C4-A71C-C78FE5187513}" type="slidenum">
              <a:rPr lang="nl-BE" smtClean="0"/>
              <a:t>‹#›</a:t>
            </a:fld>
            <a:endParaRPr lang="nl-BE"/>
          </a:p>
        </p:txBody>
      </p:sp>
    </p:spTree>
    <p:extLst>
      <p:ext uri="{BB962C8B-B14F-4D97-AF65-F5344CB8AC3E}">
        <p14:creationId xmlns:p14="http://schemas.microsoft.com/office/powerpoint/2010/main" val="98678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mybinder.org/v2/gh/zz4fap/t319_aprendizado_de_maquina/main?filepath=notebooks/regression/normal_equation_example1.ipynb" TargetMode="External"/><Relationship Id="rId5" Type="http://schemas.openxmlformats.org/officeDocument/2006/relationships/hyperlink" Target="https://scikit-learn.org/stable/" TargetMode="Externa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mybinder.org/v2/gh/zz4fap/t319_aprendizado_de_maquina/main?filepath=notebooks/regression/error_surface_example1.ipynb" TargetMode="External"/><Relationship Id="rId5" Type="http://schemas.openxmlformats.org/officeDocument/2006/relationships/image" Target="../media/image251.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hyperlink" Target="https://mybinder.org/v2/gh/zz4fap/t319_aprendizado_de_maquina/main?filepath=notebooks/regression/error_surface_example2.ipynb" TargetMode="Externa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mybinder.org/v2/gh/zz4fap/t319_aprendizado_de_maquina/main?filepath=labs/Laboratorio2.ipynb"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5.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60.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9.png"/><Relationship Id="rId5" Type="http://schemas.openxmlformats.org/officeDocument/2006/relationships/image" Target="../media/image45.png"/><Relationship Id="rId10" Type="http://schemas.openxmlformats.org/officeDocument/2006/relationships/image" Target="../media/image58.png"/><Relationship Id="rId4" Type="http://schemas.openxmlformats.org/officeDocument/2006/relationships/image" Target="../media/image44.png"/><Relationship Id="rId9"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9.emf"/><Relationship Id="rId4" Type="http://schemas.openxmlformats.org/officeDocument/2006/relationships/image" Target="../media/image48.emf"/></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8.emf"/><Relationship Id="rId4" Type="http://schemas.openxmlformats.org/officeDocument/2006/relationships/image" Target="../media/image50.emf"/></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8.emf"/><Relationship Id="rId4" Type="http://schemas.openxmlformats.org/officeDocument/2006/relationships/image" Target="../media/image52.emf"/></Relationships>
</file>

<file path=ppt/slides/_rels/slide2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4.png"/><Relationship Id="rId7" Type="http://schemas.openxmlformats.org/officeDocument/2006/relationships/image" Target="../media/image66.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55.png"/><Relationship Id="rId9" Type="http://schemas.openxmlformats.org/officeDocument/2006/relationships/image" Target="../media/image68.png"/></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9.emf"/><Relationship Id="rId4" Type="http://schemas.openxmlformats.org/officeDocument/2006/relationships/image" Target="../media/image52.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73.emf"/><Relationship Id="rId4" Type="http://schemas.openxmlformats.org/officeDocument/2006/relationships/image" Target="../media/image72.emf"/></Relationships>
</file>

<file path=ppt/slides/_rels/slide39.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7.png"/></Relationships>
</file>

<file path=ppt/slides/_rels/slide4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4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80.png"/></Relationships>
</file>

<file path=ppt/slides/_rels/slide44.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2.png"/><Relationship Id="rId7" Type="http://schemas.openxmlformats.org/officeDocument/2006/relationships/image" Target="../media/image92.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101.png"/><Relationship Id="rId4" Type="http://schemas.openxmlformats.org/officeDocument/2006/relationships/image" Target="../media/image84.png"/><Relationship Id="rId9" Type="http://schemas.openxmlformats.org/officeDocument/2006/relationships/image" Target="../media/image100.png"/></Relationships>
</file>

<file path=ppt/slides/_rels/slide4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48.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09.emf"/><Relationship Id="rId4" Type="http://schemas.openxmlformats.org/officeDocument/2006/relationships/image" Target="../media/image108.emf"/></Relationships>
</file>

<file path=ppt/slides/_rels/slide57.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11.emf"/></Relationships>
</file>

<file path=ppt/slides/_rels/slide58.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59.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21.emf"/></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zz4fap/t319_aprendizado_de_maquina/blob/main/docs/Resolu%C3%A7%C3%A3o%20e%20entrega%20dos%20laborat%C3%B3rios.pdf" TargetMode="External"/><Relationship Id="rId2" Type="http://schemas.openxmlformats.org/officeDocument/2006/relationships/hyperlink" Target="https://mybinder.org/v2/gh/zz4fap/t319_aprendizado_de_maquina/main?filepath=labs/Laboratorio2.ipynb"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image" Target="../media/image122.jpe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image" Target="../media/image40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250.png"/><Relationship Id="rId13" Type="http://schemas.openxmlformats.org/officeDocument/2006/relationships/image" Target="../media/image310.png"/><Relationship Id="rId3" Type="http://schemas.openxmlformats.org/officeDocument/2006/relationships/image" Target="../media/image230.png"/><Relationship Id="rId7" Type="http://schemas.openxmlformats.org/officeDocument/2006/relationships/image" Target="../media/image240.png"/><Relationship Id="rId12" Type="http://schemas.openxmlformats.org/officeDocument/2006/relationships/image" Target="../media/image300.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290.png"/><Relationship Id="rId10" Type="http://schemas.openxmlformats.org/officeDocument/2006/relationships/image" Target="../media/image280.png"/><Relationship Id="rId9" Type="http://schemas.openxmlformats.org/officeDocument/2006/relationships/image" Target="../media/image270.png"/><Relationship Id="rId14" Type="http://schemas.openxmlformats.org/officeDocument/2006/relationships/image" Target="../media/image320.png"/></Relationships>
</file>

<file path=ppt/slides/_rels/slide67.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350.png"/><Relationship Id="rId4" Type="http://schemas.openxmlformats.org/officeDocument/2006/relationships/image" Target="../media/image340.png"/></Relationships>
</file>

<file path=ppt/slides/_rels/slide68.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090.png"/><Relationship Id="rId5" Type="http://schemas.openxmlformats.org/officeDocument/2006/relationships/image" Target="../media/image1080.png"/><Relationship Id="rId4" Type="http://schemas.openxmlformats.org/officeDocument/2006/relationships/image" Target="../media/image340.png"/></Relationships>
</file>

<file path=ppt/slides/_rels/slide69.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130.png"/><Relationship Id="rId5" Type="http://schemas.openxmlformats.org/officeDocument/2006/relationships/image" Target="../media/image1120.png"/><Relationship Id="rId4" Type="http://schemas.openxmlformats.org/officeDocument/2006/relationships/image" Target="../media/image1110.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401.png"/><Relationship Id="rId4" Type="http://schemas.openxmlformats.org/officeDocument/2006/relationships/image" Target="../media/image391.png"/></Relationships>
</file>

<file path=ppt/slides/_rels/slide71.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10.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400.png"/><Relationship Id="rId5" Type="http://schemas.openxmlformats.org/officeDocument/2006/relationships/image" Target="../media/image390.png"/><Relationship Id="rId4" Type="http://schemas.openxmlformats.org/officeDocument/2006/relationships/image" Target="../media/image380.png"/></Relationships>
</file>

<file path=ppt/slides/_rels/slide72.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40.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390.png"/><Relationship Id="rId4" Type="http://schemas.openxmlformats.org/officeDocument/2006/relationships/image" Target="../media/image420.png"/></Relationships>
</file>

<file path=ppt/slides/_rels/slide73.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461.png"/><Relationship Id="rId5" Type="http://schemas.openxmlformats.org/officeDocument/2006/relationships/image" Target="../media/image500.png"/><Relationship Id="rId4" Type="http://schemas.openxmlformats.org/officeDocument/2006/relationships/image" Target="../media/image490.png"/></Relationships>
</file>

<file path=ppt/slides/_rels/slide74.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50.png"/><Relationship Id="rId1" Type="http://schemas.openxmlformats.org/officeDocument/2006/relationships/slideLayout" Target="../slideLayouts/slideLayout2.xml"/><Relationship Id="rId5" Type="http://schemas.openxmlformats.org/officeDocument/2006/relationships/image" Target="../media/image510.png"/><Relationship Id="rId4" Type="http://schemas.openxmlformats.org/officeDocument/2006/relationships/image" Target="../media/image470.png"/></Relationships>
</file>

<file path=ppt/slides/_rels/slide75.xml.rels><?xml version="1.0" encoding="UTF-8" standalone="yes"?>
<Relationships xmlns="http://schemas.openxmlformats.org/package/2006/relationships"><Relationship Id="rId8" Type="http://schemas.openxmlformats.org/officeDocument/2006/relationships/image" Target="../media/image1320.png"/><Relationship Id="rId3" Type="http://schemas.openxmlformats.org/officeDocument/2006/relationships/image" Target="../media/image1270.png"/><Relationship Id="rId7" Type="http://schemas.openxmlformats.org/officeDocument/2006/relationships/image" Target="../media/image1310.png"/><Relationship Id="rId2" Type="http://schemas.openxmlformats.org/officeDocument/2006/relationships/image" Target="../media/image1260.png"/><Relationship Id="rId1" Type="http://schemas.openxmlformats.org/officeDocument/2006/relationships/slideLayout" Target="../slideLayouts/slideLayout2.xml"/><Relationship Id="rId6" Type="http://schemas.openxmlformats.org/officeDocument/2006/relationships/image" Target="../media/image1300.png"/><Relationship Id="rId5" Type="http://schemas.openxmlformats.org/officeDocument/2006/relationships/image" Target="../media/image1290.png"/><Relationship Id="rId4" Type="http://schemas.openxmlformats.org/officeDocument/2006/relationships/image" Target="../media/image1280.png"/><Relationship Id="rId9" Type="http://schemas.openxmlformats.org/officeDocument/2006/relationships/image" Target="../media/image1330.png"/></Relationships>
</file>

<file path=ppt/slides/_rels/slide7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77.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smtClean="0"/>
              <a:t>T319 - Introdução </a:t>
            </a:r>
            <a:r>
              <a:rPr lang="pt-BR" sz="5400" dirty="0"/>
              <a:t>ao Aprendizado de </a:t>
            </a:r>
            <a:r>
              <a:rPr lang="pt-BR" sz="5400" dirty="0" smtClean="0"/>
              <a:t>Máquina:</a:t>
            </a:r>
            <a:r>
              <a:rPr lang="pt-BR" dirty="0"/>
              <a:t/>
            </a:r>
            <a:br>
              <a:rPr lang="pt-BR" dirty="0"/>
            </a:br>
            <a:r>
              <a:rPr lang="pt-BR" b="1" i="1" dirty="0"/>
              <a:t>Regressão </a:t>
            </a:r>
            <a:r>
              <a:rPr lang="pt-BR" b="1" i="1" dirty="0" smtClean="0"/>
              <a:t>Linear (Parte I)</a:t>
            </a:r>
            <a:endParaRPr lang="pt-BR" b="1" i="1" dirty="0"/>
          </a:p>
        </p:txBody>
      </p:sp>
      <p:sp>
        <p:nvSpPr>
          <p:cNvPr id="4" name="CaixaDeTexto 3">
            <a:extLst>
              <a:ext uri="{FF2B5EF4-FFF2-40B4-BE49-F238E27FC236}">
                <a16:creationId xmlns=""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505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6" descr="Image result for scikit learn logo">
            <a:extLst>
              <a:ext uri="{FF2B5EF4-FFF2-40B4-BE49-F238E27FC236}">
                <a16:creationId xmlns="" xmlns:a16="http://schemas.microsoft.com/office/drawing/2014/main" id="{87129D40-D136-4716-8871-12CAEC603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2314" y="2916923"/>
            <a:ext cx="2113420" cy="11395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200" y="87050"/>
            <a:ext cx="10515600" cy="780976"/>
          </a:xfrm>
        </p:spPr>
        <p:txBody>
          <a:bodyPr/>
          <a:lstStyle/>
          <a:p>
            <a:r>
              <a:rPr lang="pt-BR" dirty="0"/>
              <a:t>Regressão Linear em Python</a:t>
            </a:r>
            <a:endParaRPr lang="nl-BE" dirty="0"/>
          </a:p>
        </p:txBody>
      </p:sp>
      <p:sp>
        <p:nvSpPr>
          <p:cNvPr id="11" name="Rectangle 10"/>
          <p:cNvSpPr/>
          <p:nvPr/>
        </p:nvSpPr>
        <p:spPr>
          <a:xfrm>
            <a:off x="838200" y="940595"/>
            <a:ext cx="5066412" cy="3985706"/>
          </a:xfrm>
          <a:prstGeom prst="rect">
            <a:avLst/>
          </a:prstGeom>
        </p:spPr>
        <p:txBody>
          <a:bodyPr wrap="square">
            <a:spAutoFit/>
          </a:bodyPr>
          <a:lstStyle/>
          <a:p>
            <a:r>
              <a:rPr lang="en-US" sz="1100" dirty="0">
                <a:solidFill>
                  <a:srgbClr val="008000"/>
                </a:solidFill>
                <a:highlight>
                  <a:srgbClr val="FFFFFF"/>
                </a:highlight>
              </a:rPr>
              <a:t># Import all the necessary libraries.</a:t>
            </a:r>
            <a:endParaRPr lang="en-US" sz="1100" dirty="0">
              <a:solidFill>
                <a:srgbClr val="000000"/>
              </a:solidFill>
              <a:highlight>
                <a:srgbClr val="FFFFFF"/>
              </a:highlight>
            </a:endParaRPr>
          </a:p>
          <a:p>
            <a:r>
              <a:rPr lang="nl-BE" sz="1100" b="1" dirty="0">
                <a:solidFill>
                  <a:srgbClr val="0000FF"/>
                </a:solidFill>
                <a:highlight>
                  <a:srgbClr val="FFFFFF"/>
                </a:highlight>
              </a:rPr>
              <a:t>import</a:t>
            </a:r>
            <a:r>
              <a:rPr lang="nl-BE" sz="1100" dirty="0">
                <a:solidFill>
                  <a:srgbClr val="000000"/>
                </a:solidFill>
                <a:highlight>
                  <a:srgbClr val="FFFFFF"/>
                </a:highlight>
              </a:rPr>
              <a:t> </a:t>
            </a:r>
            <a:r>
              <a:rPr lang="nl-BE" sz="1100" dirty="0" err="1">
                <a:solidFill>
                  <a:srgbClr val="000000"/>
                </a:solidFill>
                <a:highlight>
                  <a:srgbClr val="FFFFFF"/>
                </a:highlight>
              </a:rPr>
              <a:t>numpy</a:t>
            </a:r>
            <a:r>
              <a:rPr lang="nl-BE" sz="1100" dirty="0">
                <a:solidFill>
                  <a:srgbClr val="000000"/>
                </a:solidFill>
                <a:highlight>
                  <a:srgbClr val="FFFFFF"/>
                </a:highlight>
              </a:rPr>
              <a:t> </a:t>
            </a:r>
            <a:r>
              <a:rPr lang="nl-BE" sz="1100" b="1" dirty="0">
                <a:solidFill>
                  <a:srgbClr val="0000FF"/>
                </a:solidFill>
                <a:highlight>
                  <a:srgbClr val="FFFFFF"/>
                </a:highlight>
              </a:rPr>
              <a:t>as</a:t>
            </a:r>
            <a:r>
              <a:rPr lang="nl-BE" sz="1100" dirty="0">
                <a:solidFill>
                  <a:srgbClr val="000000"/>
                </a:solidFill>
                <a:highlight>
                  <a:srgbClr val="FFFFFF"/>
                </a:highlight>
              </a:rPr>
              <a:t> </a:t>
            </a:r>
            <a:r>
              <a:rPr lang="nl-BE" sz="1100" dirty="0" err="1">
                <a:solidFill>
                  <a:srgbClr val="000000"/>
                </a:solidFill>
                <a:highlight>
                  <a:srgbClr val="FFFFFF"/>
                </a:highlight>
              </a:rPr>
              <a:t>np</a:t>
            </a:r>
            <a:endParaRPr lang="nl-BE" sz="1100" dirty="0">
              <a:solidFill>
                <a:srgbClr val="000000"/>
              </a:solidFill>
              <a:highlight>
                <a:srgbClr val="FFFFFF"/>
              </a:highlight>
            </a:endParaRPr>
          </a:p>
          <a:p>
            <a:endParaRPr lang="nl-BE" sz="1100" dirty="0">
              <a:solidFill>
                <a:srgbClr val="000000"/>
              </a:solidFill>
              <a:highlight>
                <a:srgbClr val="FFFFFF"/>
              </a:highlight>
            </a:endParaRPr>
          </a:p>
          <a:p>
            <a:r>
              <a:rPr lang="nl-BE" sz="1100" dirty="0">
                <a:solidFill>
                  <a:srgbClr val="008000"/>
                </a:solidFill>
                <a:highlight>
                  <a:srgbClr val="FFFFFF"/>
                </a:highlight>
              </a:rPr>
              <a:t># </a:t>
            </a:r>
            <a:r>
              <a:rPr lang="nl-BE" sz="1100" dirty="0" err="1">
                <a:solidFill>
                  <a:srgbClr val="008000"/>
                </a:solidFill>
                <a:highlight>
                  <a:srgbClr val="FFFFFF"/>
                </a:highlight>
              </a:rPr>
              <a:t>Generate</a:t>
            </a:r>
            <a:r>
              <a:rPr lang="nl-BE" sz="1100" dirty="0">
                <a:solidFill>
                  <a:srgbClr val="008000"/>
                </a:solidFill>
                <a:highlight>
                  <a:srgbClr val="FFFFFF"/>
                </a:highlight>
              </a:rPr>
              <a:t> input/</a:t>
            </a:r>
            <a:r>
              <a:rPr lang="nl-BE" sz="1100" dirty="0" err="1">
                <a:solidFill>
                  <a:srgbClr val="008000"/>
                </a:solidFill>
                <a:highlight>
                  <a:srgbClr val="FFFFFF"/>
                </a:highlight>
              </a:rPr>
              <a:t>ouput</a:t>
            </a:r>
            <a:r>
              <a:rPr lang="nl-BE" sz="1100" dirty="0">
                <a:solidFill>
                  <a:srgbClr val="008000"/>
                </a:solidFill>
                <a:highlight>
                  <a:srgbClr val="FFFFFF"/>
                </a:highlight>
              </a:rPr>
              <a:t> (features/labels) </a:t>
            </a:r>
            <a:r>
              <a:rPr lang="nl-BE" sz="1100" dirty="0" err="1">
                <a:solidFill>
                  <a:srgbClr val="008000"/>
                </a:solidFill>
                <a:highlight>
                  <a:srgbClr val="FFFFFF"/>
                </a:highlight>
              </a:rPr>
              <a:t>values</a:t>
            </a:r>
            <a:r>
              <a:rPr lang="nl-BE" sz="1100" dirty="0">
                <a:solidFill>
                  <a:srgbClr val="008000"/>
                </a:solidFill>
                <a:highlight>
                  <a:srgbClr val="FFFFFF"/>
                </a:highlight>
              </a:rPr>
              <a:t>.</a:t>
            </a:r>
            <a:endParaRPr lang="nl-BE" sz="1100" dirty="0">
              <a:solidFill>
                <a:srgbClr val="000000"/>
              </a:solidFill>
              <a:highlight>
                <a:srgbClr val="FFFFFF"/>
              </a:highlight>
            </a:endParaRPr>
          </a:p>
          <a:p>
            <a:r>
              <a:rPr lang="en-US" sz="1100" dirty="0">
                <a:solidFill>
                  <a:srgbClr val="000000"/>
                </a:solidFill>
                <a:highlight>
                  <a:srgbClr val="FFFFFF"/>
                </a:highlight>
              </a:rPr>
              <a:t>N </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a:solidFill>
                  <a:srgbClr val="FF0000"/>
                </a:solidFill>
                <a:highlight>
                  <a:srgbClr val="FFFFFF"/>
                </a:highlight>
              </a:rPr>
              <a:t>100</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a:solidFill>
                  <a:srgbClr val="008000"/>
                </a:solidFill>
                <a:highlight>
                  <a:srgbClr val="FFFFFF"/>
                </a:highlight>
              </a:rPr>
              <a:t># Number of observations.</a:t>
            </a:r>
            <a:endParaRPr lang="en-US" sz="1100" dirty="0">
              <a:solidFill>
                <a:srgbClr val="000000"/>
              </a:solidFill>
              <a:highlight>
                <a:srgbClr val="FFFFFF"/>
              </a:highlight>
            </a:endParaRPr>
          </a:p>
          <a:p>
            <a:endParaRPr lang="nl-BE" sz="1100" dirty="0">
              <a:solidFill>
                <a:srgbClr val="000000"/>
              </a:solidFill>
              <a:highlight>
                <a:srgbClr val="FFFFFF"/>
              </a:highlight>
            </a:endParaRPr>
          </a:p>
          <a:p>
            <a:r>
              <a:rPr lang="nl-BE" sz="1100" dirty="0">
                <a:solidFill>
                  <a:srgbClr val="000000"/>
                </a:solidFill>
                <a:highlight>
                  <a:srgbClr val="FFFFFF"/>
                </a:highlight>
              </a:rPr>
              <a:t>x </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dirty="0">
                <a:solidFill>
                  <a:srgbClr val="FF0000"/>
                </a:solidFill>
                <a:highlight>
                  <a:srgbClr val="FFFFFF"/>
                </a:highlight>
              </a:rPr>
              <a:t>2</a:t>
            </a:r>
            <a:r>
              <a:rPr lang="nl-BE" sz="1100" dirty="0">
                <a:solidFill>
                  <a:srgbClr val="000000"/>
                </a:solidFill>
                <a:highlight>
                  <a:srgbClr val="FFFFFF"/>
                </a:highlight>
              </a:rPr>
              <a:t> </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dirty="0" err="1">
                <a:solidFill>
                  <a:srgbClr val="000000"/>
                </a:solidFill>
                <a:highlight>
                  <a:srgbClr val="FFFFFF"/>
                </a:highlight>
              </a:rPr>
              <a:t>np</a:t>
            </a:r>
            <a:r>
              <a:rPr lang="nl-BE" sz="1100" b="1" dirty="0" err="1">
                <a:solidFill>
                  <a:srgbClr val="000080"/>
                </a:solidFill>
                <a:highlight>
                  <a:srgbClr val="FFFFFF"/>
                </a:highlight>
              </a:rPr>
              <a:t>.</a:t>
            </a:r>
            <a:r>
              <a:rPr lang="nl-BE" sz="1100" dirty="0" err="1">
                <a:solidFill>
                  <a:srgbClr val="000000"/>
                </a:solidFill>
                <a:highlight>
                  <a:srgbClr val="FFFFFF"/>
                </a:highlight>
              </a:rPr>
              <a:t>random</a:t>
            </a:r>
            <a:r>
              <a:rPr lang="nl-BE" sz="1100" b="1" dirty="0" err="1">
                <a:solidFill>
                  <a:srgbClr val="000080"/>
                </a:solidFill>
                <a:highlight>
                  <a:srgbClr val="FFFFFF"/>
                </a:highlight>
              </a:rPr>
              <a:t>.</a:t>
            </a:r>
            <a:r>
              <a:rPr lang="nl-BE" sz="1100" dirty="0" err="1">
                <a:solidFill>
                  <a:srgbClr val="000000"/>
                </a:solidFill>
                <a:highlight>
                  <a:srgbClr val="FFFFFF"/>
                </a:highlight>
              </a:rPr>
              <a:t>rand</a:t>
            </a:r>
            <a:r>
              <a:rPr lang="nl-BE" sz="1100" b="1" dirty="0">
                <a:solidFill>
                  <a:srgbClr val="000080"/>
                </a:solidFill>
                <a:highlight>
                  <a:srgbClr val="FFFFFF"/>
                </a:highlight>
              </a:rPr>
              <a:t>(</a:t>
            </a:r>
            <a:r>
              <a:rPr lang="nl-BE" sz="1100" dirty="0">
                <a:solidFill>
                  <a:srgbClr val="000000"/>
                </a:solidFill>
                <a:highlight>
                  <a:srgbClr val="FFFFFF"/>
                </a:highlight>
              </a:rPr>
              <a:t>N</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dirty="0">
                <a:solidFill>
                  <a:srgbClr val="FF0000"/>
                </a:solidFill>
                <a:highlight>
                  <a:srgbClr val="FFFFFF"/>
                </a:highlight>
              </a:rPr>
              <a:t>1</a:t>
            </a:r>
            <a:r>
              <a:rPr lang="nl-BE" sz="1100" b="1" dirty="0">
                <a:solidFill>
                  <a:srgbClr val="000080"/>
                </a:solidFill>
                <a:highlight>
                  <a:srgbClr val="FFFFFF"/>
                </a:highlight>
              </a:rPr>
              <a:t>)</a:t>
            </a:r>
            <a:endParaRPr lang="nl-BE" sz="1100" dirty="0">
              <a:solidFill>
                <a:srgbClr val="000000"/>
              </a:solidFill>
              <a:highlight>
                <a:srgbClr val="FFFFFF"/>
              </a:highlight>
            </a:endParaRPr>
          </a:p>
          <a:p>
            <a:r>
              <a:rPr lang="es-ES" sz="1100" dirty="0">
                <a:solidFill>
                  <a:srgbClr val="000000"/>
                </a:solidFill>
                <a:highlight>
                  <a:srgbClr val="FFFFFF"/>
                </a:highlight>
              </a:rPr>
              <a:t>y </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4</a:t>
            </a:r>
            <a:r>
              <a:rPr lang="es-ES" sz="1100" dirty="0">
                <a:solidFill>
                  <a:srgbClr val="000000"/>
                </a:solidFill>
                <a:highlight>
                  <a:srgbClr val="FFFFFF"/>
                </a:highlight>
              </a:rPr>
              <a:t> </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3</a:t>
            </a:r>
            <a:r>
              <a:rPr lang="es-ES" sz="1100" dirty="0">
                <a:solidFill>
                  <a:srgbClr val="000000"/>
                </a:solidFill>
                <a:highlight>
                  <a:srgbClr val="FFFFFF"/>
                </a:highlight>
              </a:rPr>
              <a:t> </a:t>
            </a:r>
            <a:r>
              <a:rPr lang="es-ES" sz="1100" b="1" dirty="0">
                <a:solidFill>
                  <a:srgbClr val="000080"/>
                </a:solidFill>
                <a:highlight>
                  <a:srgbClr val="FFFFFF"/>
                </a:highlight>
              </a:rPr>
              <a:t>*</a:t>
            </a:r>
            <a:r>
              <a:rPr lang="es-ES" sz="1100" dirty="0">
                <a:solidFill>
                  <a:srgbClr val="000000"/>
                </a:solidFill>
                <a:highlight>
                  <a:srgbClr val="FFFFFF"/>
                </a:highlight>
              </a:rPr>
              <a:t> x </a:t>
            </a:r>
            <a:endParaRPr lang="es-ES" sz="1100" dirty="0" smtClean="0">
              <a:solidFill>
                <a:srgbClr val="000000"/>
              </a:solidFill>
              <a:highlight>
                <a:srgbClr val="FFFFFF"/>
              </a:highlight>
            </a:endParaRPr>
          </a:p>
          <a:p>
            <a:r>
              <a:rPr lang="es-ES" sz="1100" dirty="0" err="1" smtClean="0">
                <a:solidFill>
                  <a:srgbClr val="000000"/>
                </a:solidFill>
                <a:highlight>
                  <a:srgbClr val="FFFFFF"/>
                </a:highlight>
              </a:rPr>
              <a:t>y_noisy</a:t>
            </a:r>
            <a:r>
              <a:rPr lang="es-ES" sz="1100" dirty="0" smtClean="0">
                <a:solidFill>
                  <a:srgbClr val="000000"/>
                </a:solidFill>
                <a:highlight>
                  <a:srgbClr val="FFFFFF"/>
                </a:highlight>
              </a:rPr>
              <a:t> </a:t>
            </a:r>
            <a:r>
              <a:rPr lang="es-ES" sz="1100" dirty="0">
                <a:solidFill>
                  <a:srgbClr val="000000"/>
                </a:solidFill>
                <a:highlight>
                  <a:srgbClr val="FFFFFF"/>
                </a:highlight>
              </a:rPr>
              <a:t>= y </a:t>
            </a:r>
            <a:r>
              <a:rPr lang="es-ES" sz="1100" b="1" dirty="0" smtClean="0">
                <a:solidFill>
                  <a:srgbClr val="000080"/>
                </a:solidFill>
                <a:highlight>
                  <a:srgbClr val="FFFFFF"/>
                </a:highlight>
              </a:rPr>
              <a:t>+</a:t>
            </a:r>
            <a:r>
              <a:rPr lang="es-ES" sz="1100" dirty="0" smtClean="0">
                <a:solidFill>
                  <a:srgbClr val="000000"/>
                </a:solidFill>
                <a:highlight>
                  <a:srgbClr val="FFFFFF"/>
                </a:highlight>
              </a:rPr>
              <a:t> </a:t>
            </a:r>
            <a:r>
              <a:rPr lang="es-ES" sz="1100" dirty="0" err="1">
                <a:solidFill>
                  <a:srgbClr val="000000"/>
                </a:solidFill>
                <a:highlight>
                  <a:srgbClr val="FFFFFF"/>
                </a:highlight>
              </a:rPr>
              <a:t>np.random.randn</a:t>
            </a:r>
            <a:r>
              <a:rPr lang="es-ES" sz="1100" dirty="0">
                <a:solidFill>
                  <a:srgbClr val="000000"/>
                </a:solidFill>
                <a:highlight>
                  <a:srgbClr val="FFFFFF"/>
                </a:highlight>
              </a:rPr>
              <a:t>(N</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1</a:t>
            </a:r>
            <a:r>
              <a:rPr lang="es-ES" sz="1100" b="1" dirty="0">
                <a:solidFill>
                  <a:srgbClr val="000080"/>
                </a:solidFill>
                <a:highlight>
                  <a:srgbClr val="FFFFFF"/>
                </a:highlight>
              </a:rPr>
              <a:t>)</a:t>
            </a:r>
            <a:endParaRPr lang="es-ES" sz="1100" dirty="0">
              <a:solidFill>
                <a:srgbClr val="000000"/>
              </a:solidFill>
              <a:highlight>
                <a:srgbClr val="FFFFFF"/>
              </a:highlight>
            </a:endParaRPr>
          </a:p>
          <a:p>
            <a:endParaRPr lang="nl-BE" sz="1100" dirty="0">
              <a:solidFill>
                <a:srgbClr val="000000"/>
              </a:solidFill>
              <a:highlight>
                <a:srgbClr val="FFFFFF"/>
              </a:highlight>
            </a:endParaRPr>
          </a:p>
          <a:p>
            <a:r>
              <a:rPr lang="en-US" sz="1100" dirty="0">
                <a:solidFill>
                  <a:srgbClr val="008000"/>
                </a:solidFill>
                <a:highlight>
                  <a:srgbClr val="FFFFFF"/>
                </a:highlight>
              </a:rPr>
              <a:t># Solve by applying the least-Squares method.</a:t>
            </a:r>
            <a:endParaRPr lang="en-US" sz="1100" dirty="0">
              <a:solidFill>
                <a:srgbClr val="000000"/>
              </a:solidFill>
              <a:highlight>
                <a:srgbClr val="FFFFFF"/>
              </a:highlight>
            </a:endParaRPr>
          </a:p>
          <a:p>
            <a:r>
              <a:rPr lang="en-US" sz="1100" dirty="0">
                <a:solidFill>
                  <a:srgbClr val="008000"/>
                </a:solidFill>
                <a:highlight>
                  <a:srgbClr val="FFFFFF"/>
                </a:highlight>
              </a:rPr>
              <a:t># We use the </a:t>
            </a:r>
            <a:r>
              <a:rPr lang="en-US" sz="1100" dirty="0" err="1">
                <a:solidFill>
                  <a:srgbClr val="008000"/>
                </a:solidFill>
                <a:highlight>
                  <a:srgbClr val="FFFFFF"/>
                </a:highlight>
              </a:rPr>
              <a:t>inv</a:t>
            </a:r>
            <a:r>
              <a:rPr lang="en-US" sz="1100" dirty="0">
                <a:solidFill>
                  <a:srgbClr val="008000"/>
                </a:solidFill>
                <a:highlight>
                  <a:srgbClr val="FFFFFF"/>
                </a:highlight>
              </a:rPr>
              <a:t>() function from </a:t>
            </a:r>
            <a:r>
              <a:rPr lang="en-US" sz="1100" dirty="0" err="1">
                <a:solidFill>
                  <a:srgbClr val="008000"/>
                </a:solidFill>
                <a:highlight>
                  <a:srgbClr val="FFFFFF"/>
                </a:highlight>
              </a:rPr>
              <a:t>NumPy’s</a:t>
            </a:r>
            <a:r>
              <a:rPr lang="en-US" sz="1100" dirty="0">
                <a:solidFill>
                  <a:srgbClr val="008000"/>
                </a:solidFill>
                <a:highlight>
                  <a:srgbClr val="FFFFFF"/>
                </a:highlight>
              </a:rPr>
              <a:t> Linear Algebra module (</a:t>
            </a:r>
            <a:r>
              <a:rPr lang="en-US" sz="1100" dirty="0" err="1">
                <a:solidFill>
                  <a:srgbClr val="008000"/>
                </a:solidFill>
                <a:highlight>
                  <a:srgbClr val="FFFFFF"/>
                </a:highlight>
              </a:rPr>
              <a:t>np.linalg</a:t>
            </a:r>
            <a:r>
              <a:rPr lang="en-US" sz="1100" dirty="0">
                <a:solidFill>
                  <a:srgbClr val="008000"/>
                </a:solidFill>
                <a:highlight>
                  <a:srgbClr val="FFFFFF"/>
                </a:highlight>
              </a:rPr>
              <a:t>) to compute the inverse of a matrix.</a:t>
            </a:r>
            <a:endParaRPr lang="en-US" sz="1100" dirty="0">
              <a:solidFill>
                <a:srgbClr val="000000"/>
              </a:solidFill>
              <a:highlight>
                <a:srgbClr val="FFFFFF"/>
              </a:highlight>
            </a:endParaRPr>
          </a:p>
          <a:p>
            <a:r>
              <a:rPr lang="en-US" sz="1100" dirty="0">
                <a:solidFill>
                  <a:srgbClr val="008000"/>
                </a:solidFill>
                <a:highlight>
                  <a:srgbClr val="FFFFFF"/>
                </a:highlight>
              </a:rPr>
              <a:t># We use dot() method for matrix multiplication.</a:t>
            </a:r>
            <a:endParaRPr lang="en-US" sz="1100" dirty="0">
              <a:solidFill>
                <a:srgbClr val="000000"/>
              </a:solidFill>
              <a:highlight>
                <a:srgbClr val="FFFFFF"/>
              </a:highlight>
            </a:endParaRPr>
          </a:p>
          <a:p>
            <a:r>
              <a:rPr lang="en-US" sz="1100" dirty="0" err="1">
                <a:solidFill>
                  <a:srgbClr val="000000"/>
                </a:solidFill>
                <a:highlight>
                  <a:srgbClr val="FFFFFF"/>
                </a:highlight>
              </a:rPr>
              <a:t>X_b</a:t>
            </a:r>
            <a:r>
              <a:rPr lang="en-US" sz="1100" dirty="0">
                <a:solidFill>
                  <a:srgbClr val="000000"/>
                </a:solidFill>
                <a:highlight>
                  <a:srgbClr val="FFFFFF"/>
                </a:highlight>
              </a:rPr>
              <a:t> </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np</a:t>
            </a:r>
            <a:r>
              <a:rPr lang="en-US" sz="1100" b="1" dirty="0" err="1">
                <a:solidFill>
                  <a:srgbClr val="000080"/>
                </a:solidFill>
                <a:highlight>
                  <a:srgbClr val="FFFFFF"/>
                </a:highlight>
              </a:rPr>
              <a:t>.</a:t>
            </a:r>
            <a:r>
              <a:rPr lang="en-US" sz="1100" dirty="0" err="1">
                <a:solidFill>
                  <a:srgbClr val="000000"/>
                </a:solidFill>
                <a:highlight>
                  <a:srgbClr val="FFFFFF"/>
                </a:highlight>
              </a:rPr>
              <a:t>c</a:t>
            </a:r>
            <a:r>
              <a:rPr lang="en-US" sz="1100" dirty="0">
                <a:solidFill>
                  <a:srgbClr val="000000"/>
                </a:solidFill>
                <a:highlight>
                  <a:srgbClr val="FFFFFF"/>
                </a:highlight>
              </a:rPr>
              <a:t>_</a:t>
            </a:r>
            <a:r>
              <a:rPr lang="en-US" sz="1100" b="1" dirty="0">
                <a:solidFill>
                  <a:srgbClr val="000080"/>
                </a:solidFill>
                <a:highlight>
                  <a:srgbClr val="FFFFFF"/>
                </a:highlight>
              </a:rPr>
              <a:t>[</a:t>
            </a:r>
            <a:r>
              <a:rPr lang="en-US" sz="1100" dirty="0" err="1">
                <a:solidFill>
                  <a:srgbClr val="000000"/>
                </a:solidFill>
                <a:highlight>
                  <a:srgbClr val="FFFFFF"/>
                </a:highlight>
              </a:rPr>
              <a:t>np</a:t>
            </a:r>
            <a:r>
              <a:rPr lang="en-US" sz="1100" b="1" dirty="0" err="1">
                <a:solidFill>
                  <a:srgbClr val="000080"/>
                </a:solidFill>
                <a:highlight>
                  <a:srgbClr val="FFFFFF"/>
                </a:highlight>
              </a:rPr>
              <a:t>.</a:t>
            </a:r>
            <a:r>
              <a:rPr lang="en-US" sz="1100" dirty="0" err="1">
                <a:solidFill>
                  <a:srgbClr val="000000"/>
                </a:solidFill>
                <a:highlight>
                  <a:srgbClr val="FFFFFF"/>
                </a:highlight>
              </a:rPr>
              <a:t>ones</a:t>
            </a:r>
            <a:r>
              <a:rPr lang="en-US" sz="1100" b="1" dirty="0">
                <a:solidFill>
                  <a:srgbClr val="000080"/>
                </a:solidFill>
                <a:highlight>
                  <a:srgbClr val="FFFFFF"/>
                </a:highlight>
              </a:rPr>
              <a:t>((</a:t>
            </a:r>
            <a:r>
              <a:rPr lang="en-US" sz="1100" dirty="0">
                <a:solidFill>
                  <a:srgbClr val="000000"/>
                </a:solidFill>
                <a:highlight>
                  <a:srgbClr val="FFFFFF"/>
                </a:highlight>
              </a:rPr>
              <a:t>N</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a:solidFill>
                  <a:srgbClr val="FF0000"/>
                </a:solidFill>
                <a:highlight>
                  <a:srgbClr val="FFFFFF"/>
                </a:highlight>
              </a:rPr>
              <a:t>1</a:t>
            </a:r>
            <a:r>
              <a:rPr lang="en-US" sz="1100" b="1" dirty="0">
                <a:solidFill>
                  <a:srgbClr val="000080"/>
                </a:solidFill>
                <a:highlight>
                  <a:srgbClr val="FFFFFF"/>
                </a:highlight>
              </a:rPr>
              <a:t>)),</a:t>
            </a:r>
            <a:r>
              <a:rPr lang="en-US" sz="1100" dirty="0">
                <a:solidFill>
                  <a:srgbClr val="000000"/>
                </a:solidFill>
                <a:highlight>
                  <a:srgbClr val="FFFFFF"/>
                </a:highlight>
              </a:rPr>
              <a:t> x</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a:solidFill>
                  <a:srgbClr val="008000"/>
                </a:solidFill>
                <a:highlight>
                  <a:srgbClr val="FFFFFF"/>
                </a:highlight>
              </a:rPr>
              <a:t># add x0 = 1 to each instance</a:t>
            </a:r>
            <a:endParaRPr lang="en-US" sz="1100" dirty="0">
              <a:solidFill>
                <a:srgbClr val="000000"/>
              </a:solidFill>
              <a:highlight>
                <a:srgbClr val="FFFFFF"/>
              </a:highlight>
            </a:endParaRPr>
          </a:p>
          <a:p>
            <a:r>
              <a:rPr lang="nl-BE" sz="1100" dirty="0">
                <a:solidFill>
                  <a:srgbClr val="000000"/>
                </a:solidFill>
                <a:highlight>
                  <a:srgbClr val="FFFFFF"/>
                </a:highlight>
              </a:rPr>
              <a:t>a_optimum </a:t>
            </a:r>
            <a:r>
              <a:rPr lang="nl-BE" sz="1100" b="1" dirty="0">
                <a:solidFill>
                  <a:srgbClr val="000080"/>
                </a:solidFill>
                <a:highlight>
                  <a:srgbClr val="FFFFFF"/>
                </a:highlight>
              </a:rPr>
              <a:t>=</a:t>
            </a:r>
            <a:r>
              <a:rPr lang="nl-BE" sz="1100" dirty="0">
                <a:solidFill>
                  <a:srgbClr val="000000"/>
                </a:solidFill>
                <a:highlight>
                  <a:srgbClr val="FFFFFF"/>
                </a:highlight>
              </a:rPr>
              <a:t> np</a:t>
            </a:r>
            <a:r>
              <a:rPr lang="nl-BE" sz="1100" b="1" dirty="0">
                <a:solidFill>
                  <a:srgbClr val="000080"/>
                </a:solidFill>
                <a:highlight>
                  <a:srgbClr val="FFFFFF"/>
                </a:highlight>
              </a:rPr>
              <a:t>.</a:t>
            </a:r>
            <a:r>
              <a:rPr lang="nl-BE" sz="1100" dirty="0">
                <a:solidFill>
                  <a:srgbClr val="000000"/>
                </a:solidFill>
                <a:highlight>
                  <a:srgbClr val="FFFFFF"/>
                </a:highlight>
              </a:rPr>
              <a:t>linalg</a:t>
            </a:r>
            <a:r>
              <a:rPr lang="nl-BE" sz="1100" b="1" dirty="0">
                <a:solidFill>
                  <a:srgbClr val="000080"/>
                </a:solidFill>
                <a:highlight>
                  <a:srgbClr val="FFFFFF"/>
                </a:highlight>
              </a:rPr>
              <a:t>.</a:t>
            </a:r>
            <a:r>
              <a:rPr lang="nl-BE" sz="1100" dirty="0">
                <a:solidFill>
                  <a:srgbClr val="000000"/>
                </a:solidFill>
                <a:highlight>
                  <a:srgbClr val="FFFFFF"/>
                </a:highlight>
              </a:rPr>
              <a:t>inv</a:t>
            </a:r>
            <a:r>
              <a:rPr lang="nl-BE" sz="1100" b="1" dirty="0">
                <a:solidFill>
                  <a:srgbClr val="000080"/>
                </a:solidFill>
                <a:highlight>
                  <a:srgbClr val="FFFFFF"/>
                </a:highlight>
              </a:rPr>
              <a:t>(</a:t>
            </a:r>
            <a:r>
              <a:rPr lang="nl-BE" sz="1100" dirty="0">
                <a:solidFill>
                  <a:srgbClr val="000000"/>
                </a:solidFill>
                <a:highlight>
                  <a:srgbClr val="FFFFFF"/>
                </a:highlight>
              </a:rPr>
              <a:t>X_b</a:t>
            </a:r>
            <a:r>
              <a:rPr lang="nl-BE" sz="1100" b="1" dirty="0">
                <a:solidFill>
                  <a:srgbClr val="000080"/>
                </a:solidFill>
                <a:highlight>
                  <a:srgbClr val="FFFFFF"/>
                </a:highlight>
              </a:rPr>
              <a:t>.</a:t>
            </a:r>
            <a:r>
              <a:rPr lang="nl-BE" sz="1100" dirty="0">
                <a:solidFill>
                  <a:srgbClr val="000000"/>
                </a:solidFill>
                <a:highlight>
                  <a:srgbClr val="FFFFFF"/>
                </a:highlight>
              </a:rPr>
              <a:t>T</a:t>
            </a:r>
            <a:r>
              <a:rPr lang="nl-BE" sz="1100" b="1" dirty="0">
                <a:solidFill>
                  <a:srgbClr val="000080"/>
                </a:solidFill>
                <a:highlight>
                  <a:srgbClr val="FFFFFF"/>
                </a:highlight>
              </a:rPr>
              <a:t>.</a:t>
            </a:r>
            <a:r>
              <a:rPr lang="nl-BE" sz="1100" dirty="0">
                <a:solidFill>
                  <a:srgbClr val="000000"/>
                </a:solidFill>
                <a:highlight>
                  <a:srgbClr val="FFFFFF"/>
                </a:highlight>
              </a:rPr>
              <a:t>dot</a:t>
            </a:r>
            <a:r>
              <a:rPr lang="nl-BE" sz="1100" b="1" dirty="0">
                <a:solidFill>
                  <a:srgbClr val="000080"/>
                </a:solidFill>
                <a:highlight>
                  <a:srgbClr val="FFFFFF"/>
                </a:highlight>
              </a:rPr>
              <a:t>(</a:t>
            </a:r>
            <a:r>
              <a:rPr lang="nl-BE" sz="1100" dirty="0">
                <a:solidFill>
                  <a:srgbClr val="000000"/>
                </a:solidFill>
                <a:highlight>
                  <a:srgbClr val="FFFFFF"/>
                </a:highlight>
              </a:rPr>
              <a:t>X_b</a:t>
            </a:r>
            <a:r>
              <a:rPr lang="nl-BE" sz="1100" b="1" dirty="0">
                <a:solidFill>
                  <a:srgbClr val="000080"/>
                </a:solidFill>
                <a:highlight>
                  <a:srgbClr val="FFFFFF"/>
                </a:highlight>
              </a:rPr>
              <a:t>)).</a:t>
            </a:r>
            <a:r>
              <a:rPr lang="nl-BE" sz="1100" dirty="0">
                <a:solidFill>
                  <a:srgbClr val="000000"/>
                </a:solidFill>
                <a:highlight>
                  <a:srgbClr val="FFFFFF"/>
                </a:highlight>
              </a:rPr>
              <a:t>dot</a:t>
            </a:r>
            <a:r>
              <a:rPr lang="nl-BE" sz="1100" b="1" dirty="0">
                <a:solidFill>
                  <a:srgbClr val="000080"/>
                </a:solidFill>
                <a:highlight>
                  <a:srgbClr val="FFFFFF"/>
                </a:highlight>
              </a:rPr>
              <a:t>(</a:t>
            </a:r>
            <a:r>
              <a:rPr lang="nl-BE" sz="1100" dirty="0">
                <a:solidFill>
                  <a:srgbClr val="000000"/>
                </a:solidFill>
                <a:highlight>
                  <a:srgbClr val="FFFFFF"/>
                </a:highlight>
              </a:rPr>
              <a:t>X_b</a:t>
            </a:r>
            <a:r>
              <a:rPr lang="nl-BE" sz="1100" b="1" dirty="0">
                <a:solidFill>
                  <a:srgbClr val="000080"/>
                </a:solidFill>
                <a:highlight>
                  <a:srgbClr val="FFFFFF"/>
                </a:highlight>
              </a:rPr>
              <a:t>.</a:t>
            </a:r>
            <a:r>
              <a:rPr lang="nl-BE" sz="1100" dirty="0">
                <a:solidFill>
                  <a:srgbClr val="000000"/>
                </a:solidFill>
                <a:highlight>
                  <a:srgbClr val="FFFFFF"/>
                </a:highlight>
              </a:rPr>
              <a:t>T</a:t>
            </a:r>
            <a:r>
              <a:rPr lang="nl-BE" sz="1100" b="1" dirty="0">
                <a:solidFill>
                  <a:srgbClr val="000080"/>
                </a:solidFill>
                <a:highlight>
                  <a:srgbClr val="FFFFFF"/>
                </a:highlight>
              </a:rPr>
              <a:t>).</a:t>
            </a:r>
            <a:r>
              <a:rPr lang="nl-BE" sz="1100" dirty="0" smtClean="0">
                <a:solidFill>
                  <a:srgbClr val="000000"/>
                </a:solidFill>
                <a:highlight>
                  <a:srgbClr val="FFFFFF"/>
                </a:highlight>
              </a:rPr>
              <a:t>dot</a:t>
            </a:r>
            <a:r>
              <a:rPr lang="nl-BE" sz="1100" b="1" dirty="0" smtClean="0">
                <a:solidFill>
                  <a:srgbClr val="000080"/>
                </a:solidFill>
                <a:highlight>
                  <a:srgbClr val="FFFFFF"/>
                </a:highlight>
              </a:rPr>
              <a:t>(</a:t>
            </a:r>
            <a:r>
              <a:rPr lang="es-ES" sz="1100" dirty="0" err="1">
                <a:solidFill>
                  <a:srgbClr val="000000"/>
                </a:solidFill>
                <a:highlight>
                  <a:srgbClr val="FFFFFF"/>
                </a:highlight>
              </a:rPr>
              <a:t>y_noisy</a:t>
            </a:r>
            <a:r>
              <a:rPr lang="nl-BE" sz="1100" b="1" dirty="0" smtClean="0">
                <a:solidFill>
                  <a:srgbClr val="000080"/>
                </a:solidFill>
                <a:highlight>
                  <a:srgbClr val="FFFFFF"/>
                </a:highlight>
              </a:rPr>
              <a:t>)</a:t>
            </a:r>
            <a:endParaRPr lang="nl-BE" sz="1100" dirty="0">
              <a:solidFill>
                <a:srgbClr val="000000"/>
              </a:solidFill>
              <a:highlight>
                <a:srgbClr val="FFFFFF"/>
              </a:highlight>
            </a:endParaRPr>
          </a:p>
          <a:p>
            <a:endParaRPr lang="nl-BE" sz="1100" dirty="0">
              <a:solidFill>
                <a:srgbClr val="000000"/>
              </a:solidFill>
              <a:highlight>
                <a:srgbClr val="FFFFFF"/>
              </a:highlight>
            </a:endParaRPr>
          </a:p>
          <a:p>
            <a:r>
              <a:rPr lang="nl-BE" sz="1100" dirty="0">
                <a:solidFill>
                  <a:srgbClr val="008000"/>
                </a:solidFill>
                <a:highlight>
                  <a:srgbClr val="FFFFFF"/>
                </a:highlight>
              </a:rPr>
              <a:t># Print best solution.</a:t>
            </a:r>
            <a:endParaRPr lang="nl-BE" sz="1100" dirty="0">
              <a:solidFill>
                <a:srgbClr val="000000"/>
              </a:solidFill>
              <a:highlight>
                <a:srgbClr val="FFFFFF"/>
              </a:highlight>
            </a:endParaRPr>
          </a:p>
          <a:p>
            <a:r>
              <a:rPr lang="nl-BE" sz="1100" b="1" dirty="0">
                <a:solidFill>
                  <a:srgbClr val="880088"/>
                </a:solidFill>
                <a:highlight>
                  <a:srgbClr val="FFFFFF"/>
                </a:highlight>
              </a:rPr>
              <a:t>print</a:t>
            </a:r>
            <a:r>
              <a:rPr lang="nl-BE" sz="1100" b="1" dirty="0">
                <a:solidFill>
                  <a:srgbClr val="000080"/>
                </a:solidFill>
                <a:highlight>
                  <a:srgbClr val="FFFFFF"/>
                </a:highlight>
              </a:rPr>
              <a:t>(</a:t>
            </a:r>
            <a:r>
              <a:rPr lang="nl-BE" sz="1100" dirty="0">
                <a:solidFill>
                  <a:srgbClr val="808080"/>
                </a:solidFill>
                <a:highlight>
                  <a:srgbClr val="FFFFFF"/>
                </a:highlight>
              </a:rPr>
              <a:t>'a0: %1.4f'</a:t>
            </a:r>
            <a:r>
              <a:rPr lang="nl-BE" sz="1100" dirty="0">
                <a:solidFill>
                  <a:srgbClr val="000000"/>
                </a:solidFill>
                <a:highlight>
                  <a:srgbClr val="FFFFFF"/>
                </a:highlight>
              </a:rPr>
              <a:t> </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b="1" dirty="0">
                <a:solidFill>
                  <a:srgbClr val="000080"/>
                </a:solidFill>
                <a:highlight>
                  <a:srgbClr val="FFFFFF"/>
                </a:highlight>
              </a:rPr>
              <a:t>(</a:t>
            </a:r>
            <a:r>
              <a:rPr lang="nl-BE" sz="1100" dirty="0" err="1">
                <a:solidFill>
                  <a:srgbClr val="000000"/>
                </a:solidFill>
                <a:highlight>
                  <a:srgbClr val="FFFFFF"/>
                </a:highlight>
              </a:rPr>
              <a:t>a_optimum</a:t>
            </a:r>
            <a:r>
              <a:rPr lang="nl-BE" sz="1100" b="1" dirty="0">
                <a:solidFill>
                  <a:srgbClr val="000080"/>
                </a:solidFill>
                <a:highlight>
                  <a:srgbClr val="FFFFFF"/>
                </a:highlight>
              </a:rPr>
              <a:t>[</a:t>
            </a:r>
            <a:r>
              <a:rPr lang="nl-BE" sz="1100" dirty="0">
                <a:solidFill>
                  <a:srgbClr val="FF0000"/>
                </a:solidFill>
                <a:highlight>
                  <a:srgbClr val="FFFFFF"/>
                </a:highlight>
              </a:rPr>
              <a:t>0</a:t>
            </a:r>
            <a:r>
              <a:rPr lang="nl-BE" sz="1100" b="1" dirty="0">
                <a:solidFill>
                  <a:srgbClr val="000080"/>
                </a:solidFill>
                <a:highlight>
                  <a:srgbClr val="FFFFFF"/>
                </a:highlight>
              </a:rPr>
              <a:t>][</a:t>
            </a:r>
            <a:r>
              <a:rPr lang="nl-BE" sz="1100" dirty="0">
                <a:solidFill>
                  <a:srgbClr val="FF0000"/>
                </a:solidFill>
                <a:highlight>
                  <a:srgbClr val="FFFFFF"/>
                </a:highlight>
              </a:rPr>
              <a:t>0</a:t>
            </a:r>
            <a:r>
              <a:rPr lang="nl-BE" sz="1100" b="1" dirty="0">
                <a:solidFill>
                  <a:srgbClr val="000080"/>
                </a:solidFill>
                <a:highlight>
                  <a:srgbClr val="FFFFFF"/>
                </a:highlight>
              </a:rPr>
              <a:t>]))</a:t>
            </a:r>
            <a:endParaRPr lang="nl-BE" sz="1100" dirty="0">
              <a:solidFill>
                <a:srgbClr val="000000"/>
              </a:solidFill>
              <a:highlight>
                <a:srgbClr val="FFFFFF"/>
              </a:highlight>
            </a:endParaRPr>
          </a:p>
          <a:p>
            <a:r>
              <a:rPr lang="nl-BE" sz="1100" b="1" dirty="0">
                <a:solidFill>
                  <a:srgbClr val="880088"/>
                </a:solidFill>
                <a:highlight>
                  <a:srgbClr val="FFFFFF"/>
                </a:highlight>
              </a:rPr>
              <a:t>print</a:t>
            </a:r>
            <a:r>
              <a:rPr lang="nl-BE" sz="1100" b="1" dirty="0">
                <a:solidFill>
                  <a:srgbClr val="000080"/>
                </a:solidFill>
                <a:highlight>
                  <a:srgbClr val="FFFFFF"/>
                </a:highlight>
              </a:rPr>
              <a:t>(</a:t>
            </a:r>
            <a:r>
              <a:rPr lang="nl-BE" sz="1100" dirty="0">
                <a:solidFill>
                  <a:srgbClr val="808080"/>
                </a:solidFill>
                <a:highlight>
                  <a:srgbClr val="FFFFFF"/>
                </a:highlight>
              </a:rPr>
              <a:t>'a1: %1.4f'</a:t>
            </a:r>
            <a:r>
              <a:rPr lang="nl-BE" sz="1100" dirty="0">
                <a:solidFill>
                  <a:srgbClr val="000000"/>
                </a:solidFill>
                <a:highlight>
                  <a:srgbClr val="FFFFFF"/>
                </a:highlight>
              </a:rPr>
              <a:t> </a:t>
            </a:r>
            <a:r>
              <a:rPr lang="nl-BE" sz="1100" b="1" dirty="0">
                <a:solidFill>
                  <a:srgbClr val="000080"/>
                </a:solidFill>
                <a:highlight>
                  <a:srgbClr val="FFFFFF"/>
                </a:highlight>
              </a:rPr>
              <a:t>% (</a:t>
            </a:r>
            <a:r>
              <a:rPr lang="nl-BE" sz="1100" dirty="0" err="1">
                <a:solidFill>
                  <a:srgbClr val="000000"/>
                </a:solidFill>
                <a:highlight>
                  <a:srgbClr val="FFFFFF"/>
                </a:highlight>
              </a:rPr>
              <a:t>a_optimum</a:t>
            </a:r>
            <a:r>
              <a:rPr lang="nl-BE" sz="1100" b="1" dirty="0">
                <a:solidFill>
                  <a:srgbClr val="000080"/>
                </a:solidFill>
                <a:highlight>
                  <a:srgbClr val="FFFFFF"/>
                </a:highlight>
              </a:rPr>
              <a:t>[</a:t>
            </a:r>
            <a:r>
              <a:rPr lang="nl-BE" sz="1100" dirty="0">
                <a:solidFill>
                  <a:srgbClr val="FF0000"/>
                </a:solidFill>
                <a:highlight>
                  <a:srgbClr val="FFFFFF"/>
                </a:highlight>
              </a:rPr>
              <a:t>1</a:t>
            </a:r>
            <a:r>
              <a:rPr lang="nl-BE" sz="1100" b="1" dirty="0">
                <a:solidFill>
                  <a:srgbClr val="000080"/>
                </a:solidFill>
                <a:highlight>
                  <a:srgbClr val="FFFFFF"/>
                </a:highlight>
              </a:rPr>
              <a:t>][</a:t>
            </a:r>
            <a:r>
              <a:rPr lang="nl-BE" sz="1100" dirty="0">
                <a:solidFill>
                  <a:srgbClr val="FF0000"/>
                </a:solidFill>
                <a:highlight>
                  <a:srgbClr val="FFFFFF"/>
                </a:highlight>
              </a:rPr>
              <a:t>0</a:t>
            </a:r>
            <a:r>
              <a:rPr lang="nl-BE" sz="1100" b="1" dirty="0">
                <a:solidFill>
                  <a:srgbClr val="000080"/>
                </a:solidFill>
                <a:highlight>
                  <a:srgbClr val="FFFFFF"/>
                </a:highlight>
              </a:rPr>
              <a:t>]))</a:t>
            </a:r>
          </a:p>
          <a:p>
            <a:endParaRPr lang="nl-BE" sz="1100" dirty="0">
              <a:solidFill>
                <a:srgbClr val="000000"/>
              </a:solidFill>
              <a:highlight>
                <a:srgbClr val="FFFFFF"/>
              </a:highlight>
            </a:endParaRPr>
          </a:p>
          <a:p>
            <a:r>
              <a:rPr lang="nl-BE" sz="1100" dirty="0">
                <a:solidFill>
                  <a:srgbClr val="000000"/>
                </a:solidFill>
                <a:highlight>
                  <a:srgbClr val="FFFFFF"/>
                </a:highlight>
              </a:rPr>
              <a:t>a0</a:t>
            </a:r>
            <a:r>
              <a:rPr lang="nl-BE" sz="1100" b="1" dirty="0">
                <a:solidFill>
                  <a:srgbClr val="000080"/>
                </a:solidFill>
                <a:highlight>
                  <a:srgbClr val="FFFFFF"/>
                </a:highlight>
              </a:rPr>
              <a:t>:</a:t>
            </a:r>
            <a:r>
              <a:rPr lang="nl-BE" sz="1100" dirty="0">
                <a:solidFill>
                  <a:srgbClr val="000000"/>
                </a:solidFill>
                <a:highlight>
                  <a:srgbClr val="FFFFFF"/>
                </a:highlight>
              </a:rPr>
              <a:t> </a:t>
            </a:r>
            <a:r>
              <a:rPr lang="pt-BR" sz="1100" dirty="0" smtClean="0">
                <a:solidFill>
                  <a:srgbClr val="FF0000"/>
                </a:solidFill>
                <a:highlight>
                  <a:srgbClr val="FFFFFF"/>
                </a:highlight>
              </a:rPr>
              <a:t>4.0763</a:t>
            </a:r>
            <a:r>
              <a:rPr lang="nl-BE" sz="1100" dirty="0" smtClean="0">
                <a:solidFill>
                  <a:srgbClr val="FF0000"/>
                </a:solidFill>
                <a:highlight>
                  <a:srgbClr val="FFFFFF"/>
                </a:highlight>
              </a:rPr>
              <a:t> </a:t>
            </a:r>
            <a:endParaRPr lang="nl-BE" sz="1100" dirty="0">
              <a:solidFill>
                <a:srgbClr val="FF0000"/>
              </a:solidFill>
              <a:highlight>
                <a:srgbClr val="FFFFFF"/>
              </a:highlight>
            </a:endParaRPr>
          </a:p>
          <a:p>
            <a:r>
              <a:rPr lang="nl-BE" sz="1100" dirty="0">
                <a:solidFill>
                  <a:srgbClr val="000000"/>
                </a:solidFill>
                <a:highlight>
                  <a:srgbClr val="FFFFFF"/>
                </a:highlight>
              </a:rPr>
              <a:t>a1</a:t>
            </a:r>
            <a:r>
              <a:rPr lang="nl-BE" sz="1100" b="1" dirty="0">
                <a:solidFill>
                  <a:srgbClr val="000080"/>
                </a:solidFill>
                <a:highlight>
                  <a:srgbClr val="FFFFFF"/>
                </a:highlight>
              </a:rPr>
              <a:t>:</a:t>
            </a:r>
            <a:r>
              <a:rPr lang="nl-BE" sz="1100" dirty="0">
                <a:solidFill>
                  <a:srgbClr val="000000"/>
                </a:solidFill>
                <a:highlight>
                  <a:srgbClr val="FFFFFF"/>
                </a:highlight>
              </a:rPr>
              <a:t> </a:t>
            </a:r>
            <a:r>
              <a:rPr lang="pt-BR" sz="1100" dirty="0" smtClean="0">
                <a:solidFill>
                  <a:srgbClr val="FF0000"/>
                </a:solidFill>
                <a:highlight>
                  <a:srgbClr val="FFFFFF"/>
                </a:highlight>
              </a:rPr>
              <a:t>2.9413</a:t>
            </a:r>
            <a:endParaRPr lang="nl-BE" sz="1100" dirty="0">
              <a:solidFill>
                <a:srgbClr val="FF0000"/>
              </a:solidFill>
              <a:highlight>
                <a:srgbClr val="FFFFFF"/>
              </a:highlight>
            </a:endParaRPr>
          </a:p>
        </p:txBody>
      </p:sp>
      <p:sp>
        <p:nvSpPr>
          <p:cNvPr id="12" name="Rectangle 11"/>
          <p:cNvSpPr/>
          <p:nvPr/>
        </p:nvSpPr>
        <p:spPr>
          <a:xfrm>
            <a:off x="6248401" y="946753"/>
            <a:ext cx="5404884" cy="2292935"/>
          </a:xfrm>
          <a:prstGeom prst="rect">
            <a:avLst/>
          </a:prstGeom>
        </p:spPr>
        <p:txBody>
          <a:bodyPr wrap="square">
            <a:spAutoFit/>
          </a:bodyPr>
          <a:lstStyle/>
          <a:p>
            <a:r>
              <a:rPr lang="en-US" sz="1100" dirty="0">
                <a:solidFill>
                  <a:srgbClr val="008000"/>
                </a:solidFill>
                <a:highlight>
                  <a:srgbClr val="FFFFFF"/>
                </a:highlight>
              </a:rPr>
              <a:t># The equivalent solution using the </a:t>
            </a:r>
            <a:r>
              <a:rPr lang="en-US" sz="1100" dirty="0" err="1">
                <a:solidFill>
                  <a:srgbClr val="008000"/>
                </a:solidFill>
                <a:highlight>
                  <a:srgbClr val="FFFFFF"/>
                </a:highlight>
              </a:rPr>
              <a:t>Scikit</a:t>
            </a:r>
            <a:r>
              <a:rPr lang="en-US" sz="1100" dirty="0">
                <a:solidFill>
                  <a:srgbClr val="008000"/>
                </a:solidFill>
                <a:highlight>
                  <a:srgbClr val="FFFFFF"/>
                </a:highlight>
              </a:rPr>
              <a:t>-Learn library is given below</a:t>
            </a:r>
            <a:endParaRPr lang="en-US" sz="1100" dirty="0">
              <a:solidFill>
                <a:srgbClr val="000000"/>
              </a:solidFill>
              <a:highlight>
                <a:srgbClr val="FFFFFF"/>
              </a:highlight>
            </a:endParaRPr>
          </a:p>
          <a:p>
            <a:r>
              <a:rPr lang="en-US" sz="1100" dirty="0">
                <a:solidFill>
                  <a:srgbClr val="008000"/>
                </a:solidFill>
                <a:highlight>
                  <a:srgbClr val="FFFFFF"/>
                </a:highlight>
              </a:rPr>
              <a:t># Import the linear regression module form the library.</a:t>
            </a:r>
            <a:endParaRPr lang="en-US" sz="1100" dirty="0">
              <a:solidFill>
                <a:srgbClr val="000000"/>
              </a:solidFill>
              <a:highlight>
                <a:srgbClr val="FFFFFF"/>
              </a:highlight>
            </a:endParaRPr>
          </a:p>
          <a:p>
            <a:r>
              <a:rPr lang="nl-BE" sz="1100" b="1" dirty="0" err="1">
                <a:solidFill>
                  <a:srgbClr val="0000FF"/>
                </a:solidFill>
                <a:highlight>
                  <a:srgbClr val="FFFFFF"/>
                </a:highlight>
              </a:rPr>
              <a:t>from</a:t>
            </a:r>
            <a:r>
              <a:rPr lang="nl-BE" sz="1100" dirty="0">
                <a:solidFill>
                  <a:srgbClr val="000000"/>
                </a:solidFill>
                <a:highlight>
                  <a:srgbClr val="FFFFFF"/>
                </a:highlight>
              </a:rPr>
              <a:t> </a:t>
            </a:r>
            <a:r>
              <a:rPr lang="nl-BE" sz="1100" dirty="0" err="1">
                <a:solidFill>
                  <a:srgbClr val="000000"/>
                </a:solidFill>
                <a:highlight>
                  <a:srgbClr val="FFFFFF"/>
                </a:highlight>
              </a:rPr>
              <a:t>sklearn</a:t>
            </a:r>
            <a:r>
              <a:rPr lang="nl-BE" sz="1100" b="1" dirty="0" err="1">
                <a:solidFill>
                  <a:srgbClr val="000080"/>
                </a:solidFill>
                <a:highlight>
                  <a:srgbClr val="FFFFFF"/>
                </a:highlight>
              </a:rPr>
              <a:t>.</a:t>
            </a:r>
            <a:r>
              <a:rPr lang="nl-BE" sz="1100" dirty="0" err="1">
                <a:solidFill>
                  <a:srgbClr val="000000"/>
                </a:solidFill>
                <a:highlight>
                  <a:srgbClr val="FFFFFF"/>
                </a:highlight>
              </a:rPr>
              <a:t>linear_model</a:t>
            </a:r>
            <a:r>
              <a:rPr lang="nl-BE" sz="1100" dirty="0">
                <a:solidFill>
                  <a:srgbClr val="000000"/>
                </a:solidFill>
                <a:highlight>
                  <a:srgbClr val="FFFFFF"/>
                </a:highlight>
              </a:rPr>
              <a:t> </a:t>
            </a:r>
            <a:r>
              <a:rPr lang="nl-BE" sz="1100" b="1" dirty="0">
                <a:solidFill>
                  <a:srgbClr val="0000FF"/>
                </a:solidFill>
                <a:highlight>
                  <a:srgbClr val="FFFFFF"/>
                </a:highlight>
              </a:rPr>
              <a:t>import</a:t>
            </a:r>
            <a:r>
              <a:rPr lang="nl-BE" sz="1100" dirty="0">
                <a:solidFill>
                  <a:srgbClr val="000000"/>
                </a:solidFill>
                <a:highlight>
                  <a:srgbClr val="FFFFFF"/>
                </a:highlight>
              </a:rPr>
              <a:t> </a:t>
            </a:r>
            <a:r>
              <a:rPr lang="nl-BE" sz="1100" dirty="0" err="1">
                <a:solidFill>
                  <a:srgbClr val="000000"/>
                </a:solidFill>
                <a:highlight>
                  <a:srgbClr val="FFFFFF"/>
                </a:highlight>
              </a:rPr>
              <a:t>LinearRegression</a:t>
            </a:r>
            <a:endParaRPr lang="nl-BE" sz="1100" dirty="0">
              <a:solidFill>
                <a:srgbClr val="000000"/>
              </a:solidFill>
              <a:highlight>
                <a:srgbClr val="FFFFFF"/>
              </a:highlight>
            </a:endParaRPr>
          </a:p>
          <a:p>
            <a:endParaRPr lang="nl-BE" sz="1100" dirty="0">
              <a:solidFill>
                <a:srgbClr val="000000"/>
              </a:solidFill>
              <a:highlight>
                <a:srgbClr val="FFFFFF"/>
              </a:highlight>
            </a:endParaRPr>
          </a:p>
          <a:p>
            <a:r>
              <a:rPr lang="nl-BE" sz="1100" dirty="0" err="1">
                <a:solidFill>
                  <a:srgbClr val="000000"/>
                </a:solidFill>
                <a:highlight>
                  <a:srgbClr val="FFFFFF"/>
                </a:highlight>
              </a:rPr>
              <a:t>lin_reg</a:t>
            </a:r>
            <a:r>
              <a:rPr lang="nl-BE" sz="1100" dirty="0">
                <a:solidFill>
                  <a:srgbClr val="000000"/>
                </a:solidFill>
                <a:highlight>
                  <a:srgbClr val="FFFFFF"/>
                </a:highlight>
              </a:rPr>
              <a:t> </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dirty="0" err="1">
                <a:solidFill>
                  <a:srgbClr val="000000"/>
                </a:solidFill>
                <a:highlight>
                  <a:srgbClr val="FFFFFF"/>
                </a:highlight>
              </a:rPr>
              <a:t>LinearRegression</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dirty="0">
                <a:solidFill>
                  <a:srgbClr val="008000"/>
                </a:solidFill>
                <a:highlight>
                  <a:srgbClr val="FFFFFF"/>
                </a:highlight>
              </a:rPr>
              <a:t># </a:t>
            </a:r>
            <a:r>
              <a:rPr lang="nl-BE" sz="1100" dirty="0" err="1">
                <a:solidFill>
                  <a:srgbClr val="008000"/>
                </a:solidFill>
                <a:highlight>
                  <a:srgbClr val="FFFFFF"/>
                </a:highlight>
              </a:rPr>
              <a:t>instantiate</a:t>
            </a:r>
            <a:r>
              <a:rPr lang="nl-BE" sz="1100" dirty="0">
                <a:solidFill>
                  <a:srgbClr val="008000"/>
                </a:solidFill>
                <a:highlight>
                  <a:srgbClr val="FFFFFF"/>
                </a:highlight>
              </a:rPr>
              <a:t> it.</a:t>
            </a:r>
            <a:endParaRPr lang="nl-BE" sz="1100" dirty="0">
              <a:solidFill>
                <a:srgbClr val="000000"/>
              </a:solidFill>
              <a:highlight>
                <a:srgbClr val="FFFFFF"/>
              </a:highlight>
            </a:endParaRPr>
          </a:p>
          <a:p>
            <a:r>
              <a:rPr lang="nl-BE" sz="1100" dirty="0">
                <a:solidFill>
                  <a:srgbClr val="000000"/>
                </a:solidFill>
                <a:highlight>
                  <a:srgbClr val="FFFFFF"/>
                </a:highlight>
              </a:rPr>
              <a:t>lin_reg</a:t>
            </a:r>
            <a:r>
              <a:rPr lang="nl-BE" sz="1100" b="1" dirty="0">
                <a:solidFill>
                  <a:srgbClr val="000080"/>
                </a:solidFill>
                <a:highlight>
                  <a:srgbClr val="FFFFFF"/>
                </a:highlight>
              </a:rPr>
              <a:t>.</a:t>
            </a:r>
            <a:r>
              <a:rPr lang="nl-BE" sz="1100" dirty="0">
                <a:solidFill>
                  <a:srgbClr val="000000"/>
                </a:solidFill>
                <a:highlight>
                  <a:srgbClr val="FFFFFF"/>
                </a:highlight>
              </a:rPr>
              <a:t>fit</a:t>
            </a:r>
            <a:r>
              <a:rPr lang="nl-BE" sz="1100" b="1" dirty="0">
                <a:solidFill>
                  <a:srgbClr val="000080"/>
                </a:solidFill>
                <a:highlight>
                  <a:srgbClr val="FFFFFF"/>
                </a:highlight>
              </a:rPr>
              <a:t>(</a:t>
            </a:r>
            <a:r>
              <a:rPr lang="nl-BE" sz="1100" dirty="0">
                <a:solidFill>
                  <a:srgbClr val="000000"/>
                </a:solidFill>
                <a:highlight>
                  <a:srgbClr val="FFFFFF"/>
                </a:highlight>
              </a:rPr>
              <a:t>x</a:t>
            </a:r>
            <a:r>
              <a:rPr lang="nl-BE" sz="1100" b="1" dirty="0">
                <a:solidFill>
                  <a:srgbClr val="000080"/>
                </a:solidFill>
                <a:highlight>
                  <a:srgbClr val="FFFFFF"/>
                </a:highlight>
              </a:rPr>
              <a:t>,</a:t>
            </a:r>
            <a:r>
              <a:rPr lang="nl-BE" sz="1100" dirty="0">
                <a:solidFill>
                  <a:srgbClr val="000000"/>
                </a:solidFill>
                <a:highlight>
                  <a:srgbClr val="FFFFFF"/>
                </a:highlight>
              </a:rPr>
              <a:t> </a:t>
            </a:r>
            <a:r>
              <a:rPr lang="es-ES" sz="1100" dirty="0" err="1">
                <a:solidFill>
                  <a:srgbClr val="000000"/>
                </a:solidFill>
                <a:highlight>
                  <a:srgbClr val="FFFFFF"/>
                </a:highlight>
              </a:rPr>
              <a:t>y_noisy</a:t>
            </a:r>
            <a:r>
              <a:rPr lang="nl-BE" sz="1100" b="1" dirty="0" smtClean="0">
                <a:solidFill>
                  <a:srgbClr val="000080"/>
                </a:solidFill>
                <a:highlight>
                  <a:srgbClr val="FFFFFF"/>
                </a:highlight>
              </a:rPr>
              <a:t>)</a:t>
            </a:r>
            <a:endParaRPr lang="nl-BE" sz="1100" dirty="0">
              <a:solidFill>
                <a:srgbClr val="000000"/>
              </a:solidFill>
              <a:highlight>
                <a:srgbClr val="FFFFFF"/>
              </a:highlight>
            </a:endParaRPr>
          </a:p>
          <a:p>
            <a:endParaRPr lang="nl-BE" sz="1100" dirty="0">
              <a:solidFill>
                <a:srgbClr val="000000"/>
              </a:solidFill>
              <a:highlight>
                <a:srgbClr val="FFFFFF"/>
              </a:highlight>
            </a:endParaRPr>
          </a:p>
          <a:p>
            <a:r>
              <a:rPr lang="en-US" sz="1100" b="1" dirty="0">
                <a:solidFill>
                  <a:srgbClr val="880088"/>
                </a:solidFill>
                <a:highlight>
                  <a:srgbClr val="FFFFFF"/>
                </a:highlight>
              </a:rPr>
              <a:t>print</a:t>
            </a:r>
            <a:r>
              <a:rPr lang="en-US" sz="1100" b="1" dirty="0">
                <a:solidFill>
                  <a:srgbClr val="000080"/>
                </a:solidFill>
                <a:highlight>
                  <a:srgbClr val="FFFFFF"/>
                </a:highlight>
              </a:rPr>
              <a:t>(</a:t>
            </a:r>
            <a:r>
              <a:rPr lang="en-US" sz="1100" dirty="0">
                <a:solidFill>
                  <a:srgbClr val="808080"/>
                </a:solidFill>
                <a:highlight>
                  <a:srgbClr val="FFFFFF"/>
                </a:highlight>
              </a:rPr>
              <a:t>'a0: </a:t>
            </a:r>
            <a:r>
              <a:rPr lang="nl-BE" sz="1100" dirty="0">
                <a:solidFill>
                  <a:srgbClr val="808080"/>
                </a:solidFill>
                <a:highlight>
                  <a:srgbClr val="FFFFFF"/>
                </a:highlight>
              </a:rPr>
              <a:t>%1.4f </a:t>
            </a:r>
            <a:r>
              <a:rPr lang="en-US" sz="1100" dirty="0">
                <a:solidFill>
                  <a:srgbClr val="808080"/>
                </a:solidFill>
                <a:highlight>
                  <a:srgbClr val="FFFFFF"/>
                </a:highlight>
              </a:rPr>
              <a:t>'</a:t>
            </a:r>
            <a:r>
              <a:rPr lang="en-US" sz="1100" dirty="0">
                <a:solidFill>
                  <a:srgbClr val="000000"/>
                </a:solidFill>
                <a:highlight>
                  <a:srgbClr val="FFFFFF"/>
                </a:highlight>
              </a:rPr>
              <a:t> </a:t>
            </a:r>
            <a:r>
              <a:rPr lang="en-US" sz="1100" b="1" dirty="0">
                <a:solidFill>
                  <a:srgbClr val="000080"/>
                </a:solidFill>
                <a:highlight>
                  <a:srgbClr val="FFFFFF"/>
                </a:highlight>
              </a:rPr>
              <a:t>% (</a:t>
            </a:r>
            <a:r>
              <a:rPr lang="en-US" sz="1100" dirty="0" err="1">
                <a:solidFill>
                  <a:srgbClr val="000000"/>
                </a:solidFill>
                <a:highlight>
                  <a:srgbClr val="FFFFFF"/>
                </a:highlight>
              </a:rPr>
              <a:t>lin_reg</a:t>
            </a:r>
            <a:r>
              <a:rPr lang="en-US" sz="1100" b="1" dirty="0" err="1">
                <a:solidFill>
                  <a:srgbClr val="000080"/>
                </a:solidFill>
                <a:highlight>
                  <a:srgbClr val="FFFFFF"/>
                </a:highlight>
              </a:rPr>
              <a:t>.</a:t>
            </a:r>
            <a:r>
              <a:rPr lang="en-US" sz="1100" dirty="0" err="1">
                <a:solidFill>
                  <a:srgbClr val="000000"/>
                </a:solidFill>
                <a:highlight>
                  <a:srgbClr val="FFFFFF"/>
                </a:highlight>
              </a:rPr>
              <a:t>intercept</a:t>
            </a:r>
            <a:r>
              <a:rPr lang="en-US" sz="1100" dirty="0">
                <a:solidFill>
                  <a:srgbClr val="000000"/>
                </a:solidFill>
                <a:highlight>
                  <a:srgbClr val="FFFFFF"/>
                </a:highlight>
              </a:rPr>
              <a:t>_</a:t>
            </a:r>
            <a:r>
              <a:rPr lang="en-US" sz="1100" b="1" dirty="0">
                <a:solidFill>
                  <a:srgbClr val="000080"/>
                </a:solidFill>
                <a:highlight>
                  <a:srgbClr val="FFFFFF"/>
                </a:highlight>
              </a:rPr>
              <a:t>[</a:t>
            </a:r>
            <a:r>
              <a:rPr lang="en-US" sz="1100" dirty="0">
                <a:solidFill>
                  <a:srgbClr val="FF0000"/>
                </a:solidFill>
                <a:highlight>
                  <a:srgbClr val="FFFFFF"/>
                </a:highlight>
              </a:rPr>
              <a:t>0</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a:solidFill>
                  <a:srgbClr val="008000"/>
                </a:solidFill>
                <a:highlight>
                  <a:srgbClr val="FFFFFF"/>
                </a:highlight>
              </a:rPr>
              <a:t># Value that crosses the y-axis when all features are equal to 0.</a:t>
            </a:r>
            <a:endParaRPr lang="en-US" sz="1100" dirty="0">
              <a:solidFill>
                <a:srgbClr val="000000"/>
              </a:solidFill>
              <a:highlight>
                <a:srgbClr val="FFFFFF"/>
              </a:highlight>
            </a:endParaRPr>
          </a:p>
          <a:p>
            <a:r>
              <a:rPr lang="en-US" sz="1100" b="1" dirty="0">
                <a:solidFill>
                  <a:srgbClr val="880088"/>
                </a:solidFill>
                <a:highlight>
                  <a:srgbClr val="FFFFFF"/>
                </a:highlight>
              </a:rPr>
              <a:t>print</a:t>
            </a:r>
            <a:r>
              <a:rPr lang="en-US" sz="1100" b="1" dirty="0">
                <a:solidFill>
                  <a:srgbClr val="000080"/>
                </a:solidFill>
                <a:highlight>
                  <a:srgbClr val="FFFFFF"/>
                </a:highlight>
              </a:rPr>
              <a:t>(</a:t>
            </a:r>
            <a:r>
              <a:rPr lang="en-US" sz="1100" dirty="0">
                <a:solidFill>
                  <a:srgbClr val="808080"/>
                </a:solidFill>
                <a:highlight>
                  <a:srgbClr val="FFFFFF"/>
                </a:highlight>
              </a:rPr>
              <a:t>'a1: </a:t>
            </a:r>
            <a:r>
              <a:rPr lang="nl-BE" sz="1100" dirty="0">
                <a:solidFill>
                  <a:srgbClr val="808080"/>
                </a:solidFill>
                <a:highlight>
                  <a:srgbClr val="FFFFFF"/>
                </a:highlight>
              </a:rPr>
              <a:t>%1.4f </a:t>
            </a:r>
            <a:r>
              <a:rPr lang="en-US" sz="1100" dirty="0">
                <a:solidFill>
                  <a:srgbClr val="808080"/>
                </a:solidFill>
                <a:highlight>
                  <a:srgbClr val="FFFFFF"/>
                </a:highlight>
              </a:rPr>
              <a:t>'</a:t>
            </a:r>
            <a:r>
              <a:rPr lang="en-US" sz="1100" dirty="0">
                <a:solidFill>
                  <a:srgbClr val="000000"/>
                </a:solidFill>
                <a:highlight>
                  <a:srgbClr val="FFFFFF"/>
                </a:highlight>
              </a:rPr>
              <a:t> </a:t>
            </a:r>
            <a:r>
              <a:rPr lang="en-US" sz="1100" b="1" dirty="0">
                <a:solidFill>
                  <a:srgbClr val="000080"/>
                </a:solidFill>
                <a:highlight>
                  <a:srgbClr val="FFFFFF"/>
                </a:highlight>
              </a:rPr>
              <a:t>% (</a:t>
            </a:r>
            <a:r>
              <a:rPr lang="en-US" sz="1100" dirty="0" err="1">
                <a:solidFill>
                  <a:srgbClr val="000000"/>
                </a:solidFill>
                <a:highlight>
                  <a:srgbClr val="FFFFFF"/>
                </a:highlight>
              </a:rPr>
              <a:t>lin_reg</a:t>
            </a:r>
            <a:r>
              <a:rPr lang="en-US" sz="1100" b="1" dirty="0" err="1">
                <a:solidFill>
                  <a:srgbClr val="000080"/>
                </a:solidFill>
                <a:highlight>
                  <a:srgbClr val="FFFFFF"/>
                </a:highlight>
              </a:rPr>
              <a:t>.</a:t>
            </a:r>
            <a:r>
              <a:rPr lang="en-US" sz="1100" dirty="0" err="1">
                <a:solidFill>
                  <a:srgbClr val="000000"/>
                </a:solidFill>
                <a:highlight>
                  <a:srgbClr val="FFFFFF"/>
                </a:highlight>
              </a:rPr>
              <a:t>coef</a:t>
            </a:r>
            <a:r>
              <a:rPr lang="en-US" sz="1100" dirty="0">
                <a:solidFill>
                  <a:srgbClr val="000000"/>
                </a:solidFill>
                <a:highlight>
                  <a:srgbClr val="FFFFFF"/>
                </a:highlight>
              </a:rPr>
              <a:t>_</a:t>
            </a:r>
            <a:r>
              <a:rPr lang="en-US" sz="1100" b="1" dirty="0">
                <a:solidFill>
                  <a:srgbClr val="000080"/>
                </a:solidFill>
                <a:highlight>
                  <a:srgbClr val="FFFFFF"/>
                </a:highlight>
              </a:rPr>
              <a:t>[</a:t>
            </a:r>
            <a:r>
              <a:rPr lang="en-US" sz="1100" dirty="0">
                <a:solidFill>
                  <a:srgbClr val="FF0000"/>
                </a:solidFill>
                <a:highlight>
                  <a:srgbClr val="FFFFFF"/>
                </a:highlight>
              </a:rPr>
              <a:t>0</a:t>
            </a:r>
            <a:r>
              <a:rPr lang="en-US" sz="1100" b="1" dirty="0">
                <a:solidFill>
                  <a:srgbClr val="000080"/>
                </a:solidFill>
                <a:highlight>
                  <a:srgbClr val="FFFFFF"/>
                </a:highlight>
              </a:rPr>
              <a:t>][</a:t>
            </a:r>
            <a:r>
              <a:rPr lang="en-US" sz="1100" dirty="0">
                <a:solidFill>
                  <a:srgbClr val="FF0000"/>
                </a:solidFill>
                <a:highlight>
                  <a:srgbClr val="FFFFFF"/>
                </a:highlight>
              </a:rPr>
              <a:t>0</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a:solidFill>
                  <a:srgbClr val="008000"/>
                </a:solidFill>
                <a:highlight>
                  <a:srgbClr val="FFFFFF"/>
                </a:highlight>
              </a:rPr>
              <a:t># parameters associated with the features.</a:t>
            </a:r>
          </a:p>
          <a:p>
            <a:endParaRPr lang="nl-BE" sz="1100" dirty="0">
              <a:solidFill>
                <a:srgbClr val="000000"/>
              </a:solidFill>
              <a:highlight>
                <a:srgbClr val="FFFFFF"/>
              </a:highlight>
            </a:endParaRPr>
          </a:p>
          <a:p>
            <a:r>
              <a:rPr lang="nl-BE" sz="1100" dirty="0">
                <a:solidFill>
                  <a:srgbClr val="000000"/>
                </a:solidFill>
                <a:highlight>
                  <a:srgbClr val="FFFFFF"/>
                </a:highlight>
              </a:rPr>
              <a:t>a0</a:t>
            </a:r>
            <a:r>
              <a:rPr lang="nl-BE" sz="1100" b="1" dirty="0">
                <a:solidFill>
                  <a:srgbClr val="000080"/>
                </a:solidFill>
                <a:highlight>
                  <a:srgbClr val="FFFFFF"/>
                </a:highlight>
              </a:rPr>
              <a:t>:</a:t>
            </a:r>
            <a:r>
              <a:rPr lang="nl-BE" sz="1100" dirty="0">
                <a:solidFill>
                  <a:srgbClr val="000000"/>
                </a:solidFill>
                <a:highlight>
                  <a:srgbClr val="FFFFFF"/>
                </a:highlight>
              </a:rPr>
              <a:t> </a:t>
            </a:r>
            <a:r>
              <a:rPr lang="pt-BR" sz="1100" dirty="0">
                <a:solidFill>
                  <a:srgbClr val="FF0000"/>
                </a:solidFill>
                <a:highlight>
                  <a:srgbClr val="FFFFFF"/>
                </a:highlight>
              </a:rPr>
              <a:t>4.0763</a:t>
            </a:r>
            <a:r>
              <a:rPr lang="nl-BE" sz="1100" dirty="0">
                <a:solidFill>
                  <a:srgbClr val="FF0000"/>
                </a:solidFill>
                <a:highlight>
                  <a:srgbClr val="FFFFFF"/>
                </a:highlight>
              </a:rPr>
              <a:t> </a:t>
            </a:r>
          </a:p>
          <a:p>
            <a:r>
              <a:rPr lang="nl-BE" sz="1100" dirty="0">
                <a:solidFill>
                  <a:srgbClr val="000000"/>
                </a:solidFill>
                <a:highlight>
                  <a:srgbClr val="FFFFFF"/>
                </a:highlight>
              </a:rPr>
              <a:t>a1</a:t>
            </a:r>
            <a:r>
              <a:rPr lang="nl-BE" sz="1100" b="1" dirty="0">
                <a:solidFill>
                  <a:srgbClr val="000080"/>
                </a:solidFill>
                <a:highlight>
                  <a:srgbClr val="FFFFFF"/>
                </a:highlight>
              </a:rPr>
              <a:t>:</a:t>
            </a:r>
            <a:r>
              <a:rPr lang="nl-BE" sz="1100" dirty="0">
                <a:solidFill>
                  <a:srgbClr val="000000"/>
                </a:solidFill>
                <a:highlight>
                  <a:srgbClr val="FFFFFF"/>
                </a:highlight>
              </a:rPr>
              <a:t> </a:t>
            </a:r>
            <a:r>
              <a:rPr lang="pt-BR" sz="1100" dirty="0">
                <a:solidFill>
                  <a:srgbClr val="FF0000"/>
                </a:solidFill>
                <a:highlight>
                  <a:srgbClr val="FFFFFF"/>
                </a:highlight>
              </a:rPr>
              <a:t>2.9413</a:t>
            </a:r>
            <a:endParaRPr lang="nl-BE" sz="1100" dirty="0">
              <a:solidFill>
                <a:srgbClr val="FF0000"/>
              </a:solidFill>
              <a:highlight>
                <a:srgbClr val="FFFFFF"/>
              </a:highlight>
            </a:endParaRPr>
          </a:p>
        </p:txBody>
      </p:sp>
      <mc:AlternateContent xmlns:mc="http://schemas.openxmlformats.org/markup-compatibility/2006" xmlns:a14="http://schemas.microsoft.com/office/drawing/2010/main">
        <mc:Choice Requires="a14">
          <p:sp>
            <p:nvSpPr>
              <p:cNvPr id="3" name="Rectangle 2"/>
              <p:cNvSpPr/>
              <p:nvPr/>
            </p:nvSpPr>
            <p:spPr>
              <a:xfrm>
                <a:off x="838200" y="4781281"/>
                <a:ext cx="11208657" cy="2031325"/>
              </a:xfrm>
              <a:prstGeom prst="rect">
                <a:avLst/>
              </a:prstGeom>
            </p:spPr>
            <p:txBody>
              <a:bodyPr wrap="square">
                <a:spAutoFit/>
              </a:bodyPr>
              <a:lstStyle/>
              <a:p>
                <a:pPr marL="285750" indent="-285750">
                  <a:buFont typeface="Arial" panose="020B0604020202020204" pitchFamily="34" charset="0"/>
                  <a:buChar char="•"/>
                </a:pPr>
                <a:r>
                  <a:rPr lang="en-US" dirty="0" err="1" smtClean="0"/>
                  <a:t>Percebam</a:t>
                </a:r>
                <a:r>
                  <a:rPr lang="en-US" dirty="0" smtClean="0"/>
                  <a:t> </a:t>
                </a:r>
                <a:r>
                  <a:rPr lang="en-US" dirty="0"/>
                  <a:t>que com </a:t>
                </a:r>
                <a:r>
                  <a:rPr lang="en-US" dirty="0" err="1"/>
                  <a:t>apenas</a:t>
                </a:r>
                <a:r>
                  <a:rPr lang="en-US" dirty="0"/>
                  <a:t> 100 </a:t>
                </a:r>
                <a:r>
                  <a:rPr lang="en-US" dirty="0" err="1"/>
                  <a:t>exemplos</a:t>
                </a:r>
                <a:r>
                  <a:rPr lang="en-US" dirty="0"/>
                  <a:t>, </a:t>
                </a:r>
                <a:r>
                  <a:rPr lang="en-US" dirty="0" err="1"/>
                  <a:t>os</a:t>
                </a:r>
                <a:r>
                  <a:rPr lang="en-US" dirty="0"/>
                  <a:t> </a:t>
                </a:r>
                <a:r>
                  <a:rPr lang="en-US" dirty="0" err="1"/>
                  <a:t>valores</a:t>
                </a:r>
                <a:r>
                  <a:rPr lang="en-US" dirty="0"/>
                  <a:t> </a:t>
                </a:r>
                <a:r>
                  <a:rPr lang="en-US" dirty="0" err="1"/>
                  <a:t>obtidos</a:t>
                </a:r>
                <a:r>
                  <a:rPr lang="en-US" dirty="0"/>
                  <a:t> </a:t>
                </a:r>
                <a:r>
                  <a:rPr lang="en-US" dirty="0" err="1"/>
                  <a:t>são</a:t>
                </a:r>
                <a:r>
                  <a:rPr lang="en-US" dirty="0"/>
                  <a:t> </a:t>
                </a:r>
                <a:r>
                  <a:rPr lang="en-US" dirty="0" err="1"/>
                  <a:t>bem</a:t>
                </a:r>
                <a:r>
                  <a:rPr lang="en-US" dirty="0"/>
                  <a:t> </a:t>
                </a:r>
                <a:r>
                  <a:rPr lang="en-US" dirty="0" err="1"/>
                  <a:t>próximos</a:t>
                </a:r>
                <a:r>
                  <a:rPr lang="en-US" dirty="0"/>
                  <a:t> dos </a:t>
                </a:r>
                <a:r>
                  <a:rPr lang="en-US" dirty="0" err="1"/>
                  <a:t>exatos</a:t>
                </a:r>
                <a:r>
                  <a:rPr lang="en-US" dirty="0"/>
                  <a:t>, </a:t>
                </a:r>
                <a:r>
                  <a:rPr lang="en-US" dirty="0" err="1"/>
                  <a:t>porém</a:t>
                </a:r>
                <a:r>
                  <a:rPr lang="en-US" dirty="0"/>
                  <a:t>, </a:t>
                </a:r>
                <a:r>
                  <a:rPr lang="pt-BR" dirty="0"/>
                  <a:t>o ruído torna impossível recuperar os parâmetros exatos da função original.</a:t>
                </a:r>
              </a:p>
              <a:p>
                <a:pPr marL="285750" indent="-285750">
                  <a:buFont typeface="Arial" panose="020B0604020202020204" pitchFamily="34" charset="0"/>
                  <a:buChar char="•"/>
                </a:pPr>
                <a:r>
                  <a:rPr lang="pt-BR" dirty="0"/>
                  <a:t>Se aumentarmos o número de exemplos conseguimos melhorar a </a:t>
                </a:r>
                <a:r>
                  <a:rPr lang="pt-BR" dirty="0" smtClean="0"/>
                  <a:t>estimação, porém, o ruído limitará essa melhoria.</a:t>
                </a:r>
              </a:p>
              <a:p>
                <a:pPr marL="285750" indent="-285750">
                  <a:buFont typeface="Arial" panose="020B0604020202020204" pitchFamily="34" charset="0"/>
                  <a:buChar char="•"/>
                </a:pPr>
                <a:r>
                  <a:rPr lang="pt-BR" dirty="0"/>
                  <a:t>O argumento </a:t>
                </a:r>
                <a14:m>
                  <m:oMath xmlns:m="http://schemas.openxmlformats.org/officeDocument/2006/math">
                    <m:r>
                      <a:rPr lang="pt-BR" b="0" i="1" smtClean="0">
                        <a:latin typeface="Cambria Math" panose="02040503050406030204" pitchFamily="18" charset="0"/>
                      </a:rPr>
                      <m:t>𝑥</m:t>
                    </m:r>
                  </m:oMath>
                </a14:m>
                <a:r>
                  <a:rPr lang="pt-BR" dirty="0" smtClean="0"/>
                  <a:t> </a:t>
                </a:r>
                <a:r>
                  <a:rPr lang="pt-BR" dirty="0"/>
                  <a:t>passado para o método fit da classe </a:t>
                </a:r>
                <a:r>
                  <a:rPr lang="pt-BR" b="1" i="1" dirty="0"/>
                  <a:t>LinearRegression</a:t>
                </a:r>
                <a:r>
                  <a:rPr lang="pt-BR" dirty="0"/>
                  <a:t> é uma matriz com N x K. Porém, </a:t>
                </a:r>
                <a:r>
                  <a:rPr lang="pt-BR" dirty="0" smtClean="0"/>
                  <a:t>lembrem-se </a:t>
                </a:r>
                <a:r>
                  <a:rPr lang="pt-BR" dirty="0"/>
                  <a:t>que se existe um peso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oMath>
                </a14:m>
                <a:r>
                  <a:rPr lang="pt-BR" dirty="0"/>
                  <a:t>, e portanto </a:t>
                </a:r>
                <a14:m>
                  <m:oMath xmlns:m="http://schemas.openxmlformats.org/officeDocument/2006/math">
                    <m:r>
                      <a:rPr lang="pt-BR" i="1">
                        <a:latin typeface="Cambria Math" panose="02040503050406030204" pitchFamily="18" charset="0"/>
                      </a:rPr>
                      <m:t>𝑥</m:t>
                    </m:r>
                  </m:oMath>
                </a14:m>
                <a:r>
                  <a:rPr lang="pt-BR" dirty="0" smtClean="0"/>
                  <a:t> </a:t>
                </a:r>
                <a:r>
                  <a:rPr lang="pt-BR" dirty="0"/>
                  <a:t>deveria ter dimensão N x K+1, entretanto, por padrão, a classe </a:t>
                </a:r>
                <a:r>
                  <a:rPr lang="pt-BR" b="1" i="1" dirty="0"/>
                  <a:t>LinearRegression</a:t>
                </a:r>
                <a:r>
                  <a:rPr lang="pt-BR" dirty="0"/>
                  <a:t> já faz isso pra </a:t>
                </a:r>
                <a:r>
                  <a:rPr lang="pt-BR" dirty="0" smtClean="0"/>
                  <a:t>vocês </a:t>
                </a:r>
                <a:r>
                  <a:rPr lang="pt-BR" dirty="0"/>
                  <a:t>automaticamente. Caso sua função hipótese não considere o peso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oMath>
                </a14:m>
                <a:r>
                  <a:rPr lang="pt-BR" dirty="0"/>
                  <a:t>, então, durante a instanciação da classe </a:t>
                </a:r>
                <a:r>
                  <a:rPr lang="pt-BR" dirty="0" smtClean="0"/>
                  <a:t>vocês devem </a:t>
                </a:r>
                <a:r>
                  <a:rPr lang="pt-BR" dirty="0"/>
                  <a:t>configurar o parâmetro </a:t>
                </a:r>
                <a:r>
                  <a:rPr lang="pt-BR" b="1" dirty="0"/>
                  <a:t>fit_intercept=False</a:t>
                </a:r>
                <a:r>
                  <a:rPr lang="pt-BR" dirty="0" smtClean="0"/>
                  <a:t>.</a:t>
                </a:r>
                <a:endParaRPr lang="nl-BE" dirty="0"/>
              </a:p>
            </p:txBody>
          </p:sp>
        </mc:Choice>
        <mc:Fallback xmlns="">
          <p:sp>
            <p:nvSpPr>
              <p:cNvPr id="3" name="Rectangle 2"/>
              <p:cNvSpPr>
                <a:spLocks noRot="1" noChangeAspect="1" noMove="1" noResize="1" noEditPoints="1" noAdjustHandles="1" noChangeArrowheads="1" noChangeShapeType="1" noTextEdit="1"/>
              </p:cNvSpPr>
              <p:nvPr/>
            </p:nvSpPr>
            <p:spPr>
              <a:xfrm>
                <a:off x="838200" y="4781281"/>
                <a:ext cx="11208657" cy="2031325"/>
              </a:xfrm>
              <a:prstGeom prst="rect">
                <a:avLst/>
              </a:prstGeom>
              <a:blipFill rotWithShape="0">
                <a:blip r:embed="rId4"/>
                <a:stretch>
                  <a:fillRect l="-381" t="-1497" r="-490" b="-3593"/>
                </a:stretch>
              </a:blipFill>
            </p:spPr>
            <p:txBody>
              <a:bodyPr/>
              <a:lstStyle/>
              <a:p>
                <a:r>
                  <a:rPr lang="pt-BR">
                    <a:noFill/>
                  </a:rPr>
                  <a:t> </a:t>
                </a:r>
              </a:p>
            </p:txBody>
          </p:sp>
        </mc:Fallback>
      </mc:AlternateContent>
      <p:sp>
        <p:nvSpPr>
          <p:cNvPr id="5" name="Rectangle 4"/>
          <p:cNvSpPr/>
          <p:nvPr/>
        </p:nvSpPr>
        <p:spPr>
          <a:xfrm>
            <a:off x="9167240" y="3278768"/>
            <a:ext cx="2294539" cy="369332"/>
          </a:xfrm>
          <a:prstGeom prst="rect">
            <a:avLst/>
          </a:prstGeom>
        </p:spPr>
        <p:txBody>
          <a:bodyPr wrap="none">
            <a:spAutoFit/>
          </a:bodyPr>
          <a:lstStyle/>
          <a:p>
            <a:r>
              <a:rPr lang="pt-BR" dirty="0">
                <a:hlinkClick r:id="rId5"/>
              </a:rPr>
              <a:t>https://</a:t>
            </a:r>
            <a:r>
              <a:rPr lang="pt-BR" dirty="0" smtClean="0">
                <a:hlinkClick r:id="rId5"/>
              </a:rPr>
              <a:t>scikit-learn.org</a:t>
            </a:r>
            <a:endParaRPr lang="pt-BR" dirty="0"/>
          </a:p>
        </p:txBody>
      </p:sp>
      <p:sp>
        <p:nvSpPr>
          <p:cNvPr id="8" name="TextBox 7"/>
          <p:cNvSpPr txBox="1"/>
          <p:nvPr/>
        </p:nvSpPr>
        <p:spPr>
          <a:xfrm>
            <a:off x="4175166" y="4372869"/>
            <a:ext cx="4416594" cy="369332"/>
          </a:xfrm>
          <a:prstGeom prst="rect">
            <a:avLst/>
          </a:prstGeom>
          <a:noFill/>
        </p:spPr>
        <p:txBody>
          <a:bodyPr wrap="none" rtlCol="0">
            <a:spAutoFit/>
          </a:bodyPr>
          <a:lstStyle/>
          <a:p>
            <a:r>
              <a:rPr lang="pt-BR" b="1" dirty="0" smtClean="0">
                <a:solidFill>
                  <a:srgbClr val="00B0F0"/>
                </a:solidFill>
                <a:hlinkClick r:id="rId6"/>
              </a:rPr>
              <a:t>Exemplo: </a:t>
            </a:r>
            <a:r>
              <a:rPr lang="pt-BR" b="1" dirty="0">
                <a:solidFill>
                  <a:srgbClr val="00B0F0"/>
                </a:solidFill>
                <a:hlinkClick r:id="rId6"/>
              </a:rPr>
              <a:t>normal_equation_example1.ipynb</a:t>
            </a:r>
            <a:endParaRPr lang="pt-BR" b="1" dirty="0">
              <a:solidFill>
                <a:srgbClr val="00B0F0"/>
              </a:solidFill>
            </a:endParaRPr>
          </a:p>
        </p:txBody>
      </p:sp>
    </p:spTree>
    <p:extLst>
      <p:ext uri="{BB962C8B-B14F-4D97-AF65-F5344CB8AC3E}">
        <p14:creationId xmlns:p14="http://schemas.microsoft.com/office/powerpoint/2010/main" val="2517597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033502" cy="4838646"/>
              </a:xfrm>
            </p:spPr>
            <p:txBody>
              <a:bodyPr>
                <a:normAutofit fontScale="92500" lnSpcReduction="10000"/>
              </a:bodyPr>
              <a:lstStyle/>
              <a:p>
                <a:r>
                  <a:rPr lang="pt-BR" dirty="0" smtClean="0"/>
                  <a:t>E </a:t>
                </a:r>
                <a:r>
                  <a:rPr lang="pt-BR" dirty="0"/>
                  <a:t>se plotarmos a função de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Que forma vocês acham que ela teria?</a:t>
                </a:r>
              </a:p>
              <a:p>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faz o mapeamento entre cada possível valor dos parâmetros do modelo e o erro correspondente:</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ℝ</m:t>
                        </m:r>
                      </m:e>
                      <m:sup>
                        <m:r>
                          <a:rPr lang="pt-BR" i="1">
                            <a:latin typeface="Cambria Math" panose="02040503050406030204" pitchFamily="18" charset="0"/>
                          </a:rPr>
                          <m:t>𝐾</m:t>
                        </m:r>
                        <m:r>
                          <a:rPr lang="pt-BR" i="1">
                            <a:latin typeface="Cambria Math" panose="02040503050406030204" pitchFamily="18" charset="0"/>
                          </a:rPr>
                          <m:t>+1</m:t>
                        </m:r>
                      </m:sup>
                    </m:sSup>
                    <m:r>
                      <a:rPr lang="pt-BR" b="1" i="1">
                        <a:latin typeface="Cambria Math" panose="02040503050406030204" pitchFamily="18" charset="0"/>
                      </a:rPr>
                      <m:t>→</m:t>
                    </m:r>
                    <m:r>
                      <a:rPr lang="pt-BR" b="1" i="1">
                        <a:latin typeface="Cambria Math" panose="02040503050406030204" pitchFamily="18" charset="0"/>
                      </a:rPr>
                      <m:t>ℝ</m:t>
                    </m:r>
                    <m:r>
                      <a:rPr lang="pt-BR" b="1" i="1">
                        <a:latin typeface="Cambria Math" panose="02040503050406030204" pitchFamily="18" charset="0"/>
                      </a:rPr>
                      <m:t>.</m:t>
                    </m:r>
                  </m:oMath>
                </a14:m>
                <a:r>
                  <a:rPr lang="pt-BR" dirty="0"/>
                  <a:t> Esse mapeamento define a </a:t>
                </a:r>
                <a:r>
                  <a:rPr lang="pt-BR" b="1" i="1" dirty="0"/>
                  <a:t>superfície de erro</a:t>
                </a:r>
                <a:r>
                  <a:rPr lang="pt-BR" dirty="0"/>
                  <a:t>.</a:t>
                </a:r>
              </a:p>
              <a:p>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a:t>
                </a:r>
                <a:r>
                  <a:rPr lang="pt-BR" dirty="0"/>
                  <a:t>assume uma forma </a:t>
                </a:r>
                <a:r>
                  <a:rPr lang="pt-BR" b="1" i="1" dirty="0"/>
                  <a:t>quadrática</a:t>
                </a:r>
                <a:r>
                  <a:rPr lang="pt-BR" dirty="0"/>
                  <a:t> com respeito ao </a:t>
                </a:r>
                <a:r>
                  <a:rPr lang="pt-BR" b="1" i="1" dirty="0"/>
                  <a:t>vetor de pesos</a:t>
                </a:r>
                <a:r>
                  <a:rPr lang="pt-BR" dirty="0"/>
                  <a:t>,</a:t>
                </a:r>
                <a:r>
                  <a:rPr lang="pt-BR" b="1" i="1" dirty="0"/>
                  <a:t> </a:t>
                </a:r>
                <a14:m>
                  <m:oMath xmlns:m="http://schemas.openxmlformats.org/officeDocument/2006/math">
                    <m:r>
                      <a:rPr lang="pt-BR" b="1" i="1">
                        <a:latin typeface="Cambria Math" panose="02040503050406030204" pitchFamily="18" charset="0"/>
                      </a:rPr>
                      <m:t>𝒂</m:t>
                    </m:r>
                    <m:r>
                      <a:rPr lang="en-US">
                        <a:latin typeface="Cambria Math" panose="02040503050406030204" pitchFamily="18" charset="0"/>
                      </a:rPr>
                      <m:t>.</m:t>
                    </m:r>
                  </m:oMath>
                </a14:m>
                <a:endParaRPr lang="en-US" i="1" dirty="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r>
                      <a:rPr lang="pt-BR" i="1">
                        <a:latin typeface="Cambria Math" panose="02040503050406030204" pitchFamily="18" charset="0"/>
                      </a:rPr>
                      <m:t>=</m:t>
                    </m:r>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𝒚</m:t>
                    </m:r>
                  </m:oMath>
                </a14:m>
                <a:r>
                  <a:rPr lang="nl-BE" dirty="0"/>
                  <a:t> - </a:t>
                </a:r>
                <a14:m>
                  <m:oMath xmlns:m="http://schemas.openxmlformats.org/officeDocument/2006/math">
                    <m:sSup>
                      <m:sSupPr>
                        <m:ctrlPr>
                          <a:rPr lang="pt-BR" b="1" i="1" dirty="0">
                            <a:latin typeface="Cambria Math" panose="02040503050406030204" pitchFamily="18" charset="0"/>
                          </a:rPr>
                        </m:ctrlPr>
                      </m:sSupPr>
                      <m:e>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r>
                          <a:rPr lang="el-GR" b="1" i="1">
                            <a:latin typeface="Cambria Math" panose="02040503050406030204" pitchFamily="18" charset="0"/>
                          </a:rPr>
                          <m:t>𝜱</m:t>
                        </m:r>
                        <m:r>
                          <a:rPr lang="pt-BR" b="1" i="1" dirty="0">
                            <a:latin typeface="Cambria Math" panose="02040503050406030204" pitchFamily="18" charset="0"/>
                          </a:rPr>
                          <m:t>𝒂</m:t>
                        </m:r>
                      </m:e>
                      <m:sup>
                        <m:r>
                          <a:rPr lang="pt-BR" i="1" dirty="0">
                            <a:latin typeface="Cambria Math" panose="02040503050406030204" pitchFamily="18" charset="0"/>
                          </a:rPr>
                          <m:t>𝑇</m:t>
                        </m:r>
                      </m:sup>
                    </m:sSup>
                  </m:oMath>
                </a14:m>
                <a:r>
                  <a:rPr lang="nl-BE" dirty="0"/>
                  <a:t>- </a:t>
                </a:r>
                <a14:m>
                  <m:oMath xmlns:m="http://schemas.openxmlformats.org/officeDocument/2006/math">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el-GR" b="1" i="1">
                            <a:latin typeface="Cambria Math" panose="02040503050406030204" pitchFamily="18" charset="0"/>
                          </a:rPr>
                          <m:t>𝜱</m:t>
                        </m:r>
                      </m:e>
                      <m:sup>
                        <m:r>
                          <a:rPr lang="pt-BR" i="1">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𝒚</m:t>
                    </m:r>
                  </m:oMath>
                </a14:m>
                <a:r>
                  <a:rPr lang="nl-BE" dirty="0"/>
                  <a:t> + </a:t>
                </a:r>
                <a14:m>
                  <m:oMath xmlns:m="http://schemas.openxmlformats.org/officeDocument/2006/math">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el-G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1" i="1">
                        <a:latin typeface="Cambria Math" panose="02040503050406030204" pitchFamily="18" charset="0"/>
                      </a:rPr>
                      <m:t>𝒂</m:t>
                    </m:r>
                  </m:oMath>
                </a14:m>
                <a:r>
                  <a:rPr lang="nl-BE" dirty="0"/>
                  <a:t>.</a:t>
                </a:r>
                <a:endParaRPr lang="en-US" i="1" dirty="0"/>
              </a:p>
              <a:p>
                <a:r>
                  <a:rPr lang="pt-BR" dirty="0"/>
                  <a:t>Consequentemente, a superfície é </a:t>
                </a:r>
                <a:r>
                  <a:rPr lang="pt-BR" b="1" i="1" dirty="0"/>
                  <a:t>convexa </a:t>
                </a:r>
                <a:r>
                  <a:rPr lang="pt-BR" dirty="0"/>
                  <a:t>(ou seja, tem forma de tigela), e portanto possui um único </a:t>
                </a:r>
                <a:r>
                  <a:rPr lang="pt-BR" b="1" i="1" dirty="0"/>
                  <a:t>mínimo global</a:t>
                </a:r>
                <a:r>
                  <a:rPr lang="pt-BR" dirty="0"/>
                  <a:t>, que pode ser encontrado, por exemplo, pela </a:t>
                </a:r>
                <a:r>
                  <a:rPr lang="pt-BR" b="1" i="1" dirty="0"/>
                  <a:t>equação normal</a:t>
                </a:r>
                <a:r>
                  <a:rPr lang="pt-BR" dirty="0"/>
                  <a:t>.</a:t>
                </a:r>
              </a:p>
              <a:p>
                <a:r>
                  <a:rPr lang="pt-BR" dirty="0" smtClean="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e>
                            </m:d>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a:t>
                </a:r>
                <a:r>
                  <a:rPr lang="nl-BE" dirty="0" smtClean="0"/>
                  <a:t>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a:t>
                </a:r>
                <a:r>
                  <a:rPr lang="nl-BE" dirty="0" smtClean="0"/>
                  <a:t>sempre será </a:t>
                </a:r>
                <a:r>
                  <a:rPr lang="nl-BE" b="1" dirty="0"/>
                  <a:t>convexa</a:t>
                </a:r>
                <a:r>
                  <a:rPr lang="nl-BE" dirty="0"/>
                  <a:t> com relação </a:t>
                </a:r>
                <a:r>
                  <a:rPr lang="nl-BE" dirty="0" smtClean="0"/>
                  <a:t>ao vetor de pesos, </a:t>
                </a:r>
                <a14:m>
                  <m:oMath xmlns:m="http://schemas.openxmlformats.org/officeDocument/2006/math">
                    <m:r>
                      <a:rPr lang="pt-BR" b="1" i="1">
                        <a:latin typeface="Cambria Math" panose="02040503050406030204" pitchFamily="18" charset="0"/>
                      </a:rPr>
                      <m:t>𝒂</m:t>
                    </m:r>
                  </m:oMath>
                </a14:m>
                <a:r>
                  <a:rPr lang="nl-BE" dirty="0" smtClean="0"/>
                  <a:t>.</a:t>
                </a:r>
                <a:endParaRPr lang="nl-BE"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033502" cy="4838646"/>
              </a:xfrm>
              <a:blipFill rotWithShape="0">
                <a:blip r:embed="rId3"/>
                <a:stretch>
                  <a:fillRect l="-884" t="-2519" r="-940" b="-1134"/>
                </a:stretch>
              </a:blipFill>
            </p:spPr>
            <p:txBody>
              <a:bodyPr/>
              <a:lstStyle/>
              <a:p>
                <a:r>
                  <a:rPr lang="pt-BR">
                    <a:noFill/>
                  </a:rPr>
                  <a:t> </a:t>
                </a:r>
              </a:p>
            </p:txBody>
          </p:sp>
        </mc:Fallback>
      </mc:AlternateContent>
    </p:spTree>
    <p:extLst>
      <p:ext uri="{BB962C8B-B14F-4D97-AF65-F5344CB8AC3E}">
        <p14:creationId xmlns:p14="http://schemas.microsoft.com/office/powerpoint/2010/main" val="28113070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Superfície de </a:t>
            </a:r>
            <a:r>
              <a:rPr lang="pt-BR" dirty="0" smtClean="0"/>
              <a:t>Erro: Exemplo #1</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8042330" cy="4869643"/>
              </a:xfrm>
            </p:spPr>
            <p:txBody>
              <a:bodyPr>
                <a:normAutofit fontScale="85000" lnSpcReduction="20000"/>
              </a:bodyPr>
              <a:lstStyle/>
              <a:p>
                <a:pPr marL="285750" indent="-285750"/>
                <a:r>
                  <a:rPr lang="pt-BR" dirty="0" smtClean="0"/>
                  <a:t>A figura ao lado mostra </a:t>
                </a:r>
                <a:r>
                  <a:rPr lang="pt-BR" dirty="0"/>
                  <a:t>a </a:t>
                </a:r>
                <a:r>
                  <a:rPr lang="pt-BR" b="1" i="1" dirty="0"/>
                  <a:t>superfície de erro </a:t>
                </a:r>
                <a:r>
                  <a:rPr lang="pt-BR" dirty="0" smtClean="0"/>
                  <a:t>para a seguinte </a:t>
                </a:r>
                <a:r>
                  <a:rPr lang="pt-BR" b="1" i="1" dirty="0" smtClean="0"/>
                  <a:t>função observável</a:t>
                </a:r>
                <a:r>
                  <a:rPr lang="pt-BR" dirty="0" smtClean="0"/>
                  <a:t>:</a:t>
                </a:r>
                <a:endParaRPr lang="pt-BR" dirty="0"/>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m:rPr>
                            <m:sty m:val="p"/>
                          </m:rPr>
                          <a:rPr lang="pt-BR" b="0" i="0" smtClean="0">
                            <a:latin typeface="Cambria Math" panose="02040503050406030204" pitchFamily="18" charset="0"/>
                          </a:rPr>
                          <m:t>noisy</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b="0" i="1" smtClean="0">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oMath>
                </a14:m>
                <a:r>
                  <a:rPr lang="pt-BR" dirty="0"/>
                  <a:t> </a:t>
                </a:r>
              </a:p>
              <a:p>
                <a:pPr marL="0" indent="0">
                  <a:buNone/>
                </a:pPr>
                <a:r>
                  <a:rPr lang="pt-BR" dirty="0"/>
                  <a:t>onde </a:t>
                </a:r>
                <a14:m>
                  <m:oMath xmlns:m="http://schemas.openxmlformats.org/officeDocument/2006/math">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𝑁</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0,1</m:t>
                        </m:r>
                      </m:e>
                    </m:d>
                  </m:oMath>
                </a14:m>
                <a:r>
                  <a:rPr lang="nl-BE" dirty="0"/>
                  <a:t> e</a:t>
                </a:r>
                <a:r>
                  <a:rPr lang="nl-BE" dirty="0" smtClean="0"/>
                  <a:t> </a:t>
                </a:r>
                <a14:m>
                  <m:oMath xmlns:m="http://schemas.openxmlformats.org/officeDocument/2006/math">
                    <m:r>
                      <a:rPr lang="pt-BR" b="0" i="1" smtClean="0">
                        <a:latin typeface="Cambria Math" panose="02040503050406030204" pitchFamily="18" charset="0"/>
                      </a:rPr>
                      <m:t>𝑦</m:t>
                    </m:r>
                  </m:oMath>
                </a14:m>
                <a:r>
                  <a:rPr lang="pt-BR" dirty="0" smtClean="0"/>
                  <a:t> é a </a:t>
                </a:r>
                <a:r>
                  <a:rPr lang="pt-BR" b="1" i="1" dirty="0" smtClean="0"/>
                  <a:t>função objetivo</a:t>
                </a:r>
                <a:r>
                  <a:rPr lang="pt-BR" dirty="0" smtClean="0"/>
                  <a:t>. </a:t>
                </a:r>
              </a:p>
              <a:p>
                <a:r>
                  <a:rPr lang="pt-BR" dirty="0" smtClean="0"/>
                  <a:t>Neste exemplo, a </a:t>
                </a:r>
                <a:r>
                  <a:rPr lang="pt-BR" b="1" i="1" dirty="0" smtClean="0"/>
                  <a:t>função objetivo</a:t>
                </a:r>
                <a:r>
                  <a:rPr lang="pt-BR" dirty="0"/>
                  <a:t> </a:t>
                </a:r>
                <a:r>
                  <a:rPr lang="pt-BR" dirty="0" smtClean="0"/>
                  <a:t>(ou </a:t>
                </a:r>
                <a:r>
                  <a:rPr lang="pt-BR" b="1" i="1" dirty="0"/>
                  <a:t>modelo </a:t>
                </a:r>
                <a:r>
                  <a:rPr lang="pt-BR" b="1" i="1" dirty="0" smtClean="0"/>
                  <a:t>gerador</a:t>
                </a:r>
                <a:r>
                  <a:rPr lang="pt-BR" dirty="0" smtClean="0"/>
                  <a:t>) é dada por:</a:t>
                </a:r>
              </a:p>
              <a:p>
                <a:pPr marL="0" indent="0">
                  <a:buNone/>
                </a:pPr>
                <a14:m>
                  <m:oMathPara xmlns:m="http://schemas.openxmlformats.org/officeDocument/2006/math">
                    <m:oMathParaPr>
                      <m:jc m:val="center"/>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oMath>
                  </m:oMathPara>
                </a14:m>
                <a:endParaRPr lang="pt-BR" dirty="0" smtClean="0"/>
              </a:p>
              <a:p>
                <a:pPr marL="0" indent="0">
                  <a:buNone/>
                </a:pPr>
                <a:r>
                  <a:rPr lang="pt-BR" dirty="0"/>
                  <a:t>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𝑁</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0,1</m:t>
                        </m:r>
                      </m:e>
                    </m:d>
                    <m:r>
                      <a:rPr lang="pt-BR" i="1">
                        <a:latin typeface="Cambria Math" panose="02040503050406030204" pitchFamily="18" charset="0"/>
                      </a:rPr>
                      <m:t>.</m:t>
                    </m:r>
                  </m:oMath>
                </a14:m>
                <a:r>
                  <a:rPr lang="pt-BR" dirty="0"/>
                  <a:t> </a:t>
                </a:r>
                <a:endParaRPr lang="pt-BR" dirty="0" smtClean="0"/>
              </a:p>
              <a:p>
                <a:r>
                  <a:rPr lang="pt-BR" dirty="0" smtClean="0"/>
                  <a:t>A </a:t>
                </a:r>
                <a:r>
                  <a:rPr lang="pt-BR" b="1" i="1" dirty="0" smtClean="0"/>
                  <a:t>função hipótese</a:t>
                </a:r>
                <a:r>
                  <a:rPr lang="pt-BR" dirty="0" smtClean="0"/>
                  <a:t>,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smtClean="0"/>
                  <a:t>, é dada por</a:t>
                </a:r>
                <a:endParaRPr lang="pt-BR" dirty="0"/>
              </a:p>
              <a:p>
                <a:pPr marL="0" indent="0">
                  <a:buNone/>
                </a:pPr>
                <a14:m>
                  <m:oMathPara xmlns:m="http://schemas.openxmlformats.org/officeDocument/2006/math">
                    <m:oMathParaPr>
                      <m:jc m:val="center"/>
                    </m:oMathParaPr>
                    <m:oMath xmlns:m="http://schemas.openxmlformats.org/officeDocument/2006/math">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0" i="1" smtClean="0">
                                  <a:latin typeface="Cambria Math" panose="02040503050406030204" pitchFamily="18" charset="0"/>
                                  <a:ea typeface="Cambria Math" panose="02040503050406030204" pitchFamily="18" charset="0"/>
                                </a:rPr>
                                <m:t>=</m:t>
                              </m:r>
                              <m:acc>
                                <m:accPr>
                                  <m:chr m:val="̂"/>
                                  <m:ctrlPr>
                                    <a:rPr lang="pt-BR" b="0" i="1" smtClean="0">
                                      <a:latin typeface="Cambria Math" panose="02040503050406030204" pitchFamily="18" charset="0"/>
                                      <a:ea typeface="Cambria Math" panose="02040503050406030204" pitchFamily="18" charset="0"/>
                                    </a:rPr>
                                  </m:ctrlPr>
                                </m:accPr>
                                <m:e>
                                  <m:r>
                                    <a:rPr lang="pt-BR" b="0" i="1" smtClean="0">
                                      <a:latin typeface="Cambria Math" panose="02040503050406030204" pitchFamily="18" charset="0"/>
                                      <a:ea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0" smtClean="0">
                          <a:latin typeface="Cambria Math" panose="02040503050406030204" pitchFamily="18" charset="0"/>
                        </a:rPr>
                        <m:t>.</m:t>
                      </m:r>
                    </m:oMath>
                  </m:oMathPara>
                </a14:m>
                <a:endParaRPr lang="pt-BR" dirty="0" smtClean="0"/>
              </a:p>
              <a:p>
                <a:r>
                  <a:rPr lang="pt-BR" dirty="0" smtClean="0"/>
                  <a:t>O erro </a:t>
                </a:r>
                <a:r>
                  <a:rPr lang="pt-BR" b="1" i="1" dirty="0"/>
                  <a:t>erro quadrático médio </a:t>
                </a:r>
                <a:r>
                  <a:rPr lang="pt-BR" dirty="0" smtClean="0"/>
                  <a:t>é calculado como</a:t>
                </a:r>
              </a:p>
              <a:p>
                <a:pPr marL="0" indent="0">
                  <a:buNone/>
                </a:pPr>
                <a14:m>
                  <m:oMathPara xmlns:m="http://schemas.openxmlformats.org/officeDocument/2006/math">
                    <m:oMathParaPr>
                      <m:jc m:val="center"/>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m:t>
                                  </m:r>
                                  <m:acc>
                                    <m:accPr>
                                      <m:chr m:val="̂"/>
                                      <m:ctrlPr>
                                        <a:rPr lang="pt-BR" i="1" dirty="0">
                                          <a:latin typeface="Cambria Math" panose="02040503050406030204" pitchFamily="18" charset="0"/>
                                        </a:rPr>
                                      </m:ctrlPr>
                                    </m:accPr>
                                    <m:e>
                                      <m:r>
                                        <a:rPr lang="pt-BR" i="1" dirty="0">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𝑛</m:t>
                                      </m:r>
                                    </m:e>
                                  </m:d>
                                </m:e>
                              </m:d>
                            </m:e>
                            <m:sup>
                              <m:r>
                                <a:rPr lang="pt-BR" i="1">
                                  <a:latin typeface="Cambria Math" panose="02040503050406030204" pitchFamily="18" charset="0"/>
                                </a:rPr>
                                <m:t>2</m:t>
                              </m:r>
                            </m:sup>
                          </m:sSup>
                          <m:r>
                            <a:rPr lang="pt-BR" b="0" i="1" smtClean="0">
                              <a:latin typeface="Cambria Math" panose="02040503050406030204" pitchFamily="18" charset="0"/>
                            </a:rPr>
                            <m:t>=</m:t>
                          </m:r>
                        </m:e>
                      </m:nary>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smtClean="0">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m:t>
                                  </m:r>
                                  <m:sSub>
                                    <m:sSubPr>
                                      <m:ctrlPr>
                                        <a:rPr lang="pt-BR" i="1" dirty="0" smtClean="0">
                                          <a:latin typeface="Cambria Math" panose="02040503050406030204" pitchFamily="18" charset="0"/>
                                        </a:rPr>
                                      </m:ctrlPr>
                                    </m:sSubPr>
                                    <m:e>
                                      <m:r>
                                        <a:rPr lang="pt-BR" b="0" i="1" dirty="0" smtClean="0">
                                          <a:latin typeface="Cambria Math" panose="02040503050406030204" pitchFamily="18" charset="0"/>
                                        </a:rPr>
                                        <m:t>𝑎</m:t>
                                      </m:r>
                                    </m:e>
                                    <m:sub>
                                      <m:r>
                                        <a:rPr lang="pt-BR" b="0" i="1" dirty="0" smtClean="0">
                                          <a:latin typeface="Cambria Math" panose="02040503050406030204" pitchFamily="18" charset="0"/>
                                        </a:rPr>
                                        <m:t>1</m:t>
                                      </m:r>
                                    </m:sub>
                                  </m:sSub>
                                  <m:sSub>
                                    <m:sSubPr>
                                      <m:ctrlPr>
                                        <a:rPr lang="pt-BR" i="1" dirty="0" smtClean="0">
                                          <a:latin typeface="Cambria Math" panose="02040503050406030204" pitchFamily="18" charset="0"/>
                                        </a:rPr>
                                      </m:ctrlPr>
                                    </m:sSubPr>
                                    <m:e>
                                      <m:r>
                                        <a:rPr lang="pt-BR" b="0" i="1" dirty="0" smtClean="0">
                                          <a:latin typeface="Cambria Math" panose="02040503050406030204" pitchFamily="18" charset="0"/>
                                        </a:rPr>
                                        <m:t>𝑥</m:t>
                                      </m:r>
                                    </m:e>
                                    <m:sub>
                                      <m:r>
                                        <a:rPr lang="pt-BR" b="0" i="1" dirty="0" smtClean="0">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e>
                              </m:d>
                            </m:e>
                            <m:sup>
                              <m:r>
                                <a:rPr lang="pt-BR" i="1">
                                  <a:latin typeface="Cambria Math" panose="02040503050406030204" pitchFamily="18" charset="0"/>
                                </a:rPr>
                                <m:t>2</m:t>
                              </m:r>
                            </m:sup>
                          </m:sSup>
                        </m:e>
                      </m:nary>
                      <m:r>
                        <a:rPr lang="pt-BR" b="0" i="1" smtClean="0">
                          <a:latin typeface="Cambria Math" panose="02040503050406030204" pitchFamily="18" charset="0"/>
                        </a:rPr>
                        <m:t>.</m:t>
                      </m:r>
                    </m:oMath>
                  </m:oMathPara>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8042330" cy="4869643"/>
              </a:xfrm>
              <a:blipFill rotWithShape="0">
                <a:blip r:embed="rId3"/>
                <a:stretch>
                  <a:fillRect l="-1213" t="-2879"/>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5767" t="5795" r="9204"/>
          <a:stretch/>
        </p:blipFill>
        <p:spPr>
          <a:xfrm>
            <a:off x="8588877" y="2589591"/>
            <a:ext cx="3479139" cy="2569757"/>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8712861" y="5294284"/>
                <a:ext cx="3479139" cy="646331"/>
              </a:xfrm>
              <a:prstGeom prst="rect">
                <a:avLst/>
              </a:prstGeom>
              <a:noFill/>
            </p:spPr>
            <p:txBody>
              <a:bodyPr wrap="square" rtlCol="0">
                <a:spAutoFit/>
              </a:bodyPr>
              <a:lstStyle/>
              <a:p>
                <a:pPr algn="ctr"/>
                <a:r>
                  <a:rPr lang="pt-BR" dirty="0" smtClean="0"/>
                  <a:t>O erro é calculado variando-se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oMath>
                </a14:m>
                <a:r>
                  <a:rPr lang="pt-BR" dirty="0" smtClean="0"/>
                  <a:t> na equação do EQM.</a:t>
                </a:r>
                <a:endParaRPr lang="pt-BR" dirty="0"/>
              </a:p>
            </p:txBody>
          </p:sp>
        </mc:Choice>
        <mc:Fallback xmlns="">
          <p:sp>
            <p:nvSpPr>
              <p:cNvPr id="5" name="TextBox 4"/>
              <p:cNvSpPr txBox="1">
                <a:spLocks noRot="1" noChangeAspect="1" noMove="1" noResize="1" noEditPoints="1" noAdjustHandles="1" noChangeArrowheads="1" noChangeShapeType="1" noTextEdit="1"/>
              </p:cNvSpPr>
              <p:nvPr/>
            </p:nvSpPr>
            <p:spPr>
              <a:xfrm>
                <a:off x="8712861" y="5294284"/>
                <a:ext cx="3479139" cy="646331"/>
              </a:xfrm>
              <a:prstGeom prst="rect">
                <a:avLst/>
              </a:prstGeom>
              <a:blipFill rotWithShape="0">
                <a:blip r:embed="rId5"/>
                <a:stretch>
                  <a:fillRect t="-4673" b="-13084"/>
                </a:stretch>
              </a:blipFill>
            </p:spPr>
            <p:txBody>
              <a:bodyPr/>
              <a:lstStyle/>
              <a:p>
                <a:r>
                  <a:rPr lang="pt-BR">
                    <a:noFill/>
                  </a:rPr>
                  <a:t> </a:t>
                </a:r>
              </a:p>
            </p:txBody>
          </p:sp>
        </mc:Fallback>
      </mc:AlternateContent>
      <p:sp>
        <p:nvSpPr>
          <p:cNvPr id="6" name="TextBox 5"/>
          <p:cNvSpPr txBox="1"/>
          <p:nvPr/>
        </p:nvSpPr>
        <p:spPr>
          <a:xfrm>
            <a:off x="8145315" y="2089315"/>
            <a:ext cx="4046685" cy="369332"/>
          </a:xfrm>
          <a:prstGeom prst="rect">
            <a:avLst/>
          </a:prstGeom>
          <a:noFill/>
        </p:spPr>
        <p:txBody>
          <a:bodyPr wrap="none" rtlCol="0">
            <a:spAutoFit/>
          </a:bodyPr>
          <a:lstStyle/>
          <a:p>
            <a:r>
              <a:rPr lang="pt-BR" b="1" dirty="0" smtClean="0">
                <a:solidFill>
                  <a:srgbClr val="00B0F0"/>
                </a:solidFill>
                <a:hlinkClick r:id="rId6"/>
              </a:rPr>
              <a:t>Exemplo: </a:t>
            </a:r>
            <a:r>
              <a:rPr lang="pt-BR" b="1" dirty="0">
                <a:solidFill>
                  <a:srgbClr val="00B0F0"/>
                </a:solidFill>
                <a:hlinkClick r:id="rId6"/>
              </a:rPr>
              <a:t>error_surface_example1.ipynb</a:t>
            </a:r>
            <a:endParaRPr lang="pt-BR" b="1" dirty="0">
              <a:solidFill>
                <a:srgbClr val="00B0F0"/>
              </a:solidFill>
            </a:endParaRPr>
          </a:p>
        </p:txBody>
      </p:sp>
      <p:sp>
        <p:nvSpPr>
          <p:cNvPr id="7" name="TextBox 6"/>
          <p:cNvSpPr txBox="1"/>
          <p:nvPr/>
        </p:nvSpPr>
        <p:spPr>
          <a:xfrm>
            <a:off x="9870518" y="3287397"/>
            <a:ext cx="1207510" cy="307777"/>
          </a:xfrm>
          <a:prstGeom prst="rect">
            <a:avLst/>
          </a:prstGeom>
          <a:noFill/>
        </p:spPr>
        <p:txBody>
          <a:bodyPr wrap="none" rtlCol="0">
            <a:spAutoFit/>
          </a:bodyPr>
          <a:lstStyle/>
          <a:p>
            <a:r>
              <a:rPr lang="pt-BR" sz="1400" dirty="0" smtClean="0"/>
              <a:t>solução ótima</a:t>
            </a:r>
            <a:endParaRPr lang="pt-BR" sz="1400" dirty="0"/>
          </a:p>
        </p:txBody>
      </p:sp>
      <p:cxnSp>
        <p:nvCxnSpPr>
          <p:cNvPr id="9" name="Straight Arrow Connector 8"/>
          <p:cNvCxnSpPr>
            <a:stCxn id="7" idx="2"/>
          </p:cNvCxnSpPr>
          <p:nvPr/>
        </p:nvCxnSpPr>
        <p:spPr>
          <a:xfrm>
            <a:off x="10474273" y="3595174"/>
            <a:ext cx="0" cy="9444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06228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4425" t="5068" r="19368" b="12660"/>
          <a:stretch/>
        </p:blipFill>
        <p:spPr>
          <a:xfrm>
            <a:off x="8927023" y="1150413"/>
            <a:ext cx="3170016" cy="2954454"/>
          </a:xfrm>
          <a:prstGeom prst="rect">
            <a:avLst/>
          </a:prstGeom>
        </p:spPr>
      </p:pic>
      <p:sp>
        <p:nvSpPr>
          <p:cNvPr id="2" name="Title 1"/>
          <p:cNvSpPr>
            <a:spLocks noGrp="1"/>
          </p:cNvSpPr>
          <p:nvPr>
            <p:ph type="title"/>
          </p:nvPr>
        </p:nvSpPr>
        <p:spPr/>
        <p:txBody>
          <a:bodyPr/>
          <a:lstStyle/>
          <a:p>
            <a:r>
              <a:rPr lang="pt-BR" dirty="0"/>
              <a:t>Superfície de </a:t>
            </a:r>
            <a:r>
              <a:rPr lang="pt-BR" dirty="0" smtClean="0"/>
              <a:t>Erro: Exemplo #2</a:t>
            </a:r>
            <a:endParaRPr lang="pt-BR" dirty="0"/>
          </a:p>
        </p:txBody>
      </p:sp>
      <mc:AlternateContent xmlns:mc="http://schemas.openxmlformats.org/markup-compatibility/2006" xmlns:a14="http://schemas.microsoft.com/office/drawing/2010/main">
        <mc:Choice Requires="a14">
          <p:sp>
            <p:nvSpPr>
              <p:cNvPr id="5" name="TextBox 4"/>
              <p:cNvSpPr txBox="1"/>
              <p:nvPr/>
            </p:nvSpPr>
            <p:spPr>
              <a:xfrm>
                <a:off x="7415389" y="3431814"/>
                <a:ext cx="1944914" cy="738664"/>
              </a:xfrm>
              <a:prstGeom prst="rect">
                <a:avLst/>
              </a:prstGeom>
              <a:noFill/>
            </p:spPr>
            <p:txBody>
              <a:bodyPr wrap="square" rtlCol="0">
                <a:spAutoFit/>
              </a:bodyPr>
              <a:lstStyle/>
              <a:p>
                <a:pPr algn="ctr"/>
                <a:r>
                  <a:rPr lang="pt-BR" sz="1400" dirty="0" smtClean="0"/>
                  <a:t>O erro é calculado variando-se </a:t>
                </a:r>
                <a14:m>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𝑎</m:t>
                        </m:r>
                      </m:e>
                      <m:sub>
                        <m:r>
                          <a:rPr lang="pt-BR" sz="1400" b="0" i="1" smtClean="0">
                            <a:latin typeface="Cambria Math" panose="02040503050406030204" pitchFamily="18" charset="0"/>
                          </a:rPr>
                          <m:t>1</m:t>
                        </m:r>
                      </m:sub>
                    </m:sSub>
                  </m:oMath>
                </a14:m>
                <a:r>
                  <a:rPr lang="pt-BR" sz="1400" dirty="0" smtClean="0"/>
                  <a:t> e </a:t>
                </a:r>
                <a14:m>
                  <m:oMath xmlns:m="http://schemas.openxmlformats.org/officeDocument/2006/math">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pt-BR" sz="1400" b="0" i="1" smtClean="0">
                            <a:latin typeface="Cambria Math" panose="02040503050406030204" pitchFamily="18" charset="0"/>
                          </a:rPr>
                          <m:t>2</m:t>
                        </m:r>
                      </m:sub>
                    </m:sSub>
                  </m:oMath>
                </a14:m>
                <a:r>
                  <a:rPr lang="pt-BR" sz="1400" dirty="0" smtClean="0"/>
                  <a:t> na equação do EQM.</a:t>
                </a:r>
                <a:endParaRPr lang="pt-BR" sz="1400" dirty="0"/>
              </a:p>
            </p:txBody>
          </p:sp>
        </mc:Choice>
        <mc:Fallback xmlns="">
          <p:sp>
            <p:nvSpPr>
              <p:cNvPr id="5" name="TextBox 4"/>
              <p:cNvSpPr txBox="1">
                <a:spLocks noRot="1" noChangeAspect="1" noMove="1" noResize="1" noEditPoints="1" noAdjustHandles="1" noChangeArrowheads="1" noChangeShapeType="1" noTextEdit="1"/>
              </p:cNvSpPr>
              <p:nvPr/>
            </p:nvSpPr>
            <p:spPr>
              <a:xfrm>
                <a:off x="7415389" y="3431814"/>
                <a:ext cx="1944914" cy="738664"/>
              </a:xfrm>
              <a:prstGeom prst="rect">
                <a:avLst/>
              </a:prstGeom>
              <a:blipFill rotWithShape="0">
                <a:blip r:embed="rId4"/>
                <a:stretch>
                  <a:fillRect t="-1653" b="-7438"/>
                </a:stretch>
              </a:blipFill>
            </p:spPr>
            <p:txBody>
              <a:bodyPr/>
              <a:lstStyle/>
              <a:p>
                <a:r>
                  <a:rPr lang="pt-BR">
                    <a:noFill/>
                  </a:rPr>
                  <a:t> </a:t>
                </a:r>
              </a:p>
            </p:txBody>
          </p:sp>
        </mc:Fallback>
      </mc:AlternateContent>
      <p:sp>
        <p:nvSpPr>
          <p:cNvPr id="6" name="TextBox 5"/>
          <p:cNvSpPr txBox="1"/>
          <p:nvPr/>
        </p:nvSpPr>
        <p:spPr>
          <a:xfrm>
            <a:off x="8124649" y="781081"/>
            <a:ext cx="4067351" cy="369332"/>
          </a:xfrm>
          <a:prstGeom prst="rect">
            <a:avLst/>
          </a:prstGeom>
          <a:noFill/>
        </p:spPr>
        <p:txBody>
          <a:bodyPr wrap="square" rtlCol="0">
            <a:spAutoFit/>
          </a:bodyPr>
          <a:lstStyle/>
          <a:p>
            <a:r>
              <a:rPr lang="pt-BR" b="1" dirty="0" smtClean="0">
                <a:solidFill>
                  <a:srgbClr val="00B0F0"/>
                </a:solidFill>
                <a:hlinkClick r:id="rId5"/>
              </a:rPr>
              <a:t>Exemplo: error_surface_example2.ipynb</a:t>
            </a:r>
            <a:endParaRPr lang="pt-BR" b="1" dirty="0">
              <a:solidFill>
                <a:srgbClr val="00B0F0"/>
              </a:solidFill>
            </a:endParaRPr>
          </a:p>
        </p:txBody>
      </p:sp>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l="4626" t="6480" r="9303" b="2066"/>
          <a:stretch/>
        </p:blipFill>
        <p:spPr>
          <a:xfrm>
            <a:off x="8927022" y="4170478"/>
            <a:ext cx="3170016" cy="2526259"/>
          </a:xfrm>
          <a:prstGeom prst="rect">
            <a:avLst/>
          </a:prstGeom>
        </p:spPr>
      </p:pic>
      <p:sp>
        <p:nvSpPr>
          <p:cNvPr id="7" name="TextBox 6"/>
          <p:cNvSpPr txBox="1"/>
          <p:nvPr/>
        </p:nvSpPr>
        <p:spPr>
          <a:xfrm>
            <a:off x="10070090" y="4397999"/>
            <a:ext cx="1207510" cy="307777"/>
          </a:xfrm>
          <a:prstGeom prst="rect">
            <a:avLst/>
          </a:prstGeom>
          <a:noFill/>
        </p:spPr>
        <p:txBody>
          <a:bodyPr wrap="none" rtlCol="0">
            <a:spAutoFit/>
          </a:bodyPr>
          <a:lstStyle/>
          <a:p>
            <a:r>
              <a:rPr lang="pt-BR" sz="1400" dirty="0" smtClean="0"/>
              <a:t>solução ótima</a:t>
            </a:r>
            <a:endParaRPr lang="pt-BR" sz="1400" dirty="0"/>
          </a:p>
        </p:txBody>
      </p:sp>
      <p:cxnSp>
        <p:nvCxnSpPr>
          <p:cNvPr id="9" name="Straight Arrow Connector 8"/>
          <p:cNvCxnSpPr>
            <a:stCxn id="7" idx="2"/>
          </p:cNvCxnSpPr>
          <p:nvPr/>
        </p:nvCxnSpPr>
        <p:spPr>
          <a:xfrm flipH="1">
            <a:off x="10668000" y="4705776"/>
            <a:ext cx="5845" cy="5977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9227767" y="2756604"/>
            <a:ext cx="1192078" cy="9066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199" y="1825624"/>
                <a:ext cx="8389568" cy="5032376"/>
              </a:xfrm>
            </p:spPr>
            <p:txBody>
              <a:bodyPr>
                <a:normAutofit fontScale="62500" lnSpcReduction="20000"/>
              </a:bodyPr>
              <a:lstStyle/>
              <a:p>
                <a:pPr marL="285750" indent="-285750"/>
                <a:r>
                  <a:rPr lang="pt-BR" dirty="0" smtClean="0"/>
                  <a:t>A figura ao lado mostra </a:t>
                </a:r>
                <a:r>
                  <a:rPr lang="pt-BR" dirty="0"/>
                  <a:t>a </a:t>
                </a:r>
                <a:r>
                  <a:rPr lang="pt-BR" b="1" i="1" dirty="0"/>
                  <a:t>superfície de erro </a:t>
                </a:r>
                <a:r>
                  <a:rPr lang="pt-BR" dirty="0" smtClean="0"/>
                  <a:t>para a seguinte </a:t>
                </a:r>
                <a:r>
                  <a:rPr lang="pt-BR" b="1" i="1" dirty="0" smtClean="0"/>
                  <a:t>função observável</a:t>
                </a:r>
                <a:r>
                  <a:rPr lang="pt-BR" dirty="0" smtClean="0"/>
                  <a:t>:</a:t>
                </a:r>
                <a:endParaRPr lang="pt-BR" dirty="0"/>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m:rPr>
                            <m:sty m:val="p"/>
                          </m:rPr>
                          <a:rPr lang="pt-BR" b="0" i="0" smtClean="0">
                            <a:latin typeface="Cambria Math" panose="02040503050406030204" pitchFamily="18" charset="0"/>
                          </a:rPr>
                          <m:t>noisy</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b="0" i="1" smtClean="0">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oMath>
                </a14:m>
                <a:r>
                  <a:rPr lang="pt-BR" dirty="0"/>
                  <a:t> </a:t>
                </a:r>
              </a:p>
              <a:p>
                <a:pPr marL="0" indent="0">
                  <a:buNone/>
                </a:pPr>
                <a:r>
                  <a:rPr lang="pt-BR" dirty="0"/>
                  <a:t>onde </a:t>
                </a:r>
                <a14:m>
                  <m:oMath xmlns:m="http://schemas.openxmlformats.org/officeDocument/2006/math">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 </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𝑁</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0,1</m:t>
                        </m:r>
                      </m:e>
                    </m:d>
                  </m:oMath>
                </a14:m>
                <a:r>
                  <a:rPr lang="nl-BE" dirty="0"/>
                  <a:t> e</a:t>
                </a:r>
                <a:r>
                  <a:rPr lang="nl-BE" dirty="0" smtClean="0"/>
                  <a:t> </a:t>
                </a:r>
                <a14:m>
                  <m:oMath xmlns:m="http://schemas.openxmlformats.org/officeDocument/2006/math">
                    <m:r>
                      <a:rPr lang="pt-BR" b="0" i="1" smtClean="0">
                        <a:latin typeface="Cambria Math" panose="02040503050406030204" pitchFamily="18" charset="0"/>
                      </a:rPr>
                      <m:t>𝑦</m:t>
                    </m:r>
                  </m:oMath>
                </a14:m>
                <a:r>
                  <a:rPr lang="pt-BR" dirty="0" smtClean="0"/>
                  <a:t> é a </a:t>
                </a:r>
                <a:r>
                  <a:rPr lang="pt-BR" b="1" i="1" dirty="0" smtClean="0"/>
                  <a:t>função objetivo</a:t>
                </a:r>
                <a:r>
                  <a:rPr lang="pt-BR" dirty="0" smtClean="0"/>
                  <a:t>. </a:t>
                </a:r>
              </a:p>
              <a:p>
                <a:r>
                  <a:rPr lang="pt-BR" dirty="0" smtClean="0"/>
                  <a:t>Neste exemplo, a </a:t>
                </a:r>
                <a:r>
                  <a:rPr lang="pt-BR" b="1" i="1" dirty="0" smtClean="0"/>
                  <a:t>função objetivo</a:t>
                </a:r>
                <a:r>
                  <a:rPr lang="pt-BR" dirty="0"/>
                  <a:t> </a:t>
                </a:r>
                <a:r>
                  <a:rPr lang="pt-BR" dirty="0" smtClean="0"/>
                  <a:t>(ou </a:t>
                </a:r>
                <a:r>
                  <a:rPr lang="pt-BR" b="1" i="1" dirty="0"/>
                  <a:t>modelo </a:t>
                </a:r>
                <a:r>
                  <a:rPr lang="pt-BR" b="1" i="1" dirty="0" smtClean="0"/>
                  <a:t>gerador</a:t>
                </a:r>
                <a:r>
                  <a:rPr lang="pt-BR" dirty="0" smtClean="0"/>
                  <a:t>) é dada por:</a:t>
                </a:r>
              </a:p>
              <a:p>
                <a:pPr marL="0" indent="0">
                  <a:buNone/>
                </a:pPr>
                <a14:m>
                  <m:oMathPara xmlns:m="http://schemas.openxmlformats.org/officeDocument/2006/math">
                    <m:oMathParaPr>
                      <m:jc m:val="center"/>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oMath>
                  </m:oMathPara>
                </a14:m>
                <a:endParaRPr lang="pt-BR" dirty="0" smtClean="0"/>
              </a:p>
              <a:p>
                <a:pPr marL="0" indent="0">
                  <a:buNone/>
                </a:pPr>
                <a:r>
                  <a:rPr lang="pt-BR" dirty="0"/>
                  <a:t>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 </a:t>
                </a:r>
                <a:r>
                  <a:rPr lang="pt-BR" dirty="0" smtClean="0"/>
                  <a:t>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 </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𝑁</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0,1</m:t>
                        </m:r>
                      </m:e>
                    </m:d>
                  </m:oMath>
                </a14:m>
                <a:r>
                  <a:rPr lang="pt-BR" dirty="0" smtClean="0"/>
                  <a:t> </a:t>
                </a:r>
              </a:p>
              <a:p>
                <a:r>
                  <a:rPr lang="pt-BR" dirty="0" smtClean="0"/>
                  <a:t>A </a:t>
                </a:r>
                <a:r>
                  <a:rPr lang="pt-BR" b="1" i="1" dirty="0" smtClean="0"/>
                  <a:t>função hipótese</a:t>
                </a:r>
                <a:r>
                  <a:rPr lang="pt-BR" dirty="0" smtClean="0"/>
                  <a:t>,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smtClean="0"/>
                  <a:t>, é dada por</a:t>
                </a:r>
                <a:endParaRPr lang="pt-BR" dirty="0"/>
              </a:p>
              <a:p>
                <a:pPr marL="0" indent="0">
                  <a:buNone/>
                </a:pPr>
                <a14:m>
                  <m:oMathPara xmlns:m="http://schemas.openxmlformats.org/officeDocument/2006/math">
                    <m:oMathParaPr>
                      <m:jc m:val="center"/>
                    </m:oMathParaPr>
                    <m:oMath xmlns:m="http://schemas.openxmlformats.org/officeDocument/2006/math">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0" i="1" smtClean="0">
                                  <a:latin typeface="Cambria Math" panose="02040503050406030204" pitchFamily="18" charset="0"/>
                                  <a:ea typeface="Cambria Math" panose="02040503050406030204" pitchFamily="18" charset="0"/>
                                </a:rPr>
                                <m:t>=</m:t>
                              </m:r>
                              <m:acc>
                                <m:accPr>
                                  <m:chr m:val="̂"/>
                                  <m:ctrlPr>
                                    <a:rPr lang="pt-BR" b="0" i="1" smtClean="0">
                                      <a:latin typeface="Cambria Math" panose="02040503050406030204" pitchFamily="18" charset="0"/>
                                      <a:ea typeface="Cambria Math" panose="02040503050406030204" pitchFamily="18" charset="0"/>
                                    </a:rPr>
                                  </m:ctrlPr>
                                </m:accPr>
                                <m:e>
                                  <m:r>
                                    <a:rPr lang="pt-BR" b="0" i="1" smtClean="0">
                                      <a:latin typeface="Cambria Math" panose="02040503050406030204" pitchFamily="18" charset="0"/>
                                      <a:ea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0" smtClean="0">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b="0" i="1" dirty="0" smtClean="0">
                              <a:latin typeface="Cambria Math" panose="02040503050406030204" pitchFamily="18" charset="0"/>
                            </a:rPr>
                            <m:t>2</m:t>
                          </m:r>
                        </m:sub>
                      </m:sSub>
                      <m:sSub>
                        <m:sSubPr>
                          <m:ctrlPr>
                            <a:rPr lang="pt-BR" i="1" dirty="0">
                              <a:latin typeface="Cambria Math" panose="02040503050406030204" pitchFamily="18" charset="0"/>
                            </a:rPr>
                          </m:ctrlPr>
                        </m:sSubPr>
                        <m:e>
                          <m:r>
                            <a:rPr lang="pt-BR" i="1" dirty="0">
                              <a:latin typeface="Cambria Math" panose="02040503050406030204" pitchFamily="18" charset="0"/>
                            </a:rPr>
                            <m:t>𝑥</m:t>
                          </m:r>
                        </m:e>
                        <m:sub>
                          <m:r>
                            <a:rPr lang="pt-BR" b="0" i="1" dirty="0" smtClean="0">
                              <a:latin typeface="Cambria Math" panose="02040503050406030204" pitchFamily="18" charset="0"/>
                            </a:rPr>
                            <m:t>2</m:t>
                          </m:r>
                        </m:sub>
                      </m:sSub>
                      <m:r>
                        <a:rPr lang="pt-BR" i="1" dirty="0">
                          <a:latin typeface="Cambria Math" panose="02040503050406030204" pitchFamily="18" charset="0"/>
                        </a:rPr>
                        <m:t>(</m:t>
                      </m:r>
                      <m:r>
                        <a:rPr lang="pt-BR" b="0" i="1" dirty="0" smtClean="0">
                          <a:latin typeface="Cambria Math" panose="02040503050406030204" pitchFamily="18" charset="0"/>
                        </a:rPr>
                        <m:t>𝑛</m:t>
                      </m:r>
                      <m:r>
                        <a:rPr lang="pt-BR" i="1" dirty="0">
                          <a:latin typeface="Cambria Math" panose="02040503050406030204" pitchFamily="18" charset="0"/>
                        </a:rPr>
                        <m:t>)</m:t>
                      </m:r>
                      <m:r>
                        <a:rPr lang="pt-BR" b="0" i="0" smtClean="0">
                          <a:latin typeface="Cambria Math" panose="02040503050406030204" pitchFamily="18" charset="0"/>
                        </a:rPr>
                        <m:t>.</m:t>
                      </m:r>
                    </m:oMath>
                  </m:oMathPara>
                </a14:m>
                <a:endParaRPr lang="pt-BR" dirty="0" smtClean="0"/>
              </a:p>
              <a:p>
                <a:r>
                  <a:rPr lang="pt-BR" dirty="0" smtClean="0"/>
                  <a:t>O erro </a:t>
                </a:r>
                <a:r>
                  <a:rPr lang="pt-BR" b="1" i="1" dirty="0"/>
                  <a:t>erro quadrático médio </a:t>
                </a:r>
                <a:r>
                  <a:rPr lang="pt-BR" dirty="0" smtClean="0"/>
                  <a:t>é calculado como</a:t>
                </a:r>
              </a:p>
              <a:p>
                <a:pPr marL="0" indent="0">
                  <a:buNone/>
                </a:pPr>
                <a14:m>
                  <m:oMathPara xmlns:m="http://schemas.openxmlformats.org/officeDocument/2006/math">
                    <m:oMathParaPr>
                      <m:jc m:val="center"/>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acc>
                                    <m:accPr>
                                      <m:chr m:val="̂"/>
                                      <m:ctrlPr>
                                        <a:rPr lang="pt-BR" i="1" dirty="0">
                                          <a:latin typeface="Cambria Math" panose="02040503050406030204" pitchFamily="18" charset="0"/>
                                        </a:rPr>
                                      </m:ctrlPr>
                                    </m:accPr>
                                    <m:e>
                                      <m:r>
                                        <a:rPr lang="pt-BR" i="1" dirty="0">
                                          <a:latin typeface="Cambria Math" panose="02040503050406030204" pitchFamily="18" charset="0"/>
                                        </a:rPr>
                                        <m:t>𝑦</m:t>
                                      </m:r>
                                    </m:e>
                                  </m:acc>
                                  <m:r>
                                    <a:rPr lang="pt-BR" i="1">
                                      <a:latin typeface="Cambria Math" panose="02040503050406030204" pitchFamily="18" charset="0"/>
                                    </a:rPr>
                                    <m:t>(</m:t>
                                  </m:r>
                                  <m:r>
                                    <a:rPr lang="pt-BR" b="0" i="1" smtClean="0">
                                      <a:latin typeface="Cambria Math" panose="02040503050406030204" pitchFamily="18" charset="0"/>
                                    </a:rPr>
                                    <m:t>𝑛</m:t>
                                  </m:r>
                                  <m:r>
                                    <a:rPr lang="pt-BR" i="1">
                                      <a:latin typeface="Cambria Math" panose="02040503050406030204" pitchFamily="18" charset="0"/>
                                    </a:rPr>
                                    <m:t>)</m:t>
                                  </m:r>
                                </m:e>
                              </m:d>
                            </m:e>
                            <m:sup>
                              <m:r>
                                <a:rPr lang="pt-BR" i="1">
                                  <a:latin typeface="Cambria Math" panose="02040503050406030204" pitchFamily="18" charset="0"/>
                                </a:rPr>
                                <m:t>2</m:t>
                              </m:r>
                            </m:sup>
                          </m:sSup>
                        </m:e>
                      </m:nary>
                    </m:oMath>
                  </m:oMathPara>
                </a14:m>
                <a:endParaRPr lang="pt-BR" b="0" dirty="0" smtClean="0"/>
              </a:p>
              <a:p>
                <a:pPr marL="0" indent="0">
                  <a:buNone/>
                </a:pPr>
                <a14:m>
                  <m:oMathPara xmlns:m="http://schemas.openxmlformats.org/officeDocument/2006/math">
                    <m:oMathParaPr>
                      <m:jc m:val="center"/>
                    </m:oMathParaPr>
                    <m:oMath xmlns:m="http://schemas.openxmlformats.org/officeDocument/2006/math">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d>
                                    <m:dPr>
                                      <m:ctrlPr>
                                        <a:rPr lang="pt-BR" i="1" dirty="0">
                                          <a:latin typeface="Cambria Math" panose="02040503050406030204" pitchFamily="18" charset="0"/>
                                        </a:rPr>
                                      </m:ctrlPr>
                                    </m:dPr>
                                    <m:e>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1</m:t>
                                          </m:r>
                                        </m:sub>
                                      </m:sSub>
                                      <m:sSub>
                                        <m:sSubPr>
                                          <m:ctrlPr>
                                            <a:rPr lang="pt-BR" i="1" dirty="0">
                                              <a:latin typeface="Cambria Math" panose="02040503050406030204" pitchFamily="18" charset="0"/>
                                            </a:rPr>
                                          </m:ctrlPr>
                                        </m:sSubPr>
                                        <m:e>
                                          <m:r>
                                            <a:rPr lang="pt-BR" i="1" dirty="0">
                                              <a:latin typeface="Cambria Math" panose="02040503050406030204" pitchFamily="18" charset="0"/>
                                            </a:rPr>
                                            <m:t>𝑥</m:t>
                                          </m:r>
                                        </m:e>
                                        <m:sub>
                                          <m:r>
                                            <a:rPr lang="pt-BR" i="1" dirty="0">
                                              <a:latin typeface="Cambria Math" panose="02040503050406030204" pitchFamily="18" charset="0"/>
                                            </a:rPr>
                                            <m:t>1</m:t>
                                          </m:r>
                                        </m:sub>
                                      </m:sSub>
                                      <m:d>
                                        <m:dPr>
                                          <m:ctrlPr>
                                            <a:rPr lang="pt-BR" i="1" dirty="0">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2</m:t>
                                          </m:r>
                                        </m:sub>
                                      </m:sSub>
                                      <m:sSub>
                                        <m:sSubPr>
                                          <m:ctrlPr>
                                            <a:rPr lang="pt-BR" i="1" dirty="0">
                                              <a:latin typeface="Cambria Math" panose="02040503050406030204" pitchFamily="18" charset="0"/>
                                            </a:rPr>
                                          </m:ctrlPr>
                                        </m:sSubPr>
                                        <m:e>
                                          <m:r>
                                            <a:rPr lang="pt-BR" i="1" dirty="0">
                                              <a:latin typeface="Cambria Math" panose="02040503050406030204" pitchFamily="18" charset="0"/>
                                            </a:rPr>
                                            <m:t>𝑥</m:t>
                                          </m:r>
                                        </m:e>
                                        <m:sub>
                                          <m:r>
                                            <a:rPr lang="pt-BR" i="1" dirty="0">
                                              <a:latin typeface="Cambria Math" panose="02040503050406030204" pitchFamily="18" charset="0"/>
                                            </a:rPr>
                                            <m:t>2</m:t>
                                          </m:r>
                                        </m:sub>
                                      </m:sSub>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e>
                                  </m:d>
                                </m:e>
                              </m:d>
                            </m:e>
                            <m:sup>
                              <m:r>
                                <a:rPr lang="pt-BR" i="1">
                                  <a:latin typeface="Cambria Math" panose="02040503050406030204" pitchFamily="18" charset="0"/>
                                </a:rPr>
                                <m:t>2</m:t>
                              </m:r>
                            </m:sup>
                          </m:sSup>
                        </m:e>
                      </m:nary>
                    </m:oMath>
                  </m:oMathPara>
                </a14:m>
                <a:endParaRPr lang="pt-BR" dirty="0" smtClean="0"/>
              </a:p>
              <a:p>
                <a:pPr marL="285750" indent="-285750"/>
                <a:r>
                  <a:rPr lang="pt-BR" dirty="0"/>
                  <a:t>A segunda figura mostra a </a:t>
                </a:r>
                <a:r>
                  <a:rPr lang="pt-BR" b="1" dirty="0"/>
                  <a:t>superfície de contorno</a:t>
                </a:r>
                <a:r>
                  <a:rPr lang="pt-BR" dirty="0"/>
                  <a:t>.</a:t>
                </a:r>
              </a:p>
              <a:p>
                <a:pPr lvl="1">
                  <a:buFont typeface="Wingdings" panose="05000000000000000000" pitchFamily="2" charset="2"/>
                  <a:buChar char="§"/>
                </a:pPr>
                <a:r>
                  <a:rPr lang="pt-BR" dirty="0"/>
                  <a:t>Uma linha de contorno de uma função de duas variáveis é uma curva ao longo da qual a função tem um valor constante. Ou seja, no nosso caso, cada uma das linhas indica curvas que </a:t>
                </a:r>
                <a:r>
                  <a:rPr lang="pt-BR" dirty="0" smtClean="0"/>
                  <a:t>têm </a:t>
                </a:r>
                <a:r>
                  <a:rPr lang="pt-BR" dirty="0"/>
                  <a:t>o mesmo </a:t>
                </a:r>
                <a:r>
                  <a:rPr lang="pt-BR" dirty="0" smtClean="0"/>
                  <a:t>erro</a:t>
                </a:r>
                <a:endParaRPr lang="pt-BR"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199" y="1825624"/>
                <a:ext cx="8389568" cy="5032376"/>
              </a:xfrm>
              <a:blipFill rotWithShape="0">
                <a:blip r:embed="rId7"/>
                <a:stretch>
                  <a:fillRect l="-581" t="-1937" b="-121"/>
                </a:stretch>
              </a:blipFill>
            </p:spPr>
            <p:txBody>
              <a:bodyPr/>
              <a:lstStyle/>
              <a:p>
                <a:r>
                  <a:rPr lang="pt-BR">
                    <a:noFill/>
                  </a:rPr>
                  <a:t> </a:t>
                </a:r>
              </a:p>
            </p:txBody>
          </p:sp>
        </mc:Fallback>
      </mc:AlternateContent>
      <p:cxnSp>
        <p:nvCxnSpPr>
          <p:cNvPr id="17" name="Straight Arrow Connector 16"/>
          <p:cNvCxnSpPr/>
          <p:nvPr/>
        </p:nvCxnSpPr>
        <p:spPr>
          <a:xfrm flipH="1">
            <a:off x="6879771" y="4170478"/>
            <a:ext cx="1436915" cy="10256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58940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Desvantagens da forma fechada (Eq. </a:t>
            </a:r>
            <a:r>
              <a:rPr lang="pt-BR"/>
              <a:t>Normal)</a:t>
            </a:r>
            <a:endParaRPr lang="nl-BE"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199" y="1825625"/>
                <a:ext cx="10719391" cy="4745296"/>
              </a:xfrm>
            </p:spPr>
            <p:txBody>
              <a:bodyPr>
                <a:normAutofit fontScale="92500" lnSpcReduction="20000"/>
              </a:bodyPr>
              <a:lstStyle/>
              <a:p>
                <a:r>
                  <a:rPr lang="pt-BR" b="1" dirty="0" smtClean="0"/>
                  <a:t>Alta complexidade computacional</a:t>
                </a:r>
                <a:r>
                  <a:rPr lang="pt-BR" dirty="0" smtClean="0"/>
                  <a:t>: a </a:t>
                </a:r>
                <a:r>
                  <a:rPr lang="pt-BR" dirty="0"/>
                  <a:t>solução da </a:t>
                </a:r>
                <a:r>
                  <a:rPr lang="pt-BR" b="1" i="1" dirty="0"/>
                  <a:t>equação normal</a:t>
                </a:r>
                <a:r>
                  <a:rPr lang="pt-BR" dirty="0"/>
                  <a:t> envolve o cálculo da inversa de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a:t>, o qual tem complexidade computacional que varia de </a:t>
                </a:r>
                <a14:m>
                  <m:oMath xmlns:m="http://schemas.openxmlformats.org/officeDocument/2006/math">
                    <m:r>
                      <a:rPr lang="pt-BR" b="0" i="1" smtClean="0">
                        <a:latin typeface="Cambria Math" panose="02040503050406030204" pitchFamily="18" charset="0"/>
                      </a:rPr>
                      <m:t>𝑂</m:t>
                    </m:r>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𝑛</m:t>
                        </m:r>
                      </m:e>
                      <m:sup>
                        <m:r>
                          <a:rPr lang="pt-BR" b="0" i="1" smtClean="0">
                            <a:latin typeface="Cambria Math" panose="02040503050406030204" pitchFamily="18" charset="0"/>
                          </a:rPr>
                          <m:t>2.4</m:t>
                        </m:r>
                      </m:sup>
                    </m:sSup>
                    <m:r>
                      <a:rPr lang="pt-BR" b="0" i="1" smtClean="0">
                        <a:latin typeface="Cambria Math" panose="02040503050406030204" pitchFamily="18" charset="0"/>
                      </a:rPr>
                      <m:t>)</m:t>
                    </m:r>
                  </m:oMath>
                </a14:m>
                <a:r>
                  <a:rPr lang="pt-BR" dirty="0"/>
                  <a:t> a </a:t>
                </a:r>
                <a14:m>
                  <m:oMath xmlns:m="http://schemas.openxmlformats.org/officeDocument/2006/math">
                    <m:r>
                      <a:rPr lang="pt-BR" i="1">
                        <a:latin typeface="Cambria Math" panose="02040503050406030204" pitchFamily="18" charset="0"/>
                      </a:rPr>
                      <m:t>𝑂</m:t>
                    </m:r>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𝑛</m:t>
                        </m:r>
                      </m:e>
                      <m:sup>
                        <m:r>
                          <a:rPr lang="pt-BR" b="0" i="1" smtClean="0">
                            <a:latin typeface="Cambria Math" panose="02040503050406030204" pitchFamily="18" charset="0"/>
                          </a:rPr>
                          <m:t>3</m:t>
                        </m:r>
                      </m:sup>
                    </m:sSup>
                    <m:r>
                      <a:rPr lang="pt-BR" i="1">
                        <a:latin typeface="Cambria Math" panose="02040503050406030204" pitchFamily="18" charset="0"/>
                      </a:rPr>
                      <m:t>)</m:t>
                    </m:r>
                  </m:oMath>
                </a14:m>
                <a:r>
                  <a:rPr lang="pt-BR" dirty="0"/>
                  <a:t>. </a:t>
                </a:r>
              </a:p>
              <a:p>
                <a:pPr lvl="1">
                  <a:buFont typeface="Courier New" panose="02070309020205020404" pitchFamily="49" charset="0"/>
                  <a:buChar char="o"/>
                </a:pPr>
                <a:r>
                  <a:rPr lang="pt-BR" b="1" dirty="0"/>
                  <a:t>Ex</a:t>
                </a:r>
                <a:r>
                  <a:rPr lang="pt-BR" dirty="0"/>
                  <a:t>.: Se o número de </a:t>
                </a:r>
                <a:r>
                  <a:rPr lang="pt-BR" b="1" i="1" dirty="0" smtClean="0"/>
                  <a:t>atributos </a:t>
                </a:r>
                <a:r>
                  <a:rPr lang="pt-BR" dirty="0" smtClean="0"/>
                  <a:t>dobrar</a:t>
                </a:r>
                <a:r>
                  <a:rPr lang="pt-BR" dirty="0"/>
                  <a:t>, o tempo para cálculo aumenta de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2</m:t>
                        </m:r>
                      </m:e>
                      <m:sup>
                        <m:r>
                          <a:rPr lang="pt-BR" b="0" i="1" smtClean="0">
                            <a:latin typeface="Cambria Math" panose="02040503050406030204" pitchFamily="18" charset="0"/>
                          </a:rPr>
                          <m:t>2.4</m:t>
                        </m:r>
                      </m:sup>
                    </m:sSup>
                    <m:r>
                      <a:rPr lang="pt-BR" b="0" i="1" smtClean="0">
                        <a:latin typeface="Cambria Math" panose="02040503050406030204" pitchFamily="18" charset="0"/>
                      </a:rPr>
                      <m:t>=5.3</m:t>
                    </m:r>
                  </m:oMath>
                </a14:m>
                <a:r>
                  <a:rPr lang="pt-BR" dirty="0"/>
                  <a:t> a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2</m:t>
                        </m:r>
                      </m:e>
                      <m:sup>
                        <m:r>
                          <a:rPr lang="pt-BR" b="0" i="1" smtClean="0">
                            <a:latin typeface="Cambria Math" panose="02040503050406030204" pitchFamily="18" charset="0"/>
                          </a:rPr>
                          <m:t>3</m:t>
                        </m:r>
                      </m:sup>
                    </m:sSup>
                    <m:r>
                      <a:rPr lang="pt-BR" i="1">
                        <a:latin typeface="Cambria Math" panose="02040503050406030204" pitchFamily="18" charset="0"/>
                      </a:rPr>
                      <m:t>=</m:t>
                    </m:r>
                    <m:r>
                      <a:rPr lang="pt-BR" b="0" i="1" smtClean="0">
                        <a:latin typeface="Cambria Math" panose="02040503050406030204" pitchFamily="18" charset="0"/>
                      </a:rPr>
                      <m:t>8</m:t>
                    </m:r>
                  </m:oMath>
                </a14:m>
                <a:r>
                  <a:rPr lang="pt-BR" dirty="0"/>
                  <a:t> vezes.</a:t>
                </a:r>
              </a:p>
              <a:p>
                <a:r>
                  <a:rPr lang="pt-BR" dirty="0"/>
                  <a:t>Dependendo do número de </a:t>
                </a:r>
                <a:r>
                  <a:rPr lang="pt-BR" b="1" i="1" dirty="0"/>
                  <a:t>exemplos</a:t>
                </a:r>
                <a:r>
                  <a:rPr lang="pt-BR" dirty="0"/>
                  <a:t>, </a:t>
                </a:r>
                <a14:m>
                  <m:oMath xmlns:m="http://schemas.openxmlformats.org/officeDocument/2006/math">
                    <m:r>
                      <a:rPr lang="pt-BR" b="0" i="1" smtClean="0">
                        <a:latin typeface="Cambria Math" panose="02040503050406030204" pitchFamily="18" charset="0"/>
                      </a:rPr>
                      <m:t>𝑁</m:t>
                    </m:r>
                  </m:oMath>
                </a14:m>
                <a:r>
                  <a:rPr lang="pt-BR" dirty="0"/>
                  <a:t>, e </a:t>
                </a:r>
                <a:r>
                  <a:rPr lang="pt-BR" b="1" i="1" dirty="0" smtClean="0"/>
                  <a:t>atributos</a:t>
                </a:r>
                <a:r>
                  <a:rPr lang="pt-BR" dirty="0" smtClean="0"/>
                  <a:t>, </a:t>
                </a:r>
                <a14:m>
                  <m:oMath xmlns:m="http://schemas.openxmlformats.org/officeDocument/2006/math">
                    <m:r>
                      <a:rPr lang="pt-BR" b="1" i="1" smtClean="0">
                        <a:latin typeface="Cambria Math" panose="02040503050406030204" pitchFamily="18" charset="0"/>
                      </a:rPr>
                      <m:t>𝒙</m:t>
                    </m:r>
                  </m:oMath>
                </a14:m>
                <a:r>
                  <a:rPr lang="pt-BR" dirty="0"/>
                  <a:t>, a matriz </a:t>
                </a:r>
                <a14:m>
                  <m:oMath xmlns:m="http://schemas.openxmlformats.org/officeDocument/2006/math">
                    <m:r>
                      <a:rPr lang="pt-BR" b="1" i="1">
                        <a:latin typeface="Cambria Math" panose="02040503050406030204" pitchFamily="18" charset="0"/>
                      </a:rPr>
                      <m:t>𝜱</m:t>
                    </m:r>
                  </m:oMath>
                </a14:m>
                <a:r>
                  <a:rPr lang="pt-BR" dirty="0"/>
                  <a:t> pode consumir muita memória.</a:t>
                </a:r>
              </a:p>
              <a:p>
                <a:r>
                  <a:rPr lang="pt-BR" b="1" dirty="0">
                    <a:solidFill>
                      <a:srgbClr val="FF0000"/>
                    </a:solidFill>
                  </a:rPr>
                  <a:t>Portanto, essa abordagem não é escalonável!</a:t>
                </a:r>
              </a:p>
              <a:p>
                <a:r>
                  <a:rPr lang="pt-BR" dirty="0"/>
                  <a:t>Adicionalmente, para irmos além dos modelos lineares (i.e., regressão não-linear) precisamos lidar com o fato de que não existem formas fechadas como a </a:t>
                </a:r>
                <a:r>
                  <a:rPr lang="pt-BR" b="1" dirty="0"/>
                  <a:t>equação normal</a:t>
                </a:r>
                <a:r>
                  <a:rPr lang="pt-BR" dirty="0"/>
                  <a:t>.</a:t>
                </a:r>
              </a:p>
              <a:p>
                <a:r>
                  <a:rPr lang="pt-BR" b="1" dirty="0"/>
                  <a:t>Solução</a:t>
                </a:r>
                <a:r>
                  <a:rPr lang="pt-BR" dirty="0"/>
                  <a:t>: abordagens iterativas </a:t>
                </a:r>
              </a:p>
              <a:p>
                <a:pPr lvl="1">
                  <a:buFont typeface="Courier New" panose="02070309020205020404" pitchFamily="49" charset="0"/>
                  <a:buChar char="o"/>
                </a:pPr>
                <a:r>
                  <a:rPr lang="pt-BR" dirty="0"/>
                  <a:t>Métodos iterativos de busca que façam a atualização dos parâmetros, </a:t>
                </a:r>
                <a14:m>
                  <m:oMath xmlns:m="http://schemas.openxmlformats.org/officeDocument/2006/math">
                    <m:r>
                      <a:rPr lang="pt-BR" b="1" i="1" smtClean="0">
                        <a:latin typeface="Cambria Math" panose="02040503050406030204" pitchFamily="18" charset="0"/>
                      </a:rPr>
                      <m:t>𝒂</m:t>
                    </m:r>
                  </m:oMath>
                </a14:m>
                <a:r>
                  <a:rPr lang="pt-BR" dirty="0"/>
                  <a:t>, à medida que os dados forem sendo apresentados ao modelo</a:t>
                </a:r>
                <a:r>
                  <a:rPr lang="pt-BR" dirty="0" smtClean="0"/>
                  <a:t>.</a:t>
                </a:r>
              </a:p>
              <a:p>
                <a:pPr lvl="1">
                  <a:buFont typeface="Courier New" panose="02070309020205020404" pitchFamily="49" charset="0"/>
                  <a:buChar char="o"/>
                </a:pPr>
                <a:r>
                  <a:rPr lang="pt-BR" dirty="0" smtClean="0"/>
                  <a:t>Por exemplo, o algoritmo do </a:t>
                </a:r>
                <a:r>
                  <a:rPr lang="pt-BR" b="1" i="1" dirty="0" smtClean="0"/>
                  <a:t>gradiente descendente</a:t>
                </a:r>
                <a:r>
                  <a:rPr lang="pt-BR" dirty="0" smtClean="0"/>
                  <a:t>, o qual veremos a seguir.</a:t>
                </a:r>
                <a:endParaRPr lang="pt-BR"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199" y="1825625"/>
                <a:ext cx="10719391" cy="4745296"/>
              </a:xfrm>
              <a:blipFill rotWithShape="0">
                <a:blip r:embed="rId3"/>
                <a:stretch>
                  <a:fillRect l="-853" t="-3209" r="-739" b="-2696"/>
                </a:stretch>
              </a:blipFill>
            </p:spPr>
            <p:txBody>
              <a:bodyPr/>
              <a:lstStyle/>
              <a:p>
                <a:r>
                  <a:rPr lang="pt-BR">
                    <a:noFill/>
                  </a:rPr>
                  <a:t> </a:t>
                </a:r>
              </a:p>
            </p:txBody>
          </p:sp>
        </mc:Fallback>
      </mc:AlternateContent>
    </p:spTree>
    <p:extLst>
      <p:ext uri="{BB962C8B-B14F-4D97-AF65-F5344CB8AC3E}">
        <p14:creationId xmlns:p14="http://schemas.microsoft.com/office/powerpoint/2010/main" val="4168798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Tarefas</a:t>
            </a:r>
            <a:endParaRPr lang="pt-BR" dirty="0"/>
          </a:p>
        </p:txBody>
      </p:sp>
      <p:sp>
        <p:nvSpPr>
          <p:cNvPr id="3" name="Content Placeholder 2"/>
          <p:cNvSpPr>
            <a:spLocks noGrp="1"/>
          </p:cNvSpPr>
          <p:nvPr>
            <p:ph idx="1"/>
          </p:nvPr>
        </p:nvSpPr>
        <p:spPr/>
        <p:txBody>
          <a:bodyPr/>
          <a:lstStyle/>
          <a:p>
            <a:r>
              <a:rPr lang="pt-BR" b="1" dirty="0"/>
              <a:t>Quiz</a:t>
            </a:r>
            <a:r>
              <a:rPr lang="pt-BR" dirty="0"/>
              <a:t>: “</a:t>
            </a:r>
            <a:r>
              <a:rPr lang="pt-BR" i="1" dirty="0"/>
              <a:t>T319 - Quiz -</a:t>
            </a:r>
            <a:r>
              <a:rPr lang="pt-BR" i="1" dirty="0" smtClean="0"/>
              <a:t> Regressão: Parte I (1S2021</a:t>
            </a:r>
            <a:r>
              <a:rPr lang="pt-BR" i="1" dirty="0"/>
              <a:t>)</a:t>
            </a:r>
            <a:r>
              <a:rPr lang="pt-BR" dirty="0"/>
              <a:t>” que se encontra no MS Teams.</a:t>
            </a:r>
          </a:p>
          <a:p>
            <a:r>
              <a:rPr lang="pt-BR" b="1" dirty="0"/>
              <a:t>Exercício Prático</a:t>
            </a:r>
            <a:r>
              <a:rPr lang="pt-BR" dirty="0"/>
              <a:t>: </a:t>
            </a:r>
            <a:r>
              <a:rPr lang="pt-BR" b="1" dirty="0">
                <a:hlinkClick r:id="rId3"/>
              </a:rPr>
              <a:t>Laboratório </a:t>
            </a:r>
            <a:r>
              <a:rPr lang="pt-BR" b="1" dirty="0" smtClean="0">
                <a:hlinkClick r:id="rId3"/>
              </a:rPr>
              <a:t>#2</a:t>
            </a:r>
            <a:r>
              <a:rPr lang="pt-BR" dirty="0" smtClean="0"/>
              <a:t>.</a:t>
            </a:r>
            <a:endParaRPr lang="pt-BR" dirty="0"/>
          </a:p>
          <a:p>
            <a:pPr lvl="1"/>
            <a:r>
              <a:rPr lang="pt-BR" dirty="0"/>
              <a:t>Pode ser baixado do MS Teams ou do GitHub.</a:t>
            </a:r>
          </a:p>
          <a:p>
            <a:pPr lvl="1"/>
            <a:r>
              <a:rPr lang="pt-BR" dirty="0"/>
              <a:t>Pode ser respondido através do link acima (na nuvem) ou localmente.</a:t>
            </a:r>
          </a:p>
          <a:p>
            <a:pPr lvl="1"/>
            <a:r>
              <a:rPr lang="pt-BR" dirty="0">
                <a:hlinkClick r:id="rId4"/>
              </a:rPr>
              <a:t>Instruções para resolução e entrega dos laboratórios</a:t>
            </a:r>
            <a:r>
              <a:rPr lang="pt-BR" dirty="0" smtClean="0"/>
              <a:t>.</a:t>
            </a:r>
            <a:endParaRPr lang="pt-BR" dirty="0"/>
          </a:p>
        </p:txBody>
      </p:sp>
    </p:spTree>
    <p:extLst>
      <p:ext uri="{BB962C8B-B14F-4D97-AF65-F5344CB8AC3E}">
        <p14:creationId xmlns:p14="http://schemas.microsoft.com/office/powerpoint/2010/main" val="994846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Gradiente Descendente</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1" y="1690689"/>
                <a:ext cx="7623628" cy="4927826"/>
              </a:xfrm>
            </p:spPr>
            <p:txBody>
              <a:bodyPr>
                <a:normAutofit fontScale="85000" lnSpcReduction="20000"/>
              </a:bodyPr>
              <a:lstStyle/>
              <a:p>
                <a:r>
                  <a:rPr lang="pt-BR" dirty="0"/>
                  <a:t>Algoritmo de otimização </a:t>
                </a:r>
                <a:r>
                  <a:rPr lang="pt-BR" dirty="0" smtClean="0"/>
                  <a:t>iterativo e genérico </a:t>
                </a:r>
                <a:r>
                  <a:rPr lang="pt-BR" dirty="0"/>
                  <a:t>capaz de encontrar soluções ótimas para uma ampla gama de problemas.</a:t>
                </a:r>
              </a:p>
              <a:p>
                <a:r>
                  <a:rPr lang="pt-BR" dirty="0"/>
                  <a:t>Ideia geral é ajustar os parâmetros, </a:t>
                </a:r>
                <a14:m>
                  <m:oMath xmlns:m="http://schemas.openxmlformats.org/officeDocument/2006/math">
                    <m:r>
                      <a:rPr lang="pt-BR" b="1" i="1" smtClean="0">
                        <a:latin typeface="Cambria Math" panose="02040503050406030204" pitchFamily="18" charset="0"/>
                      </a:rPr>
                      <m:t>𝒂</m:t>
                    </m:r>
                  </m:oMath>
                </a14:m>
                <a:r>
                  <a:rPr lang="pt-BR" dirty="0"/>
                  <a:t>, iterativamente, a fim de minimizar a </a:t>
                </a:r>
                <a:r>
                  <a:rPr lang="pt-BR" b="1" i="1" dirty="0"/>
                  <a:t>função de erro</a:t>
                </a:r>
                <a:r>
                  <a:rPr lang="pt-BR" dirty="0"/>
                  <a:t>.</a:t>
                </a:r>
              </a:p>
              <a:p>
                <a:r>
                  <a:rPr lang="pt-BR" dirty="0"/>
                  <a:t>Utilizado em vários problemas de aprendizado de máquina.</a:t>
                </a:r>
              </a:p>
              <a:p>
                <a:r>
                  <a:rPr lang="pt-BR" dirty="0"/>
                  <a:t>Escalona melhor do que o método de equação normal para grandes conjuntos de dados.</a:t>
                </a:r>
              </a:p>
              <a:p>
                <a:r>
                  <a:rPr lang="pt-BR" dirty="0"/>
                  <a:t>Fácil implementação</a:t>
                </a:r>
                <a:r>
                  <a:rPr lang="pt-BR" dirty="0" smtClean="0"/>
                  <a:t>.</a:t>
                </a:r>
              </a:p>
              <a:p>
                <a:r>
                  <a:rPr lang="pt-BR" dirty="0"/>
                  <a:t>Não é necessário se preocupar com matrizes </a:t>
                </a:r>
                <a:r>
                  <a:rPr lang="pt-BR" dirty="0" smtClean="0"/>
                  <a:t>mal-condicionadas (determinante </a:t>
                </a:r>
                <a:r>
                  <a:rPr lang="pt-BR" dirty="0"/>
                  <a:t>próximo de 0, i.e., quase singulares).</a:t>
                </a:r>
              </a:p>
              <a:p>
                <a:r>
                  <a:rPr lang="pt-BR" dirty="0"/>
                  <a:t>O único requisito é que a </a:t>
                </a:r>
                <a:r>
                  <a:rPr lang="pt-BR" b="1" i="1" dirty="0"/>
                  <a:t>função de erro </a:t>
                </a:r>
                <a:r>
                  <a:rPr lang="pt-BR" dirty="0"/>
                  <a:t>seja </a:t>
                </a:r>
                <a:r>
                  <a:rPr lang="pt-BR" b="1" i="1" dirty="0"/>
                  <a:t>diferenciável</a:t>
                </a:r>
                <a:r>
                  <a:rPr lang="pt-BR" dirty="0" smtClean="0"/>
                  <a:t>.</a:t>
                </a:r>
                <a:endParaRPr lang="pt-BR" b="1"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1" y="1690689"/>
                <a:ext cx="7623628" cy="4927826"/>
              </a:xfrm>
              <a:blipFill rotWithShape="0">
                <a:blip r:embed="rId3"/>
                <a:stretch>
                  <a:fillRect l="-1120" t="-2843"/>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48875" r="2792"/>
          <a:stretch/>
        </p:blipFill>
        <p:spPr>
          <a:xfrm>
            <a:off x="8115300" y="2641119"/>
            <a:ext cx="4038600" cy="2830745"/>
          </a:xfrm>
          <a:prstGeom prst="rect">
            <a:avLst/>
          </a:prstGeom>
        </p:spPr>
      </p:pic>
    </p:spTree>
    <p:extLst>
      <p:ext uri="{BB962C8B-B14F-4D97-AF65-F5344CB8AC3E}">
        <p14:creationId xmlns:p14="http://schemas.microsoft.com/office/powerpoint/2010/main" val="10593921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817"/>
            <a:ext cx="10515600" cy="1325563"/>
          </a:xfrm>
        </p:spPr>
        <p:txBody>
          <a:bodyPr/>
          <a:lstStyle/>
          <a:p>
            <a:r>
              <a:rPr lang="pt-BR" dirty="0"/>
              <a:t>Gradiente Ascendente</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1" y="1190171"/>
                <a:ext cx="7217228" cy="5667829"/>
              </a:xfrm>
            </p:spPr>
            <p:txBody>
              <a:bodyPr>
                <a:normAutofit fontScale="70000" lnSpcReduction="20000"/>
              </a:bodyPr>
              <a:lstStyle/>
              <a:p>
                <a:r>
                  <a:rPr lang="pt-BR" dirty="0"/>
                  <a:t>O </a:t>
                </a:r>
                <a:r>
                  <a:rPr lang="pt-BR" b="1" i="1" dirty="0"/>
                  <a:t>vetor</a:t>
                </a:r>
                <a:r>
                  <a:rPr lang="pt-BR" dirty="0"/>
                  <a:t> </a:t>
                </a:r>
                <a:r>
                  <a:rPr lang="pt-BR" b="1" i="1" dirty="0"/>
                  <a:t>gradiente</a:t>
                </a:r>
                <a:r>
                  <a:rPr lang="pt-BR" dirty="0"/>
                  <a:t> de uma função, </a:t>
                </a:r>
                <a14:m>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e>
                    </m:d>
                  </m:oMath>
                </a14:m>
                <a:r>
                  <a:rPr lang="pt-BR" dirty="0"/>
                  <a:t>, em relação aos seus argumentos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=0,…,</m:t>
                    </m:r>
                    <m:r>
                      <a:rPr lang="pt-BR" b="0" i="1" smtClean="0">
                        <a:latin typeface="Cambria Math" panose="02040503050406030204" pitchFamily="18" charset="0"/>
                      </a:rPr>
                      <m:t>𝐾</m:t>
                    </m:r>
                  </m:oMath>
                </a14:m>
                <a:r>
                  <a:rPr lang="pt-BR" dirty="0"/>
                  <a:t>, é definido por </a:t>
                </a:r>
                <a:endParaRPr lang="pt-BR" i="1" dirty="0">
                  <a:latin typeface="Cambria Math" panose="02040503050406030204" pitchFamily="18" charset="0"/>
                  <a:ea typeface="Cambria Math" panose="02040503050406030204" pitchFamily="18" charset="0"/>
                </a:endParaRPr>
              </a:p>
              <a:p>
                <a:pPr marL="0" indent="0" algn="ctr">
                  <a:buNone/>
                </a:pPr>
                <a14:m>
                  <m:oMath xmlns:m="http://schemas.openxmlformats.org/officeDocument/2006/math">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𝑓</m:t>
                    </m:r>
                    <m:d>
                      <m:dPr>
                        <m:ctrlPr>
                          <a:rPr lang="pt-BR" b="0"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 </m:t>
                    </m:r>
                    <m:sSup>
                      <m:sSupPr>
                        <m:ctrlPr>
                          <a:rPr lang="pt-BR" i="1" smtClean="0">
                            <a:latin typeface="Cambria Math" panose="02040503050406030204" pitchFamily="18" charset="0"/>
                            <a:ea typeface="Cambria Math" panose="02040503050406030204" pitchFamily="18" charset="0"/>
                          </a:rPr>
                        </m:ctrlPr>
                      </m:sSupPr>
                      <m:e>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m>
                                    <m:mPr>
                                      <m:mcs>
                                        <m:mc>
                                          <m:mcPr>
                                            <m:count m:val="2"/>
                                            <m:mcJc m:val="center"/>
                                          </m:mcPr>
                                        </m:mc>
                                      </m:mcs>
                                      <m:ctrlPr>
                                        <a:rPr lang="pt-BR" i="1">
                                          <a:latin typeface="Cambria Math" panose="02040503050406030204" pitchFamily="18" charset="0"/>
                                          <a:ea typeface="Cambria Math" panose="02040503050406030204" pitchFamily="18" charset="0"/>
                                        </a:rPr>
                                      </m:ctrlPr>
                                    </m:mPr>
                                    <m:mr>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0</m:t>
                                                </m:r>
                                              </m:sub>
                                            </m:sSub>
                                          </m:den>
                                        </m:f>
                                      </m:e>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1</m:t>
                                                </m:r>
                                              </m:sub>
                                            </m:sSub>
                                          </m:den>
                                        </m:f>
                                      </m:e>
                                    </m:mr>
                                  </m:m>
                                </m:e>
                                <m:e>
                                  <m:r>
                                    <a:rPr lang="pt-BR" i="1">
                                      <a:latin typeface="Cambria Math" panose="02040503050406030204" pitchFamily="18" charset="0"/>
                                      <a:ea typeface="Cambria Math" panose="02040503050406030204" pitchFamily="18" charset="0"/>
                                    </a:rPr>
                                    <m:t>…</m:t>
                                  </m:r>
                                </m:e>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𝑓</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den>
                                  </m:f>
                                </m:e>
                              </m:mr>
                            </m:m>
                          </m:e>
                        </m:d>
                      </m:e>
                      <m:sup>
                        <m:r>
                          <a:rPr lang="pt-BR" i="1">
                            <a:latin typeface="Cambria Math" panose="02040503050406030204" pitchFamily="18" charset="0"/>
                            <a:ea typeface="Cambria Math" panose="02040503050406030204" pitchFamily="18" charset="0"/>
                          </a:rPr>
                          <m:t>𝑇</m:t>
                        </m:r>
                      </m:sup>
                    </m:sSup>
                  </m:oMath>
                </a14:m>
                <a:r>
                  <a:rPr lang="pt-BR" dirty="0"/>
                  <a:t>, </a:t>
                </a:r>
              </a:p>
              <a:p>
                <a:r>
                  <a:rPr lang="pt-BR" dirty="0"/>
                  <a:t>Onde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o vetor que aponta a direção em que a função,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tem a taxa de aumento/crescimento mais rápida</a:t>
                </a:r>
                <a:r>
                  <a:rPr lang="pt-BR" dirty="0" smtClean="0"/>
                  <a:t>.</a:t>
                </a:r>
              </a:p>
              <a:p>
                <a:r>
                  <a:rPr lang="pt-BR" dirty="0" smtClean="0"/>
                  <a:t>Notem </a:t>
                </a:r>
                <a:r>
                  <a:rPr lang="pt-BR" dirty="0"/>
                  <a:t>que cada elemento do vetor gradiente aponta para a direção de máxima variação em relação à aquele </a:t>
                </a:r>
                <a:r>
                  <a:rPr lang="pt-BR" dirty="0" smtClean="0"/>
                  <a:t>argumento.</a:t>
                </a:r>
                <a:endParaRPr lang="pt-BR" dirty="0"/>
              </a:p>
              <a:p>
                <a:r>
                  <a:rPr lang="pt-BR" dirty="0"/>
                  <a:t>O valor do gradiente em um ponto é um vetor tangente ao ponto.</a:t>
                </a:r>
              </a:p>
              <a:p>
                <a:pPr lvl="1">
                  <a:buFont typeface="Courier New" panose="02070309020205020404" pitchFamily="49" charset="0"/>
                  <a:buChar char="o"/>
                </a:pPr>
                <a:r>
                  <a:rPr lang="pt-BR" dirty="0"/>
                  <a:t>Valor +: máximo </a:t>
                </a:r>
                <a:r>
                  <a:rPr lang="pt-BR" dirty="0" smtClean="0"/>
                  <a:t>esta à </a:t>
                </a:r>
                <a:r>
                  <a:rPr lang="pt-BR" dirty="0"/>
                  <a:t>frente. </a:t>
                </a:r>
                <a:endParaRPr lang="pt-BR" dirty="0" smtClean="0"/>
              </a:p>
              <a:p>
                <a:pPr lvl="1">
                  <a:buFont typeface="Courier New" panose="02070309020205020404" pitchFamily="49" charset="0"/>
                  <a:buChar char="o"/>
                </a:pPr>
                <a:r>
                  <a:rPr lang="pt-BR" dirty="0" smtClean="0"/>
                  <a:t>Valor </a:t>
                </a:r>
                <a:r>
                  <a:rPr lang="pt-BR" dirty="0"/>
                  <a:t>-: máximo </a:t>
                </a:r>
                <a:r>
                  <a:rPr lang="pt-BR" dirty="0" smtClean="0"/>
                  <a:t>está atrás.</a:t>
                </a:r>
              </a:p>
              <a:p>
                <a:pPr lvl="1">
                  <a:buFont typeface="Courier New" panose="02070309020205020404" pitchFamily="49" charset="0"/>
                  <a:buChar char="o"/>
                </a:pPr>
                <a:r>
                  <a:rPr lang="pt-BR" dirty="0" smtClean="0"/>
                  <a:t>Valor </a:t>
                </a:r>
                <a:r>
                  <a:rPr lang="pt-BR" dirty="0"/>
                  <a:t>0: ponto de máximo.</a:t>
                </a:r>
              </a:p>
              <a:p>
                <a:r>
                  <a:rPr lang="pt-BR" dirty="0"/>
                  <a:t>Portanto, o </a:t>
                </a:r>
                <a:r>
                  <a:rPr lang="pt-BR" b="1" i="1" dirty="0"/>
                  <a:t>gradiente</a:t>
                </a:r>
                <a:r>
                  <a:rPr lang="pt-BR" dirty="0"/>
                  <a:t> ajuda a encontrar o </a:t>
                </a:r>
                <a:r>
                  <a:rPr lang="pt-BR" b="1" i="1" dirty="0"/>
                  <a:t>máximo</a:t>
                </a:r>
                <a:r>
                  <a:rPr lang="pt-BR" dirty="0"/>
                  <a:t> da função,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a:t>
                </a:r>
              </a:p>
              <a:p>
                <a:pPr lvl="1"/>
                <a:r>
                  <a:rPr lang="pt-BR" dirty="0"/>
                  <a:t>Seguindo na direção do gradiente, você chegará ao máximo da função. </a:t>
                </a:r>
              </a:p>
              <a:p>
                <a:r>
                  <a:rPr lang="pt-BR" dirty="0"/>
                  <a:t>Assim, o algoritmo de otimização iterativo </a:t>
                </a:r>
                <a:r>
                  <a:rPr lang="pt-BR" dirty="0" smtClean="0"/>
                  <a:t>que tem como objetivo a </a:t>
                </a:r>
                <a:r>
                  <a:rPr lang="pt-BR" b="1" i="1" dirty="0" smtClean="0"/>
                  <a:t>maximização</a:t>
                </a:r>
                <a:r>
                  <a:rPr lang="pt-BR" dirty="0" smtClean="0"/>
                  <a:t> </a:t>
                </a:r>
                <a:r>
                  <a:rPr lang="pt-BR" dirty="0"/>
                  <a:t>de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conhecido como </a:t>
                </a:r>
                <a:r>
                  <a:rPr lang="pt-BR" b="1" i="1" dirty="0"/>
                  <a:t>gradiente ascendente</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1" y="1190171"/>
                <a:ext cx="7217228" cy="5667829"/>
              </a:xfrm>
              <a:blipFill rotWithShape="0">
                <a:blip r:embed="rId3"/>
                <a:stretch>
                  <a:fillRect l="-761" t="-1935" r="-1522"/>
                </a:stretch>
              </a:blipFill>
            </p:spPr>
            <p:txBody>
              <a:bodyPr/>
              <a:lstStyle/>
              <a:p>
                <a:r>
                  <a:rPr lang="pt-BR">
                    <a:noFill/>
                  </a:rPr>
                  <a:t> </a:t>
                </a:r>
              </a:p>
            </p:txBody>
          </p:sp>
        </mc:Fallback>
      </mc:AlternateContent>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l="1843" r="2026" b="49266"/>
          <a:stretch/>
        </p:blipFill>
        <p:spPr>
          <a:xfrm>
            <a:off x="8055429" y="2515734"/>
            <a:ext cx="4019081" cy="2126067"/>
          </a:xfrm>
          <a:prstGeom prst="rect">
            <a:avLst/>
          </a:prstGeom>
        </p:spPr>
      </p:pic>
      <p:sp>
        <p:nvSpPr>
          <p:cNvPr id="29" name="Rectangle 28"/>
          <p:cNvSpPr/>
          <p:nvPr/>
        </p:nvSpPr>
        <p:spPr>
          <a:xfrm>
            <a:off x="8758684" y="4641801"/>
            <a:ext cx="2393470" cy="369332"/>
          </a:xfrm>
          <a:prstGeom prst="rect">
            <a:avLst/>
          </a:prstGeom>
        </p:spPr>
        <p:txBody>
          <a:bodyPr wrap="square">
            <a:spAutoFit/>
          </a:bodyPr>
          <a:lstStyle/>
          <a:p>
            <a:r>
              <a:rPr lang="pt-BR" b="1" dirty="0">
                <a:solidFill>
                  <a:srgbClr val="00B0F0"/>
                </a:solidFill>
              </a:rPr>
              <a:t>Gradiente ascendente</a:t>
            </a:r>
            <a:endParaRPr lang="nl-BE" dirty="0">
              <a:solidFill>
                <a:srgbClr val="00B0F0"/>
              </a:solidFill>
            </a:endParaRPr>
          </a:p>
        </p:txBody>
      </p:sp>
    </p:spTree>
    <p:extLst>
      <p:ext uri="{BB962C8B-B14F-4D97-AF65-F5344CB8AC3E}">
        <p14:creationId xmlns:p14="http://schemas.microsoft.com/office/powerpoint/2010/main" val="3914991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Gradiente Descendente</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9"/>
                <a:ext cx="10934700" cy="2640012"/>
              </a:xfrm>
            </p:spPr>
            <p:txBody>
              <a:bodyPr>
                <a:normAutofit lnSpcReduction="10000"/>
              </a:bodyPr>
              <a:lstStyle/>
              <a:p>
                <a:r>
                  <a:rPr lang="pt-BR" dirty="0"/>
                  <a:t>Mas e se formos na direção contrária </a:t>
                </a:r>
                <a:r>
                  <a:rPr lang="pt-BR" dirty="0" smtClean="0"/>
                  <a:t>a </a:t>
                </a:r>
                <a:r>
                  <a:rPr lang="pt-BR" dirty="0"/>
                  <a:t>da taxa de crescimento, dada pelo vetor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ea typeface="Cambria Math" panose="02040503050406030204" pitchFamily="18" charset="0"/>
                      </a:rPr>
                      <m:t>)</m:t>
                    </m:r>
                  </m:oMath>
                </a14:m>
                <a:r>
                  <a:rPr lang="pt-BR" dirty="0"/>
                  <a:t>, ou seja </a:t>
                </a:r>
                <a14:m>
                  <m:oMath xmlns:m="http://schemas.openxmlformats.org/officeDocument/2006/math">
                    <m:r>
                      <a:rPr lang="pt-BR" b="0" i="0"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ea typeface="Cambria Math" panose="02040503050406030204" pitchFamily="18" charset="0"/>
                      </a:rPr>
                      <m:t>)</m:t>
                    </m:r>
                  </m:oMath>
                </a14:m>
                <a:r>
                  <a:rPr lang="pt-BR" dirty="0"/>
                  <a:t>?</a:t>
                </a:r>
              </a:p>
              <a:p>
                <a:pPr lvl="1">
                  <a:buFont typeface="Courier New" panose="02070309020205020404" pitchFamily="49" charset="0"/>
                  <a:buChar char="o"/>
                </a:pPr>
                <a:r>
                  <a:rPr lang="pt-BR" dirty="0" smtClean="0"/>
                  <a:t>Nesta caso, iremos </a:t>
                </a:r>
                <a:r>
                  <a:rPr lang="pt-BR" dirty="0"/>
                  <a:t>na direção de decrescimento mais rápido da função, </a:t>
                </a:r>
                <a14:m>
                  <m:oMath xmlns:m="http://schemas.openxmlformats.org/officeDocument/2006/math">
                    <m:r>
                      <a:rPr lang="pt-BR" i="1">
                        <a:latin typeface="Cambria Math" panose="02040503050406030204" pitchFamily="18" charset="0"/>
                      </a:rPr>
                      <m:t>𝑓</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rPr>
                      <m:t>)</m:t>
                    </m:r>
                  </m:oMath>
                </a14:m>
                <a:r>
                  <a:rPr lang="pt-BR" dirty="0"/>
                  <a:t>.</a:t>
                </a:r>
              </a:p>
              <a:p>
                <a:r>
                  <a:rPr lang="pt-BR" dirty="0"/>
                  <a:t>Portanto, o algoritmo de otimização iterativo com objetivo de </a:t>
                </a:r>
                <a:r>
                  <a:rPr lang="pt-BR" b="1" i="1" dirty="0"/>
                  <a:t>minimização</a:t>
                </a:r>
                <a:r>
                  <a:rPr lang="pt-BR" dirty="0"/>
                  <a:t> de </a:t>
                </a:r>
                <a14:m>
                  <m:oMath xmlns:m="http://schemas.openxmlformats.org/officeDocument/2006/math">
                    <m:r>
                      <a:rPr lang="pt-BR" i="1">
                        <a:latin typeface="Cambria Math" panose="02040503050406030204" pitchFamily="18" charset="0"/>
                      </a:rPr>
                      <m:t>𝑓</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rPr>
                      <m:t>)</m:t>
                    </m:r>
                  </m:oMath>
                </a14:m>
                <a:r>
                  <a:rPr lang="pt-BR" dirty="0"/>
                  <a:t> é conhecido como </a:t>
                </a:r>
                <a:r>
                  <a:rPr lang="pt-BR" b="1" i="1" dirty="0"/>
                  <a:t>gradiente descendente</a:t>
                </a:r>
                <a:r>
                  <a:rPr lang="pt-BR" dirty="0"/>
                  <a:t>. </a:t>
                </a:r>
              </a:p>
              <a:p>
                <a:pPr>
                  <a:buFont typeface="Courier New" panose="02070309020205020404" pitchFamily="49" charset="0"/>
                  <a:buChar char="o"/>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9"/>
                <a:ext cx="10934700" cy="2640012"/>
              </a:xfrm>
              <a:blipFill rotWithShape="0">
                <a:blip r:embed="rId3"/>
                <a:stretch>
                  <a:fillRect l="-1004" t="-5081" b="-4388"/>
                </a:stretch>
              </a:blipFill>
            </p:spPr>
            <p:txBody>
              <a:bodyPr/>
              <a:lstStyle/>
              <a:p>
                <a:r>
                  <a:rPr lang="pt-BR">
                    <a:noFill/>
                  </a:rPr>
                  <a:t> </a:t>
                </a:r>
              </a:p>
            </p:txBody>
          </p:sp>
        </mc:Fallback>
      </mc:AlternateContent>
      <p:pic>
        <p:nvPicPr>
          <p:cNvPr id="28" name="Picture 27"/>
          <p:cNvPicPr>
            <a:picLocks noChangeAspect="1"/>
          </p:cNvPicPr>
          <p:nvPr/>
        </p:nvPicPr>
        <p:blipFill rotWithShape="1">
          <a:blip r:embed="rId4">
            <a:extLst>
              <a:ext uri="{28A0092B-C50C-407E-A947-70E740481C1C}">
                <a14:useLocalDpi xmlns:a14="http://schemas.microsoft.com/office/drawing/2010/main" val="0"/>
              </a:ext>
            </a:extLst>
          </a:blip>
          <a:srcRect l="1610" t="44867" r="1610" b="1567"/>
          <a:stretch/>
        </p:blipFill>
        <p:spPr>
          <a:xfrm>
            <a:off x="2740943" y="4153359"/>
            <a:ext cx="6328739" cy="2648008"/>
          </a:xfrm>
          <a:prstGeom prst="rect">
            <a:avLst/>
          </a:prstGeom>
        </p:spPr>
      </p:pic>
      <p:sp>
        <p:nvSpPr>
          <p:cNvPr id="31" name="Rectangle 30"/>
          <p:cNvSpPr/>
          <p:nvPr/>
        </p:nvSpPr>
        <p:spPr>
          <a:xfrm>
            <a:off x="6305550" y="4320756"/>
            <a:ext cx="2402709" cy="369332"/>
          </a:xfrm>
          <a:prstGeom prst="rect">
            <a:avLst/>
          </a:prstGeom>
        </p:spPr>
        <p:txBody>
          <a:bodyPr wrap="none">
            <a:spAutoFit/>
          </a:bodyPr>
          <a:lstStyle/>
          <a:p>
            <a:r>
              <a:rPr lang="pt-BR" b="1" dirty="0">
                <a:solidFill>
                  <a:srgbClr val="00B0F0"/>
                </a:solidFill>
              </a:rPr>
              <a:t>Gradiente descendente</a:t>
            </a:r>
            <a:endParaRPr lang="nl-BE" dirty="0">
              <a:solidFill>
                <a:srgbClr val="00B0F0"/>
              </a:solidFill>
            </a:endParaRPr>
          </a:p>
        </p:txBody>
      </p:sp>
    </p:spTree>
    <p:extLst>
      <p:ext uri="{BB962C8B-B14F-4D97-AF65-F5344CB8AC3E}">
        <p14:creationId xmlns:p14="http://schemas.microsoft.com/office/powerpoint/2010/main" val="4144294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019972" cy="1325563"/>
          </a:xfrm>
        </p:spPr>
        <p:txBody>
          <a:bodyPr/>
          <a:lstStyle/>
          <a:p>
            <a:r>
              <a:rPr lang="pt-BR" dirty="0"/>
              <a:t>O Algoritmo do Gradiente do Descendente (GD)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709513"/>
                <a:ext cx="11019971" cy="1411149"/>
              </a:xfrm>
            </p:spPr>
            <p:txBody>
              <a:bodyPr>
                <a:normAutofit fontScale="92500" lnSpcReduction="10000"/>
              </a:bodyPr>
              <a:lstStyle/>
              <a:p>
                <a:r>
                  <a:rPr lang="pt-BR" dirty="0"/>
                  <a:t>O algoritmo inicializa os pesos, </a:t>
                </a:r>
                <a14:m>
                  <m:oMath xmlns:m="http://schemas.openxmlformats.org/officeDocument/2006/math">
                    <m:r>
                      <a:rPr lang="en-US" b="1" i="1">
                        <a:latin typeface="Cambria Math" panose="02040503050406030204" pitchFamily="18" charset="0"/>
                      </a:rPr>
                      <m:t>𝒂</m:t>
                    </m:r>
                  </m:oMath>
                </a14:m>
                <a:r>
                  <a:rPr lang="pt-BR" dirty="0"/>
                  <a:t>, em um ponto aleatório do </a:t>
                </a:r>
                <a:r>
                  <a:rPr lang="pt-BR" b="1" i="1" dirty="0"/>
                  <a:t>espaço de pesos</a:t>
                </a:r>
                <a:r>
                  <a:rPr lang="pt-BR" dirty="0"/>
                  <a:t> e então, os atualiza na direção oposta ao do </a:t>
                </a:r>
                <a:r>
                  <a:rPr lang="pt-BR" b="1" i="1" dirty="0"/>
                  <a:t>gradiente</a:t>
                </a:r>
                <a:r>
                  <a:rPr lang="pt-BR" dirty="0"/>
                  <a:t> até que algum critério de convergência seja atingido, indicando que um </a:t>
                </a:r>
                <a:r>
                  <a:rPr lang="pt-BR" b="1" i="1" dirty="0"/>
                  <a:t>mínimo local </a:t>
                </a:r>
                <a:r>
                  <a:rPr lang="pt-BR" dirty="0"/>
                  <a:t>ou o </a:t>
                </a:r>
                <a:r>
                  <a:rPr lang="pt-BR" b="1" i="1" dirty="0"/>
                  <a:t>global</a:t>
                </a:r>
                <a:r>
                  <a:rPr lang="pt-BR" dirty="0"/>
                  <a:t> da </a:t>
                </a:r>
                <a:r>
                  <a:rPr lang="pt-BR" b="1" i="1" dirty="0"/>
                  <a:t>função de erro </a:t>
                </a:r>
                <a:r>
                  <a:rPr lang="pt-BR" dirty="0"/>
                  <a:t>foi encontrado</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709513"/>
                <a:ext cx="11019971" cy="1411149"/>
              </a:xfrm>
              <a:blipFill rotWithShape="0">
                <a:blip r:embed="rId3"/>
                <a:stretch>
                  <a:fillRect l="-830" t="-8621" r="-1438" b="-81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1150257" y="3255599"/>
                <a:ext cx="7072087" cy="1508170"/>
              </a:xfrm>
              <a:prstGeom prst="rect">
                <a:avLst/>
              </a:prstGeom>
              <a:ln>
                <a:solidFill>
                  <a:schemeClr val="tx1"/>
                </a:solidFill>
              </a:ln>
            </p:spPr>
            <p:txBody>
              <a:bodyPr wrap="square">
                <a:spAutoFit/>
              </a:bodyPr>
              <a:lstStyle/>
              <a:p>
                <a14:m>
                  <m:oMath xmlns:m="http://schemas.openxmlformats.org/officeDocument/2006/math">
                    <m:r>
                      <a:rPr lang="pt-BR" sz="2000" b="1" i="1" smtClean="0">
                        <a:latin typeface="Cambria Math" panose="02040503050406030204" pitchFamily="18" charset="0"/>
                      </a:rPr>
                      <m:t>𝒂</m:t>
                    </m:r>
                    <m:r>
                      <a:rPr lang="pt-BR" sz="2000" b="1" i="1" smtClean="0">
                        <a:latin typeface="Cambria Math" panose="02040503050406030204" pitchFamily="18" charset="0"/>
                      </a:rPr>
                      <m:t> </m:t>
                    </m:r>
                  </m:oMath>
                </a14:m>
                <a:r>
                  <a:rPr lang="en-US" sz="2000" b="1" dirty="0"/>
                  <a:t> </a:t>
                </a:r>
                <a14:m>
                  <m:oMath xmlns:m="http://schemas.openxmlformats.org/officeDocument/2006/math">
                    <m:r>
                      <a:rPr lang="en-US" sz="2000" b="1" i="1" dirty="0">
                        <a:latin typeface="Cambria Math" panose="02040503050406030204" pitchFamily="18" charset="0"/>
                        <a:ea typeface="Cambria Math" panose="02040503050406030204" pitchFamily="18" charset="0"/>
                      </a:rPr>
                      <m:t>←</m:t>
                    </m:r>
                    <m:r>
                      <m:rPr>
                        <m:sty m:val="p"/>
                      </m:rPr>
                      <a:rPr lang="en-US" sz="2000" dirty="0">
                        <a:latin typeface="Cambria Math" panose="02040503050406030204" pitchFamily="18" charset="0"/>
                        <a:ea typeface="Cambria Math" panose="02040503050406030204" pitchFamily="18" charset="0"/>
                      </a:rPr>
                      <m:t>inicializa</m:t>
                    </m:r>
                    <m:r>
                      <a:rPr lang="en-US" sz="2000" dirty="0">
                        <a:latin typeface="Cambria Math" panose="02040503050406030204" pitchFamily="18" charset="0"/>
                        <a:ea typeface="Cambria Math" panose="02040503050406030204" pitchFamily="18" charset="0"/>
                      </a:rPr>
                      <m:t> </m:t>
                    </m:r>
                    <m:r>
                      <m:rPr>
                        <m:sty m:val="p"/>
                      </m:rPr>
                      <a:rPr lang="en-US" sz="2000" dirty="0">
                        <a:latin typeface="Cambria Math" panose="02040503050406030204" pitchFamily="18" charset="0"/>
                        <a:ea typeface="Cambria Math" panose="02040503050406030204" pitchFamily="18" charset="0"/>
                      </a:rPr>
                      <m:t>em</m:t>
                    </m:r>
                    <m:r>
                      <a:rPr lang="en-US"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um</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ponto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qualquer</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espa</m:t>
                    </m:r>
                    <m:r>
                      <a:rPr lang="pt-BR" sz="2000" dirty="0">
                        <a:latin typeface="Cambria Math" panose="02040503050406030204" pitchFamily="18" charset="0"/>
                        <a:ea typeface="Cambria Math" panose="02040503050406030204" pitchFamily="18" charset="0"/>
                      </a:rPr>
                      <m:t>ç</m:t>
                    </m:r>
                    <m:r>
                      <m:rPr>
                        <m:sty m:val="p"/>
                      </m:rPr>
                      <a:rPr lang="pt-BR" sz="2000" dirty="0">
                        <a:latin typeface="Cambria Math" panose="02040503050406030204" pitchFamily="18" charset="0"/>
                        <a:ea typeface="Cambria Math" panose="02040503050406030204" pitchFamily="18" charset="0"/>
                      </a:rPr>
                      <m: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de</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par</m:t>
                    </m:r>
                    <m:r>
                      <a:rPr lang="pt-BR" sz="2000" dirty="0">
                        <a:latin typeface="Cambria Math" panose="02040503050406030204" pitchFamily="18" charset="0"/>
                        <a:ea typeface="Cambria Math" panose="02040503050406030204" pitchFamily="18" charset="0"/>
                      </a:rPr>
                      <m:t>â</m:t>
                    </m:r>
                    <m:r>
                      <m:rPr>
                        <m:sty m:val="p"/>
                      </m:rPr>
                      <a:rPr lang="pt-BR" sz="2000" dirty="0">
                        <a:latin typeface="Cambria Math" panose="02040503050406030204" pitchFamily="18" charset="0"/>
                        <a:ea typeface="Cambria Math" panose="02040503050406030204" pitchFamily="18" charset="0"/>
                      </a:rPr>
                      <m:t>metros</m:t>
                    </m:r>
                  </m:oMath>
                </a14:m>
                <a:endParaRPr lang="pt-BR" sz="2000"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pt-BR" sz="2000" b="1">
                          <a:latin typeface="Cambria Math" panose="02040503050406030204" pitchFamily="18" charset="0"/>
                        </a:rPr>
                        <m:t>𝐥𝐨𝐨𝐩</m:t>
                      </m:r>
                      <m:r>
                        <a:rPr lang="pt-BR" sz="2000">
                          <a:latin typeface="Cambria Math" panose="02040503050406030204" pitchFamily="18" charset="0"/>
                        </a:rPr>
                        <m:t> </m:t>
                      </m:r>
                      <m:r>
                        <m:rPr>
                          <m:sty m:val="p"/>
                        </m:rPr>
                        <a:rPr lang="pt-BR" sz="2000">
                          <a:latin typeface="Cambria Math" panose="02040503050406030204" pitchFamily="18" charset="0"/>
                        </a:rPr>
                        <m:t>at</m:t>
                      </m:r>
                      <m:r>
                        <a:rPr lang="pt-BR" sz="2000">
                          <a:latin typeface="Cambria Math" panose="02040503050406030204" pitchFamily="18" charset="0"/>
                        </a:rPr>
                        <m:t>é </m:t>
                      </m:r>
                      <m:r>
                        <m:rPr>
                          <m:sty m:val="p"/>
                        </m:rPr>
                        <a:rPr lang="pt-BR" sz="2000">
                          <a:latin typeface="Cambria Math" panose="02040503050406030204" pitchFamily="18" charset="0"/>
                        </a:rPr>
                        <m:t>convergir</m:t>
                      </m:r>
                      <m:r>
                        <a:rPr lang="pt-BR" sz="2000" b="0" i="0" smtClean="0">
                          <a:latin typeface="Cambria Math" panose="02040503050406030204" pitchFamily="18" charset="0"/>
                        </a:rPr>
                        <m:t> </m:t>
                      </m:r>
                      <m:r>
                        <a:rPr lang="pt-BR" sz="2000" b="1" i="0" smtClean="0">
                          <a:latin typeface="Cambria Math" panose="02040503050406030204" pitchFamily="18" charset="0"/>
                        </a:rPr>
                        <m:t>𝐨𝐮</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atingir</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n</m:t>
                      </m:r>
                      <m:r>
                        <a:rPr lang="pt-BR" sz="2000" b="0" i="0" smtClean="0">
                          <a:latin typeface="Cambria Math" panose="02040503050406030204" pitchFamily="18" charset="0"/>
                        </a:rPr>
                        <m:t>ú</m:t>
                      </m:r>
                      <m:r>
                        <m:rPr>
                          <m:sty m:val="p"/>
                        </m:rPr>
                        <a:rPr lang="pt-BR" sz="2000" b="0" i="0" smtClean="0">
                          <a:latin typeface="Cambria Math" panose="02040503050406030204" pitchFamily="18" charset="0"/>
                        </a:rPr>
                        <m:t>mero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m</m:t>
                      </m:r>
                      <m:r>
                        <a:rPr lang="pt-BR" sz="2000" b="0" i="0" smtClean="0">
                          <a:latin typeface="Cambria Math" panose="02040503050406030204" pitchFamily="18" charset="0"/>
                        </a:rPr>
                        <m:t>á</m:t>
                      </m:r>
                      <m:r>
                        <m:rPr>
                          <m:sty m:val="p"/>
                        </m:rPr>
                        <a:rPr lang="pt-BR" sz="2000" b="0" i="0" smtClean="0">
                          <a:latin typeface="Cambria Math" panose="02040503050406030204" pitchFamily="18" charset="0"/>
                        </a:rPr>
                        <m:t>ximo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de</m:t>
                      </m:r>
                      <m:r>
                        <a:rPr lang="pt-BR" sz="2000" b="0" i="0" smtClean="0">
                          <a:latin typeface="Cambria Math" panose="02040503050406030204" pitchFamily="18" charset="0"/>
                        </a:rPr>
                        <m:t> é</m:t>
                      </m:r>
                      <m:r>
                        <m:rPr>
                          <m:sty m:val="p"/>
                        </m:rPr>
                        <a:rPr lang="pt-BR" sz="2000" b="0" i="0" smtClean="0">
                          <a:latin typeface="Cambria Math" panose="02040503050406030204" pitchFamily="18" charset="0"/>
                        </a:rPr>
                        <m:t>pocas</m:t>
                      </m:r>
                      <m:r>
                        <a:rPr lang="pt-BR" sz="2000">
                          <a:latin typeface="Cambria Math" panose="02040503050406030204" pitchFamily="18" charset="0"/>
                        </a:rPr>
                        <m:t> </m:t>
                      </m:r>
                      <m:r>
                        <a:rPr lang="pt-BR" sz="2000" b="1">
                          <a:latin typeface="Cambria Math" panose="02040503050406030204" pitchFamily="18" charset="0"/>
                        </a:rPr>
                        <m:t>𝐝𝐨</m:t>
                      </m:r>
                    </m:oMath>
                  </m:oMathPara>
                </a14:m>
                <a:endParaRPr lang="en-US" sz="2000" b="1" dirty="0"/>
              </a:p>
              <a:p>
                <a:r>
                  <a:rPr lang="en-US" sz="2000" dirty="0"/>
                  <a:t>	</a:t>
                </a:r>
                <a14:m>
                  <m:oMath xmlns:m="http://schemas.openxmlformats.org/officeDocument/2006/math">
                    <m:r>
                      <a:rPr lang="pt-BR" sz="2000" b="1">
                        <a:latin typeface="Cambria Math" panose="02040503050406030204" pitchFamily="18" charset="0"/>
                      </a:rPr>
                      <m:t>𝐟𝐨𝐫</m:t>
                    </m:r>
                    <m:r>
                      <a:rPr lang="pt-BR" sz="2000" b="1">
                        <a:latin typeface="Cambria Math" panose="02040503050406030204" pitchFamily="18" charset="0"/>
                      </a:rPr>
                      <m:t> </m:t>
                    </m:r>
                    <m:r>
                      <a:rPr lang="pt-BR" sz="2000" b="1">
                        <a:latin typeface="Cambria Math" panose="02040503050406030204" pitchFamily="18" charset="0"/>
                      </a:rPr>
                      <m:t>𝐞𝐚𝐜𝐡</m:t>
                    </m:r>
                    <m:r>
                      <a:rPr lang="pt-BR" sz="2000" b="1">
                        <a:latin typeface="Cambria Math" panose="02040503050406030204" pitchFamily="18" charset="0"/>
                      </a:rPr>
                      <m:t> </m:t>
                    </m:r>
                    <m:sSub>
                      <m:sSubPr>
                        <m:ctrlPr>
                          <a:rPr lang="pt-BR" sz="2000" i="1">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𝑖</m:t>
                        </m:r>
                      </m:sub>
                    </m:sSub>
                    <m:r>
                      <a:rPr lang="pt-BR" sz="2000" b="1">
                        <a:latin typeface="Cambria Math" panose="02040503050406030204" pitchFamily="18" charset="0"/>
                      </a:rPr>
                      <m:t>𝐢𝐧</m:t>
                    </m:r>
                    <m:r>
                      <a:rPr lang="pt-BR" sz="2000">
                        <a:latin typeface="Cambria Math" panose="02040503050406030204" pitchFamily="18" charset="0"/>
                      </a:rPr>
                      <m:t> </m:t>
                    </m:r>
                    <m:r>
                      <a:rPr lang="pt-BR" sz="2000" b="1" i="1">
                        <a:latin typeface="Cambria Math" panose="02040503050406030204" pitchFamily="18" charset="0"/>
                      </a:rPr>
                      <m:t>𝒂</m:t>
                    </m:r>
                    <m:r>
                      <a:rPr lang="pt-BR" sz="2000">
                        <a:latin typeface="Cambria Math" panose="02040503050406030204" pitchFamily="18" charset="0"/>
                      </a:rPr>
                      <m:t> </m:t>
                    </m:r>
                    <m:r>
                      <a:rPr lang="pt-BR" sz="2000" b="1">
                        <a:latin typeface="Cambria Math" panose="02040503050406030204" pitchFamily="18" charset="0"/>
                      </a:rPr>
                      <m:t>𝐝𝐨</m:t>
                    </m:r>
                  </m:oMath>
                </a14:m>
                <a:endParaRPr lang="en-US" sz="2000" b="1" dirty="0"/>
              </a:p>
              <a:p>
                <a:r>
                  <a:rPr lang="en-US" sz="2000" b="1" dirty="0"/>
                  <a:t>		</a:t>
                </a:r>
                <a14:m>
                  <m:oMath xmlns:m="http://schemas.openxmlformats.org/officeDocument/2006/math">
                    <m:sSub>
                      <m:sSubPr>
                        <m:ctrlPr>
                          <a:rPr lang="en-US" sz="2000" i="1">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𝑖</m:t>
                        </m:r>
                      </m:sub>
                    </m:sSub>
                    <m:r>
                      <a:rPr lang="en-US" sz="2000" b="1"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𝑎</m:t>
                        </m:r>
                      </m:e>
                      <m:sub>
                        <m:r>
                          <a:rPr lang="pt-BR" sz="2000" i="1">
                            <a:latin typeface="Cambria Math" panose="02040503050406030204" pitchFamily="18" charset="0"/>
                            <a:ea typeface="Cambria Math" panose="02040503050406030204" pitchFamily="18" charset="0"/>
                          </a:rPr>
                          <m:t>𝑖</m:t>
                        </m:r>
                      </m:sub>
                    </m:sSub>
                    <m:r>
                      <a:rPr lang="pt-BR" sz="2000" i="1">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𝛼</m:t>
                    </m:r>
                    <m:f>
                      <m:fPr>
                        <m:ctrlPr>
                          <a:rPr lang="pt-BR" sz="2000" i="1" smtClean="0">
                            <a:latin typeface="Cambria Math" panose="02040503050406030204" pitchFamily="18" charset="0"/>
                            <a:ea typeface="Cambria Math" panose="02040503050406030204" pitchFamily="18" charset="0"/>
                          </a:rPr>
                        </m:ctrlPr>
                      </m:fPr>
                      <m:num>
                        <m:r>
                          <a:rPr lang="pt-BR" sz="2000" i="1" smtClean="0">
                            <a:latin typeface="Cambria Math" panose="02040503050406030204" pitchFamily="18" charset="0"/>
                            <a:ea typeface="Cambria Math" panose="02040503050406030204" pitchFamily="18" charset="0"/>
                          </a:rPr>
                          <m:t>𝜕</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𝐽</m:t>
                            </m:r>
                          </m:e>
                          <m:sub>
                            <m:r>
                              <a:rPr lang="pt-BR" sz="2000" i="1">
                                <a:latin typeface="Cambria Math" panose="02040503050406030204" pitchFamily="18" charset="0"/>
                                <a:ea typeface="Cambria Math" panose="02040503050406030204" pitchFamily="18" charset="0"/>
                              </a:rPr>
                              <m:t>𝑒</m:t>
                            </m:r>
                          </m:sub>
                        </m:sSub>
                        <m:r>
                          <a:rPr lang="pt-BR" sz="2000" i="1">
                            <a:latin typeface="Cambria Math" panose="02040503050406030204" pitchFamily="18" charset="0"/>
                            <a:ea typeface="Cambria Math" panose="02040503050406030204" pitchFamily="18" charset="0"/>
                          </a:rPr>
                          <m:t>(</m:t>
                        </m:r>
                        <m:r>
                          <a:rPr lang="pt-BR" sz="2000" b="1" i="1">
                            <a:latin typeface="Cambria Math" panose="02040503050406030204" pitchFamily="18" charset="0"/>
                            <a:ea typeface="Cambria Math" panose="02040503050406030204" pitchFamily="18" charset="0"/>
                          </a:rPr>
                          <m:t>𝒂</m:t>
                        </m:r>
                        <m:r>
                          <a:rPr lang="pt-BR" sz="2000" i="1">
                            <a:latin typeface="Cambria Math" panose="02040503050406030204" pitchFamily="18" charset="0"/>
                            <a:ea typeface="Cambria Math" panose="02040503050406030204" pitchFamily="18" charset="0"/>
                          </a:rPr>
                          <m:t>)</m:t>
                        </m:r>
                      </m:num>
                      <m:den>
                        <m:r>
                          <a:rPr lang="pt-BR" sz="2000" i="1" smtClean="0">
                            <a:latin typeface="Cambria Math" panose="02040503050406030204" pitchFamily="18" charset="0"/>
                            <a:ea typeface="Cambria Math" panose="02040503050406030204" pitchFamily="18" charset="0"/>
                          </a:rPr>
                          <m:t>𝜕</m:t>
                        </m:r>
                        <m:sSub>
                          <m:sSubPr>
                            <m:ctrlPr>
                              <a:rPr lang="pt-BR" sz="2000" i="1" smtClean="0">
                                <a:latin typeface="Cambria Math" panose="02040503050406030204" pitchFamily="18" charset="0"/>
                                <a:ea typeface="Cambria Math" panose="02040503050406030204" pitchFamily="18" charset="0"/>
                              </a:rPr>
                            </m:ctrlPr>
                          </m:sSubPr>
                          <m:e>
                            <m:r>
                              <a:rPr lang="pt-BR" sz="2000" b="0" i="1" smtClean="0">
                                <a:latin typeface="Cambria Math" panose="02040503050406030204" pitchFamily="18" charset="0"/>
                                <a:ea typeface="Cambria Math" panose="02040503050406030204" pitchFamily="18" charset="0"/>
                              </a:rPr>
                              <m:t>𝑎</m:t>
                            </m:r>
                          </m:e>
                          <m:sub>
                            <m:r>
                              <a:rPr lang="pt-BR" sz="2000" b="0" i="1" smtClean="0">
                                <a:latin typeface="Cambria Math" panose="02040503050406030204" pitchFamily="18" charset="0"/>
                                <a:ea typeface="Cambria Math" panose="02040503050406030204" pitchFamily="18" charset="0"/>
                              </a:rPr>
                              <m:t>𝑖</m:t>
                            </m:r>
                          </m:sub>
                        </m:sSub>
                      </m:den>
                    </m:f>
                  </m:oMath>
                </a14:m>
                <a:endParaRPr lang="nl-BE" sz="2000" dirty="0"/>
              </a:p>
            </p:txBody>
          </p:sp>
        </mc:Choice>
        <mc:Fallback xmlns="">
          <p:sp>
            <p:nvSpPr>
              <p:cNvPr id="4" name="Rectangle 3"/>
              <p:cNvSpPr>
                <a:spLocks noRot="1" noChangeAspect="1" noMove="1" noResize="1" noEditPoints="1" noAdjustHandles="1" noChangeArrowheads="1" noChangeShapeType="1" noTextEdit="1"/>
              </p:cNvSpPr>
              <p:nvPr/>
            </p:nvSpPr>
            <p:spPr>
              <a:xfrm>
                <a:off x="1150257" y="3255599"/>
                <a:ext cx="7072087" cy="1508170"/>
              </a:xfrm>
              <a:prstGeom prst="rect">
                <a:avLst/>
              </a:prstGeom>
              <a:blipFill rotWithShape="0">
                <a:blip r:embed="rId4"/>
                <a:stretch>
                  <a:fillRect l="-344"/>
                </a:stretch>
              </a:blipFill>
              <a:ln>
                <a:solidFill>
                  <a:schemeClr val="tx1"/>
                </a:solidFill>
              </a:ln>
            </p:spPr>
            <p:txBody>
              <a:bodyPr/>
              <a:lstStyle/>
              <a:p>
                <a:r>
                  <a:rPr lang="pt-BR">
                    <a:noFill/>
                  </a:rPr>
                  <a:t> </a:t>
                </a:r>
              </a:p>
            </p:txBody>
          </p:sp>
        </mc:Fallback>
      </mc:AlternateContent>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t="48773" r="2790" b="2308"/>
          <a:stretch/>
        </p:blipFill>
        <p:spPr>
          <a:xfrm>
            <a:off x="8534399" y="2943008"/>
            <a:ext cx="3323771" cy="2133351"/>
          </a:xfrm>
          <a:prstGeom prst="rect">
            <a:avLst/>
          </a:prstGeom>
        </p:spPr>
      </p:pic>
      <mc:AlternateContent xmlns:mc="http://schemas.openxmlformats.org/markup-compatibility/2006" xmlns:a14="http://schemas.microsoft.com/office/drawing/2010/main">
        <mc:Choice Requires="a14">
          <p:sp>
            <p:nvSpPr>
              <p:cNvPr id="7" name="Content Placeholder 2"/>
              <p:cNvSpPr txBox="1">
                <a:spLocks/>
              </p:cNvSpPr>
              <p:nvPr/>
            </p:nvSpPr>
            <p:spPr>
              <a:xfrm>
                <a:off x="838200" y="5167088"/>
                <a:ext cx="11019970" cy="157480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dirty="0"/>
                  <a:t>onde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é a </a:t>
                </a:r>
                <a:r>
                  <a:rPr lang="pt-BR" b="1" i="1" dirty="0"/>
                  <a:t>taxa/passo de aprendizagem </a:t>
                </a:r>
                <a:r>
                  <a:rPr lang="pt-BR" dirty="0"/>
                  <a:t>e </a:t>
                </a:r>
                <a14:m>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den>
                    </m:f>
                  </m:oMath>
                </a14:m>
                <a:r>
                  <a:rPr lang="pt-BR" dirty="0"/>
                  <a:t> é o gradiente da </a:t>
                </a:r>
                <a:r>
                  <a:rPr lang="pt-BR" b="1" i="1" dirty="0"/>
                  <a:t>função de erro </a:t>
                </a:r>
                <a:r>
                  <a:rPr lang="pt-BR" dirty="0"/>
                  <a:t>em relação ao parâmetro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oMath>
                </a14:m>
                <a:r>
                  <a:rPr lang="pt-BR" dirty="0" smtClean="0"/>
                  <a:t>.</a:t>
                </a:r>
              </a:p>
              <a:p>
                <a:pPr algn="just"/>
                <a:r>
                  <a:rPr lang="pt-BR" dirty="0" smtClean="0"/>
                  <a:t>A </a:t>
                </a:r>
                <a:r>
                  <a:rPr lang="pt-BR" b="1" i="1" dirty="0" smtClean="0"/>
                  <a:t>taxa de aprendizagem</a:t>
                </a:r>
                <a:r>
                  <a:rPr lang="pt-BR" dirty="0" smtClean="0"/>
                  <a:t> dita o tamanho </a:t>
                </a:r>
                <a:r>
                  <a:rPr lang="pt-BR" dirty="0"/>
                  <a:t>dos passos/deslocamento dado na direção oposta </a:t>
                </a:r>
                <a:r>
                  <a:rPr lang="pt-BR" dirty="0" smtClean="0"/>
                  <a:t>à do </a:t>
                </a:r>
                <a:r>
                  <a:rPr lang="pt-BR" dirty="0"/>
                  <a:t>gradiente</a:t>
                </a:r>
                <a:r>
                  <a:rPr lang="pt-BR" dirty="0" smtClean="0"/>
                  <a:t>.</a:t>
                </a:r>
                <a:endParaRPr lang="pt-BR" dirty="0"/>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838200" y="5167088"/>
                <a:ext cx="11019970" cy="1574800"/>
              </a:xfrm>
              <a:prstGeom prst="rect">
                <a:avLst/>
              </a:prstGeom>
              <a:blipFill rotWithShape="0">
                <a:blip r:embed="rId6"/>
                <a:stretch>
                  <a:fillRect l="-996" t="-5814" r="-996" b="-6202"/>
                </a:stretch>
              </a:blipFill>
            </p:spPr>
            <p:txBody>
              <a:bodyPr/>
              <a:lstStyle/>
              <a:p>
                <a:r>
                  <a:rPr lang="pt-BR">
                    <a:noFill/>
                  </a:rPr>
                  <a:t> </a:t>
                </a:r>
              </a:p>
            </p:txBody>
          </p:sp>
        </mc:Fallback>
      </mc:AlternateContent>
    </p:spTree>
    <p:extLst>
      <p:ext uri="{BB962C8B-B14F-4D97-AF65-F5344CB8AC3E}">
        <p14:creationId xmlns:p14="http://schemas.microsoft.com/office/powerpoint/2010/main" val="13866043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pic>
        <p:nvPicPr>
          <p:cNvPr id="6" name="Picture 5"/>
          <p:cNvPicPr>
            <a:picLocks noChangeAspect="1"/>
          </p:cNvPicPr>
          <p:nvPr/>
        </p:nvPicPr>
        <p:blipFill>
          <a:blip r:embed="rId3"/>
          <a:stretch>
            <a:fillRect/>
          </a:stretch>
        </p:blipFill>
        <p:spPr>
          <a:xfrm>
            <a:off x="627847" y="3374955"/>
            <a:ext cx="2224946" cy="1481651"/>
          </a:xfrm>
          <a:prstGeom prst="rect">
            <a:avLst/>
          </a:prstGeom>
        </p:spPr>
      </p:pic>
      <p:pic>
        <p:nvPicPr>
          <p:cNvPr id="7" name="Picture 6"/>
          <p:cNvPicPr>
            <a:picLocks noChangeAspect="1"/>
          </p:cNvPicPr>
          <p:nvPr/>
        </p:nvPicPr>
        <p:blipFill>
          <a:blip r:embed="rId4"/>
          <a:stretch>
            <a:fillRect/>
          </a:stretch>
        </p:blipFill>
        <p:spPr>
          <a:xfrm>
            <a:off x="2959964" y="3382832"/>
            <a:ext cx="1965031" cy="1473773"/>
          </a:xfrm>
          <a:prstGeom prst="rect">
            <a:avLst/>
          </a:prstGeom>
        </p:spPr>
      </p:pic>
      <p:pic>
        <p:nvPicPr>
          <p:cNvPr id="8" name="Picture 7"/>
          <p:cNvPicPr>
            <a:picLocks noChangeAspect="1"/>
          </p:cNvPicPr>
          <p:nvPr/>
        </p:nvPicPr>
        <p:blipFill>
          <a:blip r:embed="rId5"/>
          <a:stretch>
            <a:fillRect/>
          </a:stretch>
        </p:blipFill>
        <p:spPr>
          <a:xfrm>
            <a:off x="5091821" y="3374237"/>
            <a:ext cx="2620040" cy="1473773"/>
          </a:xfrm>
          <a:prstGeom prst="rect">
            <a:avLst/>
          </a:prstGeom>
        </p:spPr>
      </p:pic>
      <p:sp>
        <p:nvSpPr>
          <p:cNvPr id="9" name="Content Placeholder 2"/>
          <p:cNvSpPr>
            <a:spLocks noGrp="1"/>
          </p:cNvSpPr>
          <p:nvPr>
            <p:ph idx="1"/>
          </p:nvPr>
        </p:nvSpPr>
        <p:spPr>
          <a:xfrm>
            <a:off x="627847" y="1654206"/>
            <a:ext cx="10515600" cy="1073439"/>
          </a:xfrm>
        </p:spPr>
        <p:txBody>
          <a:bodyPr>
            <a:normAutofit/>
          </a:bodyPr>
          <a:lstStyle/>
          <a:p>
            <a:r>
              <a:rPr lang="pt-BR" b="1" dirty="0" smtClean="0"/>
              <a:t>Exemplo 1</a:t>
            </a:r>
            <a:r>
              <a:rPr lang="pt-BR" dirty="0" smtClean="0"/>
              <a:t>: </a:t>
            </a:r>
            <a:r>
              <a:rPr lang="pt-BR" dirty="0" smtClean="0"/>
              <a:t>Estimar o </a:t>
            </a:r>
            <a:r>
              <a:rPr lang="pt-BR" dirty="0"/>
              <a:t>preço de casas</a:t>
            </a:r>
            <a:r>
              <a:rPr lang="pt-BR" dirty="0" smtClean="0"/>
              <a:t>.</a:t>
            </a:r>
          </a:p>
          <a:p>
            <a:r>
              <a:rPr lang="pt-BR" b="1" dirty="0"/>
              <a:t>Exemplo </a:t>
            </a:r>
            <a:r>
              <a:rPr lang="pt-BR" b="1" dirty="0" smtClean="0"/>
              <a:t>2</a:t>
            </a:r>
            <a:r>
              <a:rPr lang="pt-BR" dirty="0" smtClean="0"/>
              <a:t>: Estimar as vendas de sorvete.</a:t>
            </a:r>
            <a:endParaRPr lang="pt-BR" dirty="0"/>
          </a:p>
        </p:txBody>
      </p:sp>
      <p:sp>
        <p:nvSpPr>
          <p:cNvPr id="10" name="Content Placeholder 2"/>
          <p:cNvSpPr txBox="1">
            <a:spLocks/>
          </p:cNvSpPr>
          <p:nvPr/>
        </p:nvSpPr>
        <p:spPr>
          <a:xfrm>
            <a:off x="734291" y="5688011"/>
            <a:ext cx="11053616" cy="107343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Podemos encontrar uma relação matemática entre a entre a área de uma casa e seu valor</a:t>
            </a:r>
            <a:r>
              <a:rPr lang="pt-BR" dirty="0" smtClean="0"/>
              <a:t>? </a:t>
            </a:r>
          </a:p>
          <a:p>
            <a:r>
              <a:rPr lang="pt-BR" dirty="0" smtClean="0"/>
              <a:t>Ou da temperatura e a quantidade de sorvetes vendidos?</a:t>
            </a:r>
            <a:endParaRPr lang="pt-BR" dirty="0"/>
          </a:p>
        </p:txBody>
      </p:sp>
      <p:sp>
        <p:nvSpPr>
          <p:cNvPr id="3" name="TextBox 2"/>
          <p:cNvSpPr txBox="1"/>
          <p:nvPr/>
        </p:nvSpPr>
        <p:spPr>
          <a:xfrm>
            <a:off x="425219" y="5009292"/>
            <a:ext cx="2427574" cy="369332"/>
          </a:xfrm>
          <a:prstGeom prst="rect">
            <a:avLst/>
          </a:prstGeom>
          <a:noFill/>
        </p:spPr>
        <p:txBody>
          <a:bodyPr wrap="square" rtlCol="0">
            <a:spAutoFit/>
          </a:bodyPr>
          <a:lstStyle/>
          <a:p>
            <a:pPr algn="ctr"/>
            <a:r>
              <a:rPr lang="pt-BR" dirty="0"/>
              <a:t>R$ 1.000.000,00</a:t>
            </a:r>
          </a:p>
        </p:txBody>
      </p:sp>
      <p:sp>
        <p:nvSpPr>
          <p:cNvPr id="11" name="TextBox 10"/>
          <p:cNvSpPr txBox="1"/>
          <p:nvPr/>
        </p:nvSpPr>
        <p:spPr>
          <a:xfrm>
            <a:off x="2997978" y="5029372"/>
            <a:ext cx="2143990" cy="369332"/>
          </a:xfrm>
          <a:prstGeom prst="rect">
            <a:avLst/>
          </a:prstGeom>
          <a:noFill/>
        </p:spPr>
        <p:txBody>
          <a:bodyPr wrap="square" rtlCol="0">
            <a:spAutoFit/>
          </a:bodyPr>
          <a:lstStyle/>
          <a:p>
            <a:pPr algn="ctr"/>
            <a:r>
              <a:rPr lang="pt-BR" dirty="0"/>
              <a:t>R$ 200.000,00</a:t>
            </a:r>
          </a:p>
        </p:txBody>
      </p:sp>
      <p:sp>
        <p:nvSpPr>
          <p:cNvPr id="12" name="TextBox 11"/>
          <p:cNvSpPr txBox="1"/>
          <p:nvPr/>
        </p:nvSpPr>
        <p:spPr>
          <a:xfrm>
            <a:off x="5287153" y="5029373"/>
            <a:ext cx="2858651" cy="369332"/>
          </a:xfrm>
          <a:prstGeom prst="rect">
            <a:avLst/>
          </a:prstGeom>
          <a:noFill/>
        </p:spPr>
        <p:txBody>
          <a:bodyPr wrap="square" rtlCol="0">
            <a:spAutoFit/>
          </a:bodyPr>
          <a:lstStyle/>
          <a:p>
            <a:pPr algn="ctr"/>
            <a:r>
              <a:rPr lang="pt-BR" dirty="0"/>
              <a:t>???</a:t>
            </a:r>
          </a:p>
        </p:txBody>
      </p:sp>
      <mc:AlternateContent xmlns:mc="http://schemas.openxmlformats.org/markup-compatibility/2006" xmlns:a14="http://schemas.microsoft.com/office/drawing/2010/main">
        <mc:Choice Requires="a14">
          <p:sp>
            <p:nvSpPr>
              <p:cNvPr id="4" name="TextBox 3"/>
              <p:cNvSpPr txBox="1"/>
              <p:nvPr/>
            </p:nvSpPr>
            <p:spPr>
              <a:xfrm>
                <a:off x="1393501" y="3004905"/>
                <a:ext cx="893899" cy="369332"/>
              </a:xfrm>
              <a:prstGeom prst="rect">
                <a:avLst/>
              </a:prstGeom>
              <a:noFill/>
            </p:spPr>
            <p:txBody>
              <a:bodyPr wrap="none" rtlCol="0">
                <a:spAutoFit/>
              </a:bodyPr>
              <a:lstStyle/>
              <a:p>
                <a:r>
                  <a:rPr lang="pt-BR" dirty="0" smtClean="0"/>
                  <a:t>500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𝑚</m:t>
                        </m:r>
                      </m:e>
                      <m:sup>
                        <m:r>
                          <a:rPr lang="pt-BR" b="0" i="1" smtClean="0">
                            <a:latin typeface="Cambria Math" panose="02040503050406030204" pitchFamily="18" charset="0"/>
                          </a:rPr>
                          <m:t>2</m:t>
                        </m:r>
                      </m:sup>
                    </m:sSup>
                  </m:oMath>
                </a14:m>
                <a:endParaRPr lang="pt-BR" dirty="0"/>
              </a:p>
            </p:txBody>
          </p:sp>
        </mc:Choice>
        <mc:Fallback xmlns="">
          <p:sp>
            <p:nvSpPr>
              <p:cNvPr id="4" name="TextBox 3"/>
              <p:cNvSpPr txBox="1">
                <a:spLocks noRot="1" noChangeAspect="1" noMove="1" noResize="1" noEditPoints="1" noAdjustHandles="1" noChangeArrowheads="1" noChangeShapeType="1" noTextEdit="1"/>
              </p:cNvSpPr>
              <p:nvPr/>
            </p:nvSpPr>
            <p:spPr>
              <a:xfrm>
                <a:off x="1393501" y="3004905"/>
                <a:ext cx="893899" cy="369332"/>
              </a:xfrm>
              <a:prstGeom prst="rect">
                <a:avLst/>
              </a:prstGeom>
              <a:blipFill rotWithShape="0">
                <a:blip r:embed="rId6"/>
                <a:stretch>
                  <a:fillRect l="-6164" t="-9836"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681533" y="2998079"/>
                <a:ext cx="776879" cy="369332"/>
              </a:xfrm>
              <a:prstGeom prst="rect">
                <a:avLst/>
              </a:prstGeom>
              <a:noFill/>
            </p:spPr>
            <p:txBody>
              <a:bodyPr wrap="none" rtlCol="0">
                <a:spAutoFit/>
              </a:bodyPr>
              <a:lstStyle/>
              <a:p>
                <a:r>
                  <a:rPr lang="pt-BR" dirty="0" smtClean="0"/>
                  <a:t>70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𝑚</m:t>
                        </m:r>
                      </m:e>
                      <m:sup>
                        <m:r>
                          <a:rPr lang="pt-BR" b="0" i="1" smtClean="0">
                            <a:latin typeface="Cambria Math" panose="02040503050406030204" pitchFamily="18" charset="0"/>
                          </a:rPr>
                          <m:t>2</m:t>
                        </m:r>
                      </m:sup>
                    </m:sSup>
                  </m:oMath>
                </a14:m>
                <a:endParaRPr lang="pt-BR" dirty="0"/>
              </a:p>
            </p:txBody>
          </p:sp>
        </mc:Choice>
        <mc:Fallback xmlns="">
          <p:sp>
            <p:nvSpPr>
              <p:cNvPr id="13" name="TextBox 12"/>
              <p:cNvSpPr txBox="1">
                <a:spLocks noRot="1" noChangeAspect="1" noMove="1" noResize="1" noEditPoints="1" noAdjustHandles="1" noChangeArrowheads="1" noChangeShapeType="1" noTextEdit="1"/>
              </p:cNvSpPr>
              <p:nvPr/>
            </p:nvSpPr>
            <p:spPr>
              <a:xfrm>
                <a:off x="3681533" y="2998079"/>
                <a:ext cx="776879" cy="369332"/>
              </a:xfrm>
              <a:prstGeom prst="rect">
                <a:avLst/>
              </a:prstGeom>
              <a:blipFill rotWithShape="0">
                <a:blip r:embed="rId7"/>
                <a:stretch>
                  <a:fillRect l="-7087"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5926015" y="2995006"/>
                <a:ext cx="893899" cy="369332"/>
              </a:xfrm>
              <a:prstGeom prst="rect">
                <a:avLst/>
              </a:prstGeom>
              <a:noFill/>
            </p:spPr>
            <p:txBody>
              <a:bodyPr wrap="none" rtlCol="0">
                <a:spAutoFit/>
              </a:bodyPr>
              <a:lstStyle/>
              <a:p>
                <a:r>
                  <a:rPr lang="pt-BR" dirty="0" smtClean="0"/>
                  <a:t>200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𝑚</m:t>
                        </m:r>
                      </m:e>
                      <m:sup>
                        <m:r>
                          <a:rPr lang="pt-BR" b="0" i="1" smtClean="0">
                            <a:latin typeface="Cambria Math" panose="02040503050406030204" pitchFamily="18" charset="0"/>
                          </a:rPr>
                          <m:t>2</m:t>
                        </m:r>
                      </m:sup>
                    </m:sSup>
                  </m:oMath>
                </a14:m>
                <a:endParaRPr lang="pt-BR" dirty="0"/>
              </a:p>
            </p:txBody>
          </p:sp>
        </mc:Choice>
        <mc:Fallback xmlns="">
          <p:sp>
            <p:nvSpPr>
              <p:cNvPr id="14" name="TextBox 13"/>
              <p:cNvSpPr txBox="1">
                <a:spLocks noRot="1" noChangeAspect="1" noMove="1" noResize="1" noEditPoints="1" noAdjustHandles="1" noChangeArrowheads="1" noChangeShapeType="1" noTextEdit="1"/>
              </p:cNvSpPr>
              <p:nvPr/>
            </p:nvSpPr>
            <p:spPr>
              <a:xfrm>
                <a:off x="5926015" y="2995006"/>
                <a:ext cx="893899" cy="369332"/>
              </a:xfrm>
              <a:prstGeom prst="rect">
                <a:avLst/>
              </a:prstGeom>
              <a:blipFill rotWithShape="0">
                <a:blip r:embed="rId8"/>
                <a:stretch>
                  <a:fillRect l="-5442" t="-8197" b="-24590"/>
                </a:stretch>
              </a:blipFill>
            </p:spPr>
            <p:txBody>
              <a:bodyPr/>
              <a:lstStyle/>
              <a:p>
                <a:r>
                  <a:rPr lang="pt-BR">
                    <a:noFill/>
                  </a:rPr>
                  <a:t> </a:t>
                </a:r>
              </a:p>
            </p:txBody>
          </p:sp>
        </mc:Fallback>
      </mc:AlternateContent>
      <p:pic>
        <p:nvPicPr>
          <p:cNvPr id="1026" name="Picture 2" descr="scatterplot"/>
          <p:cNvPicPr>
            <a:picLocks noChangeAspect="1" noChangeArrowheads="1"/>
          </p:cNvPicPr>
          <p:nvPr/>
        </p:nvPicPr>
        <p:blipFill rotWithShape="1">
          <a:blip r:embed="rId9">
            <a:extLst>
              <a:ext uri="{28A0092B-C50C-407E-A947-70E740481C1C}">
                <a14:useLocalDpi xmlns:a14="http://schemas.microsoft.com/office/drawing/2010/main" val="0"/>
              </a:ext>
            </a:extLst>
          </a:blip>
          <a:srcRect t="3025" r="2762" b="-1"/>
          <a:stretch/>
        </p:blipFill>
        <p:spPr bwMode="auto">
          <a:xfrm>
            <a:off x="7799777" y="2559660"/>
            <a:ext cx="4302223" cy="3102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024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90943" cy="1325563"/>
          </a:xfrm>
        </p:spPr>
        <p:txBody>
          <a:bodyPr/>
          <a:lstStyle/>
          <a:p>
            <a:r>
              <a:rPr lang="pt-BR" dirty="0"/>
              <a:t>O Algoritmo do Gradiente do Descendente (GD)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pPr algn="just"/>
                <a:r>
                  <a:rPr lang="pt-BR" dirty="0" smtClean="0"/>
                  <a:t>O </a:t>
                </a:r>
                <a:r>
                  <a:rPr lang="pt-BR" b="1" i="1" dirty="0"/>
                  <a:t>passo de aprendizagem</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pode ser constante ou pode decair com o tempo à medida que o processo de aprendizado prossegue.</a:t>
                </a:r>
              </a:p>
              <a:p>
                <a:pPr algn="just"/>
                <a:r>
                  <a:rPr lang="pt-BR" b="1" dirty="0"/>
                  <a:t>OBS</a:t>
                </a:r>
                <a:r>
                  <a:rPr lang="pt-BR" dirty="0"/>
                  <a:t>.: Os parâmetros, </a:t>
                </a:r>
                <a14:m>
                  <m:oMath xmlns:m="http://schemas.openxmlformats.org/officeDocument/2006/math">
                    <m:r>
                      <a:rPr lang="pt-BR" b="1" i="1">
                        <a:latin typeface="Cambria Math" panose="02040503050406030204" pitchFamily="18" charset="0"/>
                      </a:rPr>
                      <m:t>𝒂</m:t>
                    </m:r>
                  </m:oMath>
                </a14:m>
                <a:r>
                  <a:rPr lang="pt-BR" dirty="0"/>
                  <a:t>, </a:t>
                </a:r>
                <a:r>
                  <a:rPr lang="pt-BR" b="1" dirty="0">
                    <a:solidFill>
                      <a:srgbClr val="FF0000"/>
                    </a:solidFill>
                  </a:rPr>
                  <a:t>devem ser atualizados simultaneamente</a:t>
                </a:r>
                <a:r>
                  <a:rPr lang="pt-BR" dirty="0"/>
                  <a:t>, caso contrário o algoritmo apresentará comportamento desconhecido</a:t>
                </a:r>
                <a:r>
                  <a:rPr lang="pt-BR" dirty="0" smtClean="0"/>
                  <a:t>.</a:t>
                </a:r>
              </a:p>
              <a:p>
                <a:pPr algn="just"/>
                <a:r>
                  <a:rPr lang="pt-BR" dirty="0" smtClean="0"/>
                  <a:t>O pseudo-algoritmo abaixo apresenta atualização simultânea de todos os </a:t>
                </a:r>
                <a:r>
                  <a:rPr lang="pt-BR" b="1" dirty="0" smtClean="0"/>
                  <a:t>pesos</a:t>
                </a:r>
                <a:r>
                  <a:rPr lang="pt-BR" dirty="0" smtClean="0"/>
                  <a:t>.</a:t>
                </a:r>
                <a:endParaRPr lang="pt-BR" dirty="0"/>
              </a:p>
              <a:p>
                <a:pPr marL="0" indent="0">
                  <a:buNone/>
                </a:pPr>
                <a:endParaRPr lang="pt-BR" dirty="0" smtClean="0"/>
              </a:p>
              <a:p>
                <a:pPr marL="0" indent="0">
                  <a:buNone/>
                </a:pPr>
                <a:endParaRPr lang="pt-BR" dirty="0"/>
              </a:p>
              <a:p>
                <a:pPr marL="0" indent="0">
                  <a:buNone/>
                </a:pPr>
                <a:endParaRPr lang="pt-BR" dirty="0" smtClean="0"/>
              </a:p>
              <a:p>
                <a:pPr marL="0" indent="0">
                  <a:buNone/>
                </a:pPr>
                <a:r>
                  <a:rPr lang="pt-BR" dirty="0">
                    <a:ea typeface="Cambria Math" panose="02040503050406030204" pitchFamily="18" charset="0"/>
                  </a:rPr>
                  <a:t>o</a:t>
                </a:r>
                <a:r>
                  <a:rPr lang="pt-BR" dirty="0" smtClean="0">
                    <a:ea typeface="Cambria Math" panose="02040503050406030204" pitchFamily="18" charset="0"/>
                  </a:rPr>
                  <a:t>nde </a:t>
                </a:r>
                <a14:m>
                  <m:oMath xmlns:m="http://schemas.openxmlformats.org/officeDocument/2006/math">
                    <m:r>
                      <a:rPr lang="pt-BR" b="1" i="1">
                        <a:latin typeface="Cambria Math" panose="02040503050406030204" pitchFamily="18" charset="0"/>
                        <a:ea typeface="Cambria Math" panose="02040503050406030204" pitchFamily="18" charset="0"/>
                      </a:rPr>
                      <m:t>𝒂</m:t>
                    </m:r>
                  </m:oMath>
                </a14:m>
                <a:r>
                  <a:rPr lang="pt-BR" dirty="0" smtClean="0">
                    <a:ea typeface="Cambria Math" panose="02040503050406030204" pitchFamily="18" charset="0"/>
                  </a:rPr>
                  <a:t> é o vetor com os pesos e </a:t>
                </a:r>
                <a14:m>
                  <m:oMath xmlns:m="http://schemas.openxmlformats.org/officeDocument/2006/math">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den>
                                  </m:f>
                                </m:e>
                                <m:e>
                                  <m:r>
                                    <a:rPr lang="pt-BR" i="1">
                                      <a:latin typeface="Cambria Math" panose="02040503050406030204" pitchFamily="18" charset="0"/>
                                      <a:ea typeface="Cambria Math" panose="02040503050406030204" pitchFamily="18" charset="0"/>
                                    </a:rPr>
                                    <m:t>…</m:t>
                                  </m:r>
                                </m:e>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den>
                                  </m:f>
                                </m:e>
                              </m:mr>
                            </m:m>
                          </m:e>
                        </m:d>
                      </m:e>
                      <m:sup>
                        <m:r>
                          <a:rPr lang="pt-BR" i="1">
                            <a:latin typeface="Cambria Math" panose="02040503050406030204" pitchFamily="18" charset="0"/>
                            <a:ea typeface="Cambria Math" panose="02040503050406030204" pitchFamily="18" charset="0"/>
                          </a:rPr>
                          <m:t>𝑇</m:t>
                        </m:r>
                      </m:sup>
                    </m:sSup>
                  </m:oMath>
                </a14:m>
                <a:r>
                  <a:rPr lang="pt-BR" dirty="0"/>
                  <a:t>é o </a:t>
                </a:r>
                <a:r>
                  <a:rPr lang="pt-BR" b="1" i="1" dirty="0" smtClean="0"/>
                  <a:t>vetor gradiente</a:t>
                </a:r>
                <a:r>
                  <a:rPr lang="pt-BR" dirty="0" smtClean="0"/>
                  <a:t>, o qual contém o gradiente com relação a todos os </a:t>
                </a:r>
                <a:r>
                  <a:rPr lang="pt-BR" b="1" i="1" dirty="0" smtClean="0"/>
                  <a:t>pesos</a:t>
                </a:r>
                <a:r>
                  <a:rPr lang="pt-BR" dirty="0" smtClean="0"/>
                  <a:t>.</a:t>
                </a:r>
                <a:endParaRPr lang="pt-BR" b="1"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043" t="-3501" r="-98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2797626" y="3843114"/>
                <a:ext cx="7072087" cy="1015663"/>
              </a:xfrm>
              <a:prstGeom prst="rect">
                <a:avLst/>
              </a:prstGeom>
              <a:ln>
                <a:solidFill>
                  <a:schemeClr val="tx1"/>
                </a:solidFill>
              </a:ln>
            </p:spPr>
            <p:txBody>
              <a:bodyPr wrap="square">
                <a:spAutoFit/>
              </a:bodyPr>
              <a:lstStyle/>
              <a:p>
                <a14:m>
                  <m:oMath xmlns:m="http://schemas.openxmlformats.org/officeDocument/2006/math">
                    <m:r>
                      <a:rPr lang="pt-BR" sz="2000" b="1" i="1" smtClean="0">
                        <a:latin typeface="Cambria Math" panose="02040503050406030204" pitchFamily="18" charset="0"/>
                      </a:rPr>
                      <m:t>𝒂</m:t>
                    </m:r>
                    <m:r>
                      <a:rPr lang="pt-BR" sz="2000" b="1" i="1" smtClean="0">
                        <a:latin typeface="Cambria Math" panose="02040503050406030204" pitchFamily="18" charset="0"/>
                      </a:rPr>
                      <m:t> </m:t>
                    </m:r>
                  </m:oMath>
                </a14:m>
                <a:r>
                  <a:rPr lang="en-US" sz="2000" b="1" dirty="0"/>
                  <a:t> </a:t>
                </a:r>
                <a14:m>
                  <m:oMath xmlns:m="http://schemas.openxmlformats.org/officeDocument/2006/math">
                    <m:r>
                      <a:rPr lang="en-US" sz="2000" b="1" i="1" dirty="0">
                        <a:latin typeface="Cambria Math" panose="02040503050406030204" pitchFamily="18" charset="0"/>
                        <a:ea typeface="Cambria Math" panose="02040503050406030204" pitchFamily="18" charset="0"/>
                      </a:rPr>
                      <m:t>←</m:t>
                    </m:r>
                    <m:r>
                      <m:rPr>
                        <m:sty m:val="p"/>
                      </m:rPr>
                      <a:rPr lang="en-US" sz="2000" dirty="0">
                        <a:latin typeface="Cambria Math" panose="02040503050406030204" pitchFamily="18" charset="0"/>
                        <a:ea typeface="Cambria Math" panose="02040503050406030204" pitchFamily="18" charset="0"/>
                      </a:rPr>
                      <m:t>inicializa</m:t>
                    </m:r>
                    <m:r>
                      <a:rPr lang="en-US" sz="2000" dirty="0">
                        <a:latin typeface="Cambria Math" panose="02040503050406030204" pitchFamily="18" charset="0"/>
                        <a:ea typeface="Cambria Math" panose="02040503050406030204" pitchFamily="18" charset="0"/>
                      </a:rPr>
                      <m:t> </m:t>
                    </m:r>
                    <m:r>
                      <m:rPr>
                        <m:sty m:val="p"/>
                      </m:rPr>
                      <a:rPr lang="en-US" sz="2000" dirty="0">
                        <a:latin typeface="Cambria Math" panose="02040503050406030204" pitchFamily="18" charset="0"/>
                        <a:ea typeface="Cambria Math" panose="02040503050406030204" pitchFamily="18" charset="0"/>
                      </a:rPr>
                      <m:t>em</m:t>
                    </m:r>
                    <m:r>
                      <a:rPr lang="en-US"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um</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ponto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qualquer</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espa</m:t>
                    </m:r>
                    <m:r>
                      <a:rPr lang="pt-BR" sz="2000" dirty="0">
                        <a:latin typeface="Cambria Math" panose="02040503050406030204" pitchFamily="18" charset="0"/>
                        <a:ea typeface="Cambria Math" panose="02040503050406030204" pitchFamily="18" charset="0"/>
                      </a:rPr>
                      <m:t>ç</m:t>
                    </m:r>
                    <m:r>
                      <m:rPr>
                        <m:sty m:val="p"/>
                      </m:rPr>
                      <a:rPr lang="pt-BR" sz="2000" dirty="0">
                        <a:latin typeface="Cambria Math" panose="02040503050406030204" pitchFamily="18" charset="0"/>
                        <a:ea typeface="Cambria Math" panose="02040503050406030204" pitchFamily="18" charset="0"/>
                      </a:rPr>
                      <m: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de</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par</m:t>
                    </m:r>
                    <m:r>
                      <a:rPr lang="pt-BR" sz="2000" dirty="0">
                        <a:latin typeface="Cambria Math" panose="02040503050406030204" pitchFamily="18" charset="0"/>
                        <a:ea typeface="Cambria Math" panose="02040503050406030204" pitchFamily="18" charset="0"/>
                      </a:rPr>
                      <m:t>â</m:t>
                    </m:r>
                    <m:r>
                      <m:rPr>
                        <m:sty m:val="p"/>
                      </m:rPr>
                      <a:rPr lang="pt-BR" sz="2000" dirty="0">
                        <a:latin typeface="Cambria Math" panose="02040503050406030204" pitchFamily="18" charset="0"/>
                        <a:ea typeface="Cambria Math" panose="02040503050406030204" pitchFamily="18" charset="0"/>
                      </a:rPr>
                      <m:t>metros</m:t>
                    </m:r>
                  </m:oMath>
                </a14:m>
                <a:endParaRPr lang="pt-BR" sz="2000"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pt-BR" sz="2000" b="1">
                          <a:latin typeface="Cambria Math" panose="02040503050406030204" pitchFamily="18" charset="0"/>
                        </a:rPr>
                        <m:t>𝐥𝐨𝐨𝐩</m:t>
                      </m:r>
                      <m:r>
                        <a:rPr lang="pt-BR" sz="2000">
                          <a:latin typeface="Cambria Math" panose="02040503050406030204" pitchFamily="18" charset="0"/>
                        </a:rPr>
                        <m:t> </m:t>
                      </m:r>
                      <m:r>
                        <m:rPr>
                          <m:sty m:val="p"/>
                        </m:rPr>
                        <a:rPr lang="pt-BR" sz="2000">
                          <a:latin typeface="Cambria Math" panose="02040503050406030204" pitchFamily="18" charset="0"/>
                        </a:rPr>
                        <m:t>at</m:t>
                      </m:r>
                      <m:r>
                        <a:rPr lang="pt-BR" sz="2000">
                          <a:latin typeface="Cambria Math" panose="02040503050406030204" pitchFamily="18" charset="0"/>
                        </a:rPr>
                        <m:t>é </m:t>
                      </m:r>
                      <m:r>
                        <m:rPr>
                          <m:sty m:val="p"/>
                        </m:rPr>
                        <a:rPr lang="pt-BR" sz="2000">
                          <a:latin typeface="Cambria Math" panose="02040503050406030204" pitchFamily="18" charset="0"/>
                        </a:rPr>
                        <m:t>convergir</m:t>
                      </m:r>
                      <m:r>
                        <a:rPr lang="pt-BR" sz="2000" b="0" i="0" smtClean="0">
                          <a:latin typeface="Cambria Math" panose="02040503050406030204" pitchFamily="18" charset="0"/>
                        </a:rPr>
                        <m:t> </m:t>
                      </m:r>
                      <m:r>
                        <a:rPr lang="pt-BR" sz="2000" b="1" i="0" smtClean="0">
                          <a:latin typeface="Cambria Math" panose="02040503050406030204" pitchFamily="18" charset="0"/>
                        </a:rPr>
                        <m:t>𝐨𝐮</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atingir</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n</m:t>
                      </m:r>
                      <m:r>
                        <a:rPr lang="pt-BR" sz="2000" b="0" i="0" smtClean="0">
                          <a:latin typeface="Cambria Math" panose="02040503050406030204" pitchFamily="18" charset="0"/>
                        </a:rPr>
                        <m:t>ú</m:t>
                      </m:r>
                      <m:r>
                        <m:rPr>
                          <m:sty m:val="p"/>
                        </m:rPr>
                        <a:rPr lang="pt-BR" sz="2000" b="0" i="0" smtClean="0">
                          <a:latin typeface="Cambria Math" panose="02040503050406030204" pitchFamily="18" charset="0"/>
                        </a:rPr>
                        <m:t>mero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m</m:t>
                      </m:r>
                      <m:r>
                        <a:rPr lang="pt-BR" sz="2000" b="0" i="0" smtClean="0">
                          <a:latin typeface="Cambria Math" panose="02040503050406030204" pitchFamily="18" charset="0"/>
                        </a:rPr>
                        <m:t>á</m:t>
                      </m:r>
                      <m:r>
                        <m:rPr>
                          <m:sty m:val="p"/>
                        </m:rPr>
                        <a:rPr lang="pt-BR" sz="2000" b="0" i="0" smtClean="0">
                          <a:latin typeface="Cambria Math" panose="02040503050406030204" pitchFamily="18" charset="0"/>
                        </a:rPr>
                        <m:t>ximo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de</m:t>
                      </m:r>
                      <m:r>
                        <a:rPr lang="pt-BR" sz="2000" b="0" i="0" smtClean="0">
                          <a:latin typeface="Cambria Math" panose="02040503050406030204" pitchFamily="18" charset="0"/>
                        </a:rPr>
                        <m:t> é</m:t>
                      </m:r>
                      <m:r>
                        <m:rPr>
                          <m:sty m:val="p"/>
                        </m:rPr>
                        <a:rPr lang="pt-BR" sz="2000" b="0" i="0" smtClean="0">
                          <a:latin typeface="Cambria Math" panose="02040503050406030204" pitchFamily="18" charset="0"/>
                        </a:rPr>
                        <m:t>pocas</m:t>
                      </m:r>
                      <m:r>
                        <a:rPr lang="pt-BR" sz="2000">
                          <a:latin typeface="Cambria Math" panose="02040503050406030204" pitchFamily="18" charset="0"/>
                        </a:rPr>
                        <m:t> </m:t>
                      </m:r>
                      <m:r>
                        <a:rPr lang="pt-BR" sz="2000" b="1">
                          <a:latin typeface="Cambria Math" panose="02040503050406030204" pitchFamily="18" charset="0"/>
                        </a:rPr>
                        <m:t>𝐝𝐨</m:t>
                      </m:r>
                    </m:oMath>
                  </m:oMathPara>
                </a14:m>
                <a:endParaRPr lang="en-US" sz="2000" b="1" dirty="0" smtClean="0"/>
              </a:p>
              <a:p>
                <a:r>
                  <a:rPr lang="en-US" sz="2000" dirty="0" smtClean="0"/>
                  <a:t>	</a:t>
                </a:r>
                <a14:m>
                  <m:oMath xmlns:m="http://schemas.openxmlformats.org/officeDocument/2006/math">
                    <m:r>
                      <a:rPr lang="pt-BR" sz="2000" b="1" i="1" smtClean="0">
                        <a:latin typeface="Cambria Math" panose="02040503050406030204" pitchFamily="18" charset="0"/>
                        <a:ea typeface="Cambria Math" panose="02040503050406030204" pitchFamily="18" charset="0"/>
                      </a:rPr>
                      <m:t>𝒂</m:t>
                    </m:r>
                    <m:r>
                      <a:rPr lang="en-US" sz="2000" b="1" i="1">
                        <a:latin typeface="Cambria Math" panose="02040503050406030204" pitchFamily="18" charset="0"/>
                        <a:ea typeface="Cambria Math" panose="02040503050406030204" pitchFamily="18" charset="0"/>
                      </a:rPr>
                      <m:t>←</m:t>
                    </m:r>
                    <m:r>
                      <a:rPr lang="pt-BR" sz="2000" b="1" i="1" smtClean="0">
                        <a:latin typeface="Cambria Math" panose="02040503050406030204" pitchFamily="18" charset="0"/>
                        <a:ea typeface="Cambria Math" panose="02040503050406030204" pitchFamily="18" charset="0"/>
                      </a:rPr>
                      <m:t>𝒂</m:t>
                    </m:r>
                    <m:r>
                      <a:rPr lang="pt-BR" sz="2000" b="0" i="1" smtClean="0">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𝛼𝛻</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𝐽</m:t>
                        </m:r>
                      </m:e>
                      <m:sub>
                        <m:r>
                          <a:rPr lang="pt-BR" sz="2000" i="1">
                            <a:latin typeface="Cambria Math" panose="02040503050406030204" pitchFamily="18" charset="0"/>
                            <a:ea typeface="Cambria Math" panose="02040503050406030204" pitchFamily="18" charset="0"/>
                          </a:rPr>
                          <m:t>𝑒</m:t>
                        </m:r>
                      </m:sub>
                    </m:sSub>
                    <m:r>
                      <a:rPr lang="pt-BR" sz="2000" i="1">
                        <a:latin typeface="Cambria Math" panose="02040503050406030204" pitchFamily="18" charset="0"/>
                        <a:ea typeface="Cambria Math" panose="02040503050406030204" pitchFamily="18" charset="0"/>
                      </a:rPr>
                      <m:t>(</m:t>
                    </m:r>
                    <m:r>
                      <a:rPr lang="pt-BR" sz="2000" b="1" i="1">
                        <a:latin typeface="Cambria Math" panose="02040503050406030204" pitchFamily="18" charset="0"/>
                        <a:ea typeface="Cambria Math" panose="02040503050406030204" pitchFamily="18" charset="0"/>
                      </a:rPr>
                      <m:t>𝒂</m:t>
                    </m:r>
                    <m:r>
                      <a:rPr lang="pt-BR" sz="2000" i="1">
                        <a:latin typeface="Cambria Math" panose="02040503050406030204" pitchFamily="18" charset="0"/>
                        <a:ea typeface="Cambria Math" panose="02040503050406030204" pitchFamily="18" charset="0"/>
                      </a:rPr>
                      <m:t>)</m:t>
                    </m:r>
                  </m:oMath>
                </a14:m>
                <a:endParaRPr lang="nl-BE" sz="2000" dirty="0"/>
              </a:p>
            </p:txBody>
          </p:sp>
        </mc:Choice>
        <mc:Fallback xmlns="">
          <p:sp>
            <p:nvSpPr>
              <p:cNvPr id="4" name="Rectangle 3"/>
              <p:cNvSpPr>
                <a:spLocks noRot="1" noChangeAspect="1" noMove="1" noResize="1" noEditPoints="1" noAdjustHandles="1" noChangeArrowheads="1" noChangeShapeType="1" noTextEdit="1"/>
              </p:cNvSpPr>
              <p:nvPr/>
            </p:nvSpPr>
            <p:spPr>
              <a:xfrm>
                <a:off x="2797626" y="3843114"/>
                <a:ext cx="7072087" cy="1015663"/>
              </a:xfrm>
              <a:prstGeom prst="rect">
                <a:avLst/>
              </a:prstGeom>
              <a:blipFill rotWithShape="0">
                <a:blip r:embed="rId4"/>
                <a:stretch>
                  <a:fillRect l="-344" b="-4734"/>
                </a:stretch>
              </a:blipFill>
              <a:ln>
                <a:solidFill>
                  <a:schemeClr val="tx1"/>
                </a:solidFill>
              </a:ln>
            </p:spPr>
            <p:txBody>
              <a:bodyPr/>
              <a:lstStyle/>
              <a:p>
                <a:r>
                  <a:rPr lang="pt-BR">
                    <a:noFill/>
                  </a:rPr>
                  <a:t> </a:t>
                </a:r>
              </a:p>
            </p:txBody>
          </p:sp>
        </mc:Fallback>
      </mc:AlternateContent>
    </p:spTree>
    <p:extLst>
      <p:ext uri="{BB962C8B-B14F-4D97-AF65-F5344CB8AC3E}">
        <p14:creationId xmlns:p14="http://schemas.microsoft.com/office/powerpoint/2010/main" val="7153245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221"/>
            <a:ext cx="10515600" cy="1325563"/>
          </a:xfrm>
        </p:spPr>
        <p:txBody>
          <a:bodyPr/>
          <a:lstStyle/>
          <a:p>
            <a:r>
              <a:rPr lang="pt-BR" dirty="0" smtClean="0"/>
              <a:t>Formatos diferentes da superfície de erro</a:t>
            </a:r>
            <a:endParaRPr lang="pt-BR" dirty="0"/>
          </a:p>
        </p:txBody>
      </p:sp>
      <p:sp>
        <p:nvSpPr>
          <p:cNvPr id="4" name="Rectangle 3"/>
          <p:cNvSpPr/>
          <p:nvPr/>
        </p:nvSpPr>
        <p:spPr>
          <a:xfrm>
            <a:off x="5887609" y="6435617"/>
            <a:ext cx="6836228" cy="369332"/>
          </a:xfrm>
          <a:prstGeom prst="rect">
            <a:avLst/>
          </a:prstGeom>
        </p:spPr>
        <p:txBody>
          <a:bodyPr wrap="square">
            <a:spAutoFit/>
          </a:bodyPr>
          <a:lstStyle/>
          <a:p>
            <a:r>
              <a:rPr lang="pt-BR" u="sng" dirty="0" smtClean="0">
                <a:solidFill>
                  <a:srgbClr val="00B0F0"/>
                </a:solidFill>
              </a:rPr>
              <a:t>Exemplo: formatos_diferentes_da_superfície_de_erro.ipynb</a:t>
            </a:r>
            <a:endParaRPr lang="pt-BR" u="sng" dirty="0">
              <a:solidFill>
                <a:srgbClr val="00B0F0"/>
              </a:solidFill>
            </a:endParaRPr>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l="10625" t="19499" r="28607" b="15042"/>
          <a:stretch/>
        </p:blipFill>
        <p:spPr>
          <a:xfrm>
            <a:off x="4765804" y="1320298"/>
            <a:ext cx="2080699" cy="2241315"/>
          </a:xfrm>
          <a:prstGeom prst="rect">
            <a:avLst/>
          </a:prstGeom>
        </p:spPr>
      </p:pic>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l="4812" t="10821" r="9367" b="5970"/>
          <a:stretch/>
        </p:blipFill>
        <p:spPr>
          <a:xfrm>
            <a:off x="4534495" y="3572144"/>
            <a:ext cx="2501472" cy="1616894"/>
          </a:xfrm>
          <a:prstGeom prst="rect">
            <a:avLst/>
          </a:prstGeom>
        </p:spPr>
      </p:pic>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11196" t="19652" r="28676" b="15103"/>
          <a:stretch/>
        </p:blipFill>
        <p:spPr>
          <a:xfrm>
            <a:off x="7293101" y="1248494"/>
            <a:ext cx="2109835" cy="2289395"/>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4812" t="10397" r="9119" b="6393"/>
          <a:stretch/>
        </p:blipFill>
        <p:spPr>
          <a:xfrm>
            <a:off x="7104479" y="3572144"/>
            <a:ext cx="2482394" cy="1599924"/>
          </a:xfrm>
          <a:prstGeom prst="rect">
            <a:avLst/>
          </a:prstGeom>
        </p:spPr>
      </p:pic>
      <p:pic>
        <p:nvPicPr>
          <p:cNvPr id="15" name="Picture 14"/>
          <p:cNvPicPr>
            <a:picLocks noChangeAspect="1"/>
          </p:cNvPicPr>
          <p:nvPr/>
        </p:nvPicPr>
        <p:blipFill rotWithShape="1">
          <a:blip r:embed="rId6" cstate="print">
            <a:extLst>
              <a:ext uri="{28A0092B-C50C-407E-A947-70E740481C1C}">
                <a14:useLocalDpi xmlns:a14="http://schemas.microsoft.com/office/drawing/2010/main" val="0"/>
              </a:ext>
            </a:extLst>
          </a:blip>
          <a:srcRect l="10625" t="19243" r="28607" b="14659"/>
          <a:stretch/>
        </p:blipFill>
        <p:spPr>
          <a:xfrm>
            <a:off x="9923861" y="1254031"/>
            <a:ext cx="2067638" cy="2249009"/>
          </a:xfrm>
          <a:prstGeom prst="rect">
            <a:avLst/>
          </a:prstGeom>
        </p:spPr>
      </p:pic>
      <p:pic>
        <p:nvPicPr>
          <p:cNvPr id="16" name="Picture 15"/>
          <p:cNvPicPr>
            <a:picLocks noChangeAspect="1"/>
          </p:cNvPicPr>
          <p:nvPr/>
        </p:nvPicPr>
        <p:blipFill rotWithShape="1">
          <a:blip r:embed="rId7" cstate="print">
            <a:extLst>
              <a:ext uri="{28A0092B-C50C-407E-A947-70E740481C1C}">
                <a14:useLocalDpi xmlns:a14="http://schemas.microsoft.com/office/drawing/2010/main" val="0"/>
              </a:ext>
            </a:extLst>
          </a:blip>
          <a:srcRect l="3732" t="10075" r="9453" b="5970"/>
          <a:stretch/>
        </p:blipFill>
        <p:spPr>
          <a:xfrm>
            <a:off x="9662781" y="3537889"/>
            <a:ext cx="2467070" cy="1590518"/>
          </a:xfrm>
          <a:prstGeom prst="rect">
            <a:avLst/>
          </a:prstGeom>
        </p:spPr>
      </p:pic>
      <mc:AlternateContent xmlns:mc="http://schemas.openxmlformats.org/markup-compatibility/2006" xmlns:a14="http://schemas.microsoft.com/office/drawing/2010/main">
        <mc:Choice Requires="a14">
          <p:sp>
            <p:nvSpPr>
              <p:cNvPr id="17" name="TextBox 16"/>
              <p:cNvSpPr txBox="1"/>
              <p:nvPr/>
            </p:nvSpPr>
            <p:spPr>
              <a:xfrm>
                <a:off x="228904" y="1312797"/>
                <a:ext cx="2391466" cy="923330"/>
              </a:xfrm>
              <a:prstGeom prst="rect">
                <a:avLst/>
              </a:prstGeom>
              <a:noFill/>
            </p:spPr>
            <p:txBody>
              <a:bodyPr wrap="square" rtlCol="0">
                <a:spAutoFit/>
              </a:bodyPr>
              <a:lstStyle/>
              <a:p>
                <a:r>
                  <a:rPr lang="pt-BR" b="0" dirty="0" smtClean="0">
                    <a:latin typeface="Cambria Math" panose="02040503050406030204" pitchFamily="18" charset="0"/>
                  </a:rPr>
                  <a:t>Modelo original:</a:t>
                </a:r>
              </a:p>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1∗</m:t>
                          </m:r>
                          <m:r>
                            <a:rPr lang="pt-BR" b="0" i="1" smtClean="0">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1∗</m:t>
                          </m:r>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b="0" i="1" dirty="0" smtClean="0">
                  <a:latin typeface="Cambria Math" panose="02040503050406030204" pitchFamily="18" charset="0"/>
                </a:endParaRPr>
              </a:p>
              <a:p>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=1</m:t>
                    </m:r>
                  </m:oMath>
                </a14:m>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r>
                      <a:rPr lang="pt-BR" i="1">
                        <a:latin typeface="Cambria Math" panose="02040503050406030204" pitchFamily="18" charset="0"/>
                      </a:rPr>
                      <m:t>=1</m:t>
                    </m:r>
                  </m:oMath>
                </a14:m>
                <a:endParaRPr lang="pt-BR" dirty="0"/>
              </a:p>
            </p:txBody>
          </p:sp>
        </mc:Choice>
        <mc:Fallback xmlns="">
          <p:sp>
            <p:nvSpPr>
              <p:cNvPr id="17" name="TextBox 16"/>
              <p:cNvSpPr txBox="1">
                <a:spLocks noRot="1" noChangeAspect="1" noMove="1" noResize="1" noEditPoints="1" noAdjustHandles="1" noChangeArrowheads="1" noChangeShapeType="1" noTextEdit="1"/>
              </p:cNvSpPr>
              <p:nvPr/>
            </p:nvSpPr>
            <p:spPr>
              <a:xfrm>
                <a:off x="228904" y="1312797"/>
                <a:ext cx="2391466" cy="923330"/>
              </a:xfrm>
              <a:prstGeom prst="rect">
                <a:avLst/>
              </a:prstGeom>
              <a:blipFill rotWithShape="0">
                <a:blip r:embed="rId8"/>
                <a:stretch>
                  <a:fillRect l="-2296" t="-3947" b="-921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4657300" y="5165996"/>
                <a:ext cx="2292231"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0" smtClean="0">
                          <a:latin typeface="Cambria Math" panose="02040503050406030204" pitchFamily="18" charset="0"/>
                        </a:rPr>
                        <m:t>=2∗</m:t>
                      </m:r>
                      <m:r>
                        <m:rPr>
                          <m:sty m:val="p"/>
                        </m:rPr>
                        <a:rPr lang="pt-BR" b="0" i="0" smtClean="0">
                          <a:latin typeface="Cambria Math" panose="02040503050406030204" pitchFamily="18" charset="0"/>
                        </a:rPr>
                        <m:t>randn</m:t>
                      </m:r>
                      <m:d>
                        <m:dPr>
                          <m:ctrlPr>
                            <a:rPr lang="pt-BR" b="0" i="1" smtClean="0">
                              <a:latin typeface="Cambria Math" panose="02040503050406030204" pitchFamily="18" charset="0"/>
                            </a:rPr>
                          </m:ctrlPr>
                        </m:dPr>
                        <m:e>
                          <m:r>
                            <m:rPr>
                              <m:sty m:val="p"/>
                            </m:rPr>
                            <a:rPr lang="pt-BR" b="0" i="0" smtClean="0">
                              <a:latin typeface="Cambria Math" panose="02040503050406030204" pitchFamily="18" charset="0"/>
                            </a:rPr>
                            <m:t>M</m:t>
                          </m:r>
                          <m:r>
                            <a:rPr lang="pt-BR" b="0" i="0" smtClean="0">
                              <a:latin typeface="Cambria Math" panose="02040503050406030204" pitchFamily="18" charset="0"/>
                            </a:rPr>
                            <m:t>,1</m:t>
                          </m:r>
                        </m:e>
                      </m:d>
                    </m:oMath>
                  </m:oMathPara>
                </a14:m>
                <a:endParaRPr lang="pt-BR" b="0" dirty="0" smtClean="0"/>
              </a:p>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r>
                        <m:rPr>
                          <m:sty m:val="p"/>
                        </m:rPr>
                        <a:rPr lang="pt-BR">
                          <a:latin typeface="Cambria Math" panose="02040503050406030204" pitchFamily="18" charset="0"/>
                        </a:rPr>
                        <m:t>randn</m:t>
                      </m:r>
                      <m:d>
                        <m:dPr>
                          <m:ctrlPr>
                            <a:rPr lang="pt-BR" i="1">
                              <a:latin typeface="Cambria Math" panose="02040503050406030204" pitchFamily="18" charset="0"/>
                            </a:rPr>
                          </m:ctrlPr>
                        </m:dPr>
                        <m:e>
                          <m:r>
                            <m:rPr>
                              <m:sty m:val="p"/>
                            </m:rPr>
                            <a:rPr lang="pt-BR">
                              <a:latin typeface="Cambria Math" panose="02040503050406030204" pitchFamily="18" charset="0"/>
                            </a:rPr>
                            <m:t>M</m:t>
                          </m:r>
                          <m:r>
                            <a:rPr lang="pt-BR">
                              <a:latin typeface="Cambria Math" panose="02040503050406030204" pitchFamily="18" charset="0"/>
                            </a:rPr>
                            <m:t>,1</m:t>
                          </m:r>
                        </m:e>
                      </m:d>
                    </m:oMath>
                  </m:oMathPara>
                </a14:m>
                <a:endParaRPr lang="pt-BR" dirty="0"/>
              </a:p>
            </p:txBody>
          </p:sp>
        </mc:Choice>
        <mc:Fallback xmlns="">
          <p:sp>
            <p:nvSpPr>
              <p:cNvPr id="18" name="Rectangle 17"/>
              <p:cNvSpPr>
                <a:spLocks noRot="1" noChangeAspect="1" noMove="1" noResize="1" noEditPoints="1" noAdjustHandles="1" noChangeArrowheads="1" noChangeShapeType="1" noTextEdit="1"/>
              </p:cNvSpPr>
              <p:nvPr/>
            </p:nvSpPr>
            <p:spPr>
              <a:xfrm>
                <a:off x="4657300" y="5165996"/>
                <a:ext cx="2292231" cy="646331"/>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7227284" y="5088107"/>
                <a:ext cx="2297552"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0" smtClean="0">
                          <a:latin typeface="Cambria Math" panose="02040503050406030204" pitchFamily="18" charset="0"/>
                        </a:rPr>
                        <m:t>=</m:t>
                      </m:r>
                      <m:r>
                        <m:rPr>
                          <m:sty m:val="p"/>
                        </m:rPr>
                        <a:rPr lang="pt-BR" b="0" i="0" smtClean="0">
                          <a:latin typeface="Cambria Math" panose="02040503050406030204" pitchFamily="18" charset="0"/>
                        </a:rPr>
                        <m:t>randn</m:t>
                      </m:r>
                      <m:d>
                        <m:dPr>
                          <m:ctrlPr>
                            <a:rPr lang="pt-BR" b="0" i="1" smtClean="0">
                              <a:latin typeface="Cambria Math" panose="02040503050406030204" pitchFamily="18" charset="0"/>
                            </a:rPr>
                          </m:ctrlPr>
                        </m:dPr>
                        <m:e>
                          <m:r>
                            <m:rPr>
                              <m:sty m:val="p"/>
                            </m:rPr>
                            <a:rPr lang="pt-BR" b="0" i="0" smtClean="0">
                              <a:latin typeface="Cambria Math" panose="02040503050406030204" pitchFamily="18" charset="0"/>
                            </a:rPr>
                            <m:t>M</m:t>
                          </m:r>
                          <m:r>
                            <a:rPr lang="pt-BR" b="0" i="0" smtClean="0">
                              <a:latin typeface="Cambria Math" panose="02040503050406030204" pitchFamily="18" charset="0"/>
                            </a:rPr>
                            <m:t>,1</m:t>
                          </m:r>
                        </m:e>
                      </m:d>
                    </m:oMath>
                  </m:oMathPara>
                </a14:m>
                <a:endParaRPr lang="pt-BR" b="0" dirty="0" smtClean="0"/>
              </a:p>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r>
                        <a:rPr lang="pt-BR">
                          <a:latin typeface="Cambria Math" panose="02040503050406030204" pitchFamily="18" charset="0"/>
                        </a:rPr>
                        <m:t>2∗</m:t>
                      </m:r>
                      <m:r>
                        <m:rPr>
                          <m:sty m:val="p"/>
                        </m:rPr>
                        <a:rPr lang="pt-BR">
                          <a:latin typeface="Cambria Math" panose="02040503050406030204" pitchFamily="18" charset="0"/>
                        </a:rPr>
                        <m:t>randn</m:t>
                      </m:r>
                      <m:d>
                        <m:dPr>
                          <m:ctrlPr>
                            <a:rPr lang="pt-BR" i="1">
                              <a:latin typeface="Cambria Math" panose="02040503050406030204" pitchFamily="18" charset="0"/>
                            </a:rPr>
                          </m:ctrlPr>
                        </m:dPr>
                        <m:e>
                          <m:r>
                            <m:rPr>
                              <m:sty m:val="p"/>
                            </m:rPr>
                            <a:rPr lang="pt-BR">
                              <a:latin typeface="Cambria Math" panose="02040503050406030204" pitchFamily="18" charset="0"/>
                            </a:rPr>
                            <m:t>M</m:t>
                          </m:r>
                          <m:r>
                            <a:rPr lang="pt-BR">
                              <a:latin typeface="Cambria Math" panose="02040503050406030204" pitchFamily="18" charset="0"/>
                            </a:rPr>
                            <m:t>,1</m:t>
                          </m:r>
                        </m:e>
                      </m:d>
                    </m:oMath>
                  </m:oMathPara>
                </a14:m>
                <a:endParaRPr lang="pt-BR" dirty="0"/>
              </a:p>
            </p:txBody>
          </p:sp>
        </mc:Choice>
        <mc:Fallback xmlns="">
          <p:sp>
            <p:nvSpPr>
              <p:cNvPr id="19" name="Rectangle 18"/>
              <p:cNvSpPr>
                <a:spLocks noRot="1" noChangeAspect="1" noMove="1" noResize="1" noEditPoints="1" noAdjustHandles="1" noChangeArrowheads="1" noChangeShapeType="1" noTextEdit="1"/>
              </p:cNvSpPr>
              <p:nvPr/>
            </p:nvSpPr>
            <p:spPr>
              <a:xfrm>
                <a:off x="7227284" y="5088107"/>
                <a:ext cx="2297552" cy="646331"/>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9808904" y="5086918"/>
                <a:ext cx="2297552"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0" smtClean="0">
                          <a:latin typeface="Cambria Math" panose="02040503050406030204" pitchFamily="18" charset="0"/>
                        </a:rPr>
                        <m:t>=2∗</m:t>
                      </m:r>
                      <m:r>
                        <m:rPr>
                          <m:sty m:val="p"/>
                        </m:rPr>
                        <a:rPr lang="pt-BR" b="0" i="0" smtClean="0">
                          <a:latin typeface="Cambria Math" panose="02040503050406030204" pitchFamily="18" charset="0"/>
                        </a:rPr>
                        <m:t>randn</m:t>
                      </m:r>
                      <m:d>
                        <m:dPr>
                          <m:ctrlPr>
                            <a:rPr lang="pt-BR" b="0" i="1" smtClean="0">
                              <a:latin typeface="Cambria Math" panose="02040503050406030204" pitchFamily="18" charset="0"/>
                            </a:rPr>
                          </m:ctrlPr>
                        </m:dPr>
                        <m:e>
                          <m:r>
                            <m:rPr>
                              <m:sty m:val="p"/>
                            </m:rPr>
                            <a:rPr lang="pt-BR" b="0" i="0" smtClean="0">
                              <a:latin typeface="Cambria Math" panose="02040503050406030204" pitchFamily="18" charset="0"/>
                            </a:rPr>
                            <m:t>M</m:t>
                          </m:r>
                          <m:r>
                            <a:rPr lang="pt-BR" b="0" i="0" smtClean="0">
                              <a:latin typeface="Cambria Math" panose="02040503050406030204" pitchFamily="18" charset="0"/>
                            </a:rPr>
                            <m:t>,1</m:t>
                          </m:r>
                        </m:e>
                      </m:d>
                    </m:oMath>
                  </m:oMathPara>
                </a14:m>
                <a:endParaRPr lang="pt-BR" b="0" dirty="0" smtClean="0"/>
              </a:p>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r>
                        <a:rPr lang="pt-BR">
                          <a:latin typeface="Cambria Math" panose="02040503050406030204" pitchFamily="18" charset="0"/>
                        </a:rPr>
                        <m:t>2∗</m:t>
                      </m:r>
                      <m:r>
                        <m:rPr>
                          <m:sty m:val="p"/>
                        </m:rPr>
                        <a:rPr lang="pt-BR">
                          <a:latin typeface="Cambria Math" panose="02040503050406030204" pitchFamily="18" charset="0"/>
                        </a:rPr>
                        <m:t>randn</m:t>
                      </m:r>
                      <m:d>
                        <m:dPr>
                          <m:ctrlPr>
                            <a:rPr lang="pt-BR" i="1">
                              <a:latin typeface="Cambria Math" panose="02040503050406030204" pitchFamily="18" charset="0"/>
                            </a:rPr>
                          </m:ctrlPr>
                        </m:dPr>
                        <m:e>
                          <m:r>
                            <m:rPr>
                              <m:sty m:val="p"/>
                            </m:rPr>
                            <a:rPr lang="pt-BR">
                              <a:latin typeface="Cambria Math" panose="02040503050406030204" pitchFamily="18" charset="0"/>
                            </a:rPr>
                            <m:t>M</m:t>
                          </m:r>
                          <m:r>
                            <a:rPr lang="pt-BR">
                              <a:latin typeface="Cambria Math" panose="02040503050406030204" pitchFamily="18" charset="0"/>
                            </a:rPr>
                            <m:t>,1</m:t>
                          </m:r>
                        </m:e>
                      </m:d>
                    </m:oMath>
                  </m:oMathPara>
                </a14:m>
                <a:endParaRPr lang="pt-BR" dirty="0"/>
              </a:p>
            </p:txBody>
          </p:sp>
        </mc:Choice>
        <mc:Fallback xmlns="">
          <p:sp>
            <p:nvSpPr>
              <p:cNvPr id="20" name="Rectangle 19"/>
              <p:cNvSpPr>
                <a:spLocks noRot="1" noChangeAspect="1" noMove="1" noResize="1" noEditPoints="1" noAdjustHandles="1" noChangeArrowheads="1" noChangeShapeType="1" noTextEdit="1"/>
              </p:cNvSpPr>
              <p:nvPr/>
            </p:nvSpPr>
            <p:spPr>
              <a:xfrm>
                <a:off x="9808904" y="5086918"/>
                <a:ext cx="2297552" cy="646331"/>
              </a:xfrm>
              <a:prstGeom prst="rect">
                <a:avLst/>
              </a:prstGeom>
              <a:blipFill rotWithShape="0">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134383" y="2700687"/>
                <a:ext cx="3975639"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r>
                                    <m:rPr>
                                      <m:nor/>
                                    </m:rPr>
                                    <a:rPr lang="pt-BR" i="1" dirty="0"/>
                                    <m:t>(</m:t>
                                  </m:r>
                                  <m:r>
                                    <m:rPr>
                                      <m:nor/>
                                    </m:rPr>
                                    <a:rPr lang="pt-BR" i="1" dirty="0"/>
                                    <m:t>i</m:t>
                                  </m:r>
                                  <m:r>
                                    <m:rPr>
                                      <m:nor/>
                                    </m:rPr>
                                    <a:rPr lang="pt-BR" i="1" dirty="0"/>
                                    <m:t>)</m:t>
                                  </m:r>
                                  <m:r>
                                    <a:rPr lang="pt-BR" i="1" dirty="0">
                                      <a:latin typeface="Cambria Math" panose="02040503050406030204" pitchFamily="18" charset="0"/>
                                    </a:rPr>
                                    <m:t> −</m:t>
                                  </m:r>
                                  <m:d>
                                    <m:dPr>
                                      <m:ctrlPr>
                                        <a:rPr lang="pt-BR" i="1" dirty="0"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e>
                                  </m:d>
                                </m:e>
                              </m:d>
                            </m:e>
                            <m:sup>
                              <m:r>
                                <a:rPr lang="pt-BR" i="1">
                                  <a:latin typeface="Cambria Math" panose="02040503050406030204" pitchFamily="18" charset="0"/>
                                </a:rPr>
                                <m:t>2</m:t>
                              </m:r>
                            </m:sup>
                          </m:sSup>
                        </m:e>
                      </m:nary>
                    </m:oMath>
                  </m:oMathPara>
                </a14:m>
                <a:endParaRPr lang="pt-BR" dirty="0"/>
              </a:p>
            </p:txBody>
          </p:sp>
        </mc:Choice>
        <mc:Fallback xmlns="">
          <p:sp>
            <p:nvSpPr>
              <p:cNvPr id="21" name="Rectangle 20"/>
              <p:cNvSpPr>
                <a:spLocks noRot="1" noChangeAspect="1" noMove="1" noResize="1" noEditPoints="1" noAdjustHandles="1" noChangeArrowheads="1" noChangeShapeType="1" noTextEdit="1"/>
              </p:cNvSpPr>
              <p:nvPr/>
            </p:nvSpPr>
            <p:spPr>
              <a:xfrm>
                <a:off x="134383" y="2700687"/>
                <a:ext cx="3975639" cy="871457"/>
              </a:xfrm>
              <a:prstGeom prst="rect">
                <a:avLst/>
              </a:prstGeom>
              <a:blipFill rotWithShape="0">
                <a:blip r:embed="rId12"/>
                <a:stretch>
                  <a:fillRect/>
                </a:stretch>
              </a:blipFill>
            </p:spPr>
            <p:txBody>
              <a:bodyPr/>
              <a:lstStyle/>
              <a:p>
                <a:r>
                  <a:rPr lang="pt-BR">
                    <a:noFill/>
                  </a:rPr>
                  <a:t> </a:t>
                </a:r>
              </a:p>
            </p:txBody>
          </p:sp>
        </mc:Fallback>
      </mc:AlternateContent>
      <p:sp>
        <p:nvSpPr>
          <p:cNvPr id="22" name="TextBox 21"/>
          <p:cNvSpPr txBox="1"/>
          <p:nvPr/>
        </p:nvSpPr>
        <p:spPr>
          <a:xfrm>
            <a:off x="181930" y="2319231"/>
            <a:ext cx="3973440" cy="369332"/>
          </a:xfrm>
          <a:prstGeom prst="rect">
            <a:avLst/>
          </a:prstGeom>
          <a:noFill/>
        </p:spPr>
        <p:txBody>
          <a:bodyPr wrap="square" rtlCol="0">
            <a:spAutoFit/>
          </a:bodyPr>
          <a:lstStyle/>
          <a:p>
            <a:r>
              <a:rPr lang="pt-BR" dirty="0" smtClean="0"/>
              <a:t>Para plotar a superfíicie de erro usamos:</a:t>
            </a:r>
            <a:endParaRPr lang="pt-BR" dirty="0"/>
          </a:p>
        </p:txBody>
      </p:sp>
      <mc:AlternateContent xmlns:mc="http://schemas.openxmlformats.org/markup-compatibility/2006" xmlns:a14="http://schemas.microsoft.com/office/drawing/2010/main">
        <mc:Choice Requires="a14">
          <p:sp>
            <p:nvSpPr>
              <p:cNvPr id="23" name="TextBox 22"/>
              <p:cNvSpPr txBox="1"/>
              <p:nvPr/>
            </p:nvSpPr>
            <p:spPr>
              <a:xfrm>
                <a:off x="148111" y="3668902"/>
                <a:ext cx="4249344" cy="3139321"/>
              </a:xfrm>
              <a:prstGeom prst="rect">
                <a:avLst/>
              </a:prstGeom>
              <a:noFill/>
            </p:spPr>
            <p:txBody>
              <a:bodyPr wrap="square" rtlCol="0">
                <a:spAutoFit/>
              </a:bodyPr>
              <a:lstStyle/>
              <a:p>
                <a:pPr marL="285750" indent="-285750">
                  <a:buFont typeface="Arial" panose="020B0604020202020204" pitchFamily="34" charset="0"/>
                  <a:buChar char="•"/>
                </a:pPr>
                <a:r>
                  <a:rPr lang="pt-BR" dirty="0" smtClean="0"/>
                  <a:t>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smtClean="0"/>
                  <a:t> varia entre um intervalo muito grande de valores, então o </a:t>
                </a:r>
                <a:r>
                  <a:rPr lang="pt-BR" b="1" i="1" dirty="0" smtClean="0"/>
                  <a:t>peso</a:t>
                </a:r>
                <a:r>
                  <a:rPr lang="pt-BR" dirty="0" smtClean="0"/>
                  <a:t> da variação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smtClean="0"/>
                  <a:t> no erro é maior, ou seja, o erro varia mais rapidamente com variações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smtClean="0"/>
                  <a:t> (vale).</a:t>
                </a:r>
              </a:p>
              <a:p>
                <a:pPr marL="285750" indent="-285750">
                  <a:buFont typeface="Arial" panose="020B0604020202020204" pitchFamily="34" charset="0"/>
                  <a:buChar char="•"/>
                </a:pPr>
                <a:r>
                  <a:rPr lang="pt-BR" dirty="0" smtClean="0"/>
                  <a:t>A mesma coisa pode ser dita para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smtClean="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oMath>
                </a14:m>
                <a:r>
                  <a:rPr lang="pt-BR" dirty="0" smtClean="0"/>
                  <a:t> </a:t>
                </a:r>
                <a:r>
                  <a:rPr lang="pt-BR" dirty="0"/>
                  <a:t>(vale)</a:t>
                </a:r>
                <a:r>
                  <a:rPr lang="pt-BR" dirty="0" smtClean="0"/>
                  <a:t>.</a:t>
                </a:r>
              </a:p>
              <a:p>
                <a:pPr marL="285750" indent="-285750">
                  <a:buFont typeface="Arial" panose="020B0604020202020204" pitchFamily="34" charset="0"/>
                  <a:buChar char="•"/>
                </a:pPr>
                <a:r>
                  <a:rPr lang="pt-BR" dirty="0" smtClean="0"/>
                  <a:t>Quando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oMath>
                </a14:m>
                <a:r>
                  <a:rPr lang="pt-BR" dirty="0" smtClean="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smtClean="0"/>
                  <a:t> variam entre um intervalo semelhante, então a variação tanto de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oMath>
                </a14:m>
                <a:r>
                  <a:rPr lang="pt-BR" dirty="0" smtClean="0"/>
                  <a:t> quanto de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𝑎</m:t>
                        </m:r>
                      </m:e>
                      <m:sub>
                        <m:r>
                          <a:rPr lang="pt-BR" i="1">
                            <a:latin typeface="Cambria Math" panose="02040503050406030204" pitchFamily="18" charset="0"/>
                          </a:rPr>
                          <m:t>2</m:t>
                        </m:r>
                      </m:sub>
                    </m:sSub>
                  </m:oMath>
                </a14:m>
                <a:r>
                  <a:rPr lang="pt-BR" dirty="0" smtClean="0"/>
                  <a:t> tem </a:t>
                </a:r>
                <a:r>
                  <a:rPr lang="pt-BR" b="1" i="1" dirty="0" smtClean="0"/>
                  <a:t>peso</a:t>
                </a:r>
                <a:r>
                  <a:rPr lang="pt-BR" dirty="0" smtClean="0"/>
                  <a:t> semelhante na variação do erro (tigela).</a:t>
                </a:r>
                <a:endParaRPr lang="pt-BR" dirty="0"/>
              </a:p>
            </p:txBody>
          </p:sp>
        </mc:Choice>
        <mc:Fallback xmlns="">
          <p:sp>
            <p:nvSpPr>
              <p:cNvPr id="23" name="TextBox 22"/>
              <p:cNvSpPr txBox="1">
                <a:spLocks noRot="1" noChangeAspect="1" noMove="1" noResize="1" noEditPoints="1" noAdjustHandles="1" noChangeArrowheads="1" noChangeShapeType="1" noTextEdit="1"/>
              </p:cNvSpPr>
              <p:nvPr/>
            </p:nvSpPr>
            <p:spPr>
              <a:xfrm>
                <a:off x="148111" y="3668902"/>
                <a:ext cx="4249344" cy="3139321"/>
              </a:xfrm>
              <a:prstGeom prst="rect">
                <a:avLst/>
              </a:prstGeom>
              <a:blipFill rotWithShape="0">
                <a:blip r:embed="rId13"/>
                <a:stretch>
                  <a:fillRect l="-861" t="-1165" b="-2136"/>
                </a:stretch>
              </a:blipFill>
            </p:spPr>
            <p:txBody>
              <a:bodyPr/>
              <a:lstStyle/>
              <a:p>
                <a:r>
                  <a:rPr lang="pt-BR">
                    <a:noFill/>
                  </a:rPr>
                  <a:t> </a:t>
                </a:r>
              </a:p>
            </p:txBody>
          </p:sp>
        </mc:Fallback>
      </mc:AlternateContent>
    </p:spTree>
    <p:extLst>
      <p:ext uri="{BB962C8B-B14F-4D97-AF65-F5344CB8AC3E}">
        <p14:creationId xmlns:p14="http://schemas.microsoft.com/office/powerpoint/2010/main" val="7685382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9157"/>
            <a:ext cx="10515600" cy="1109093"/>
          </a:xfrm>
        </p:spPr>
        <p:txBody>
          <a:bodyPr/>
          <a:lstStyle/>
          <a:p>
            <a:r>
              <a:rPr lang="pt-BR" dirty="0"/>
              <a:t>Espaço de Busca dos </a:t>
            </a:r>
            <a:r>
              <a:rPr lang="pt-BR" dirty="0" smtClean="0"/>
              <a:t>Parâmetros</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318241"/>
                <a:ext cx="7995482" cy="5391824"/>
              </a:xfrm>
            </p:spPr>
            <p:txBody>
              <a:bodyPr>
                <a:normAutofit fontScale="85000" lnSpcReduction="10000"/>
              </a:bodyPr>
              <a:lstStyle/>
              <a:p>
                <a:r>
                  <a:rPr lang="pt-BR" dirty="0" smtClean="0"/>
                  <a:t>Como vocês devem ter percebido, treinar </a:t>
                </a:r>
                <a:r>
                  <a:rPr lang="pt-BR" dirty="0"/>
                  <a:t>um modelo significa procurar por uma combinação de pesos/parâmetros, </a:t>
                </a:r>
                <a14:m>
                  <m:oMath xmlns:m="http://schemas.openxmlformats.org/officeDocument/2006/math">
                    <m:r>
                      <a:rPr lang="pt-BR" b="1" i="1" smtClean="0">
                        <a:latin typeface="Cambria Math" panose="02040503050406030204" pitchFamily="18" charset="0"/>
                      </a:rPr>
                      <m:t>𝒂</m:t>
                    </m:r>
                  </m:oMath>
                </a14:m>
                <a:r>
                  <a:rPr lang="pt-BR" dirty="0"/>
                  <a:t>, do modelo que minimizem uma </a:t>
                </a:r>
                <a:r>
                  <a:rPr lang="pt-BR" b="1" i="1" dirty="0"/>
                  <a:t>função de erro</a:t>
                </a:r>
                <a:r>
                  <a:rPr lang="pt-BR" dirty="0"/>
                  <a:t>. </a:t>
                </a:r>
              </a:p>
              <a:p>
                <a:r>
                  <a:rPr lang="pt-BR" dirty="0" smtClean="0"/>
                  <a:t>Essa é </a:t>
                </a:r>
                <a:r>
                  <a:rPr lang="pt-BR" dirty="0"/>
                  <a:t>uma procura no </a:t>
                </a:r>
                <a:r>
                  <a:rPr lang="pt-BR" b="1" i="1" dirty="0"/>
                  <a:t>espaço de parâmetros do modelo </a:t>
                </a:r>
                <a:r>
                  <a:rPr lang="pt-BR" dirty="0" smtClean="0"/>
                  <a:t>(ou, </a:t>
                </a:r>
                <a:r>
                  <a:rPr lang="pt-BR" b="1" i="1" dirty="0" smtClean="0"/>
                  <a:t>espaço </a:t>
                </a:r>
                <a:r>
                  <a:rPr lang="pt-BR" b="1" i="1" dirty="0"/>
                  <a:t>de </a:t>
                </a:r>
                <a:r>
                  <a:rPr lang="pt-BR" b="1" i="1" dirty="0" smtClean="0"/>
                  <a:t>hipóteses</a:t>
                </a:r>
                <a:r>
                  <a:rPr lang="pt-BR" dirty="0" smtClean="0"/>
                  <a:t>): </a:t>
                </a:r>
                <a:r>
                  <a:rPr lang="pt-BR" dirty="0"/>
                  <a:t>é o espaço formado por todas as possíveis combinações de </a:t>
                </a:r>
                <a:r>
                  <a:rPr lang="pt-BR" b="1" dirty="0"/>
                  <a:t>pesos</a:t>
                </a:r>
                <a:r>
                  <a:rPr lang="pt-BR" dirty="0" smtClean="0"/>
                  <a:t>. Lembrem-se da função hipótese:</a:t>
                </a:r>
              </a:p>
              <a:p>
                <a:pPr marL="0" indent="0" algn="ctr">
                  <a:buNone/>
                </a:pP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oMath>
                </a14:m>
                <a:endParaRPr lang="pt-BR" dirty="0"/>
              </a:p>
              <a:p>
                <a:r>
                  <a:rPr lang="pt-BR" dirty="0"/>
                  <a:t>Quanto mais parâmetros um modelo tem, mais dimensões o espaço de parâmetros terá e mais difícil será a pesquisa. </a:t>
                </a:r>
              </a:p>
              <a:p>
                <a:pPr lvl="1"/>
                <a:r>
                  <a:rPr lang="pt-BR" b="1" dirty="0"/>
                  <a:t>Exemplo</a:t>
                </a:r>
                <a:r>
                  <a:rPr lang="pt-BR" dirty="0"/>
                  <a:t>: Encontrar os pesos </a:t>
                </a:r>
                <a:r>
                  <a:rPr lang="pt-BR" dirty="0" smtClean="0"/>
                  <a:t>associados a </a:t>
                </a:r>
                <a:r>
                  <a:rPr lang="pt-BR" dirty="0"/>
                  <a:t>300 atributos significa um </a:t>
                </a:r>
                <a:r>
                  <a:rPr lang="pt-BR" dirty="0" smtClean="0"/>
                  <a:t>procurar em um </a:t>
                </a:r>
                <a:r>
                  <a:rPr lang="pt-BR" b="1" i="1" dirty="0" smtClean="0"/>
                  <a:t>espaço de hipóteses </a:t>
                </a:r>
                <a:r>
                  <a:rPr lang="pt-BR" dirty="0"/>
                  <a:t>com 300 dimensões.</a:t>
                </a:r>
              </a:p>
              <a:p>
                <a:r>
                  <a:rPr lang="pt-BR" dirty="0" smtClean="0"/>
                  <a:t>Felizmente, no </a:t>
                </a:r>
                <a:r>
                  <a:rPr lang="pt-BR" dirty="0"/>
                  <a:t>caso da </a:t>
                </a:r>
                <a:r>
                  <a:rPr lang="pt-BR" b="1" i="1" dirty="0"/>
                  <a:t>regressão linear</a:t>
                </a:r>
                <a:r>
                  <a:rPr lang="pt-BR" dirty="0"/>
                  <a:t>, a procura é mais simples pois o ponto ótimo está sempre no fundo do “</a:t>
                </a:r>
                <a:r>
                  <a:rPr lang="pt-BR" b="1" i="1" dirty="0"/>
                  <a:t>vale</a:t>
                </a:r>
                <a:r>
                  <a:rPr lang="pt-BR" dirty="0"/>
                  <a:t>” ou da “</a:t>
                </a:r>
                <a:r>
                  <a:rPr lang="pt-BR" b="1" i="1" dirty="0"/>
                  <a:t>tigela</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318241"/>
                <a:ext cx="7995482" cy="5391824"/>
              </a:xfrm>
              <a:blipFill rotWithShape="0">
                <a:blip r:embed="rId3"/>
                <a:stretch>
                  <a:fillRect l="-1068" t="-2147" r="-686"/>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a:srcRect l="2643" t="3190" r="5633" b="6047"/>
          <a:stretch/>
        </p:blipFill>
        <p:spPr>
          <a:xfrm>
            <a:off x="8833682" y="785241"/>
            <a:ext cx="3130301" cy="2710273"/>
          </a:xfrm>
          <a:prstGeom prst="rect">
            <a:avLst/>
          </a:prstGeom>
        </p:spPr>
      </p:pic>
      <p:pic>
        <p:nvPicPr>
          <p:cNvPr id="6" name="Picture 5"/>
          <p:cNvPicPr>
            <a:picLocks noChangeAspect="1"/>
          </p:cNvPicPr>
          <p:nvPr/>
        </p:nvPicPr>
        <p:blipFill rotWithShape="1">
          <a:blip r:embed="rId5"/>
          <a:srcRect l="4952" t="3505" r="8007" b="3796"/>
          <a:stretch/>
        </p:blipFill>
        <p:spPr>
          <a:xfrm>
            <a:off x="8753710" y="3854984"/>
            <a:ext cx="3210273" cy="2991560"/>
          </a:xfrm>
          <a:prstGeom prst="rect">
            <a:avLst/>
          </a:prstGeom>
        </p:spPr>
      </p:pic>
    </p:spTree>
    <p:extLst>
      <p:ext uri="{BB962C8B-B14F-4D97-AF65-F5344CB8AC3E}">
        <p14:creationId xmlns:p14="http://schemas.microsoft.com/office/powerpoint/2010/main" val="20165478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Escolha do Passo de Aprendizagem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7650707" cy="4710111"/>
              </a:xfrm>
            </p:spPr>
            <p:txBody>
              <a:bodyPr>
                <a:normAutofit lnSpcReduction="10000"/>
              </a:bodyPr>
              <a:lstStyle/>
              <a:p>
                <a:r>
                  <a:rPr lang="pt-BR" dirty="0" smtClean="0"/>
                  <a:t>Conforme nós já aprendemos, enquanto </a:t>
                </a:r>
                <a:r>
                  <a:rPr lang="pt-BR" dirty="0"/>
                  <a:t>a </a:t>
                </a:r>
                <a:r>
                  <a:rPr lang="pt-BR" b="1" i="1" dirty="0"/>
                  <a:t>direção</a:t>
                </a:r>
                <a:r>
                  <a:rPr lang="pt-BR" dirty="0"/>
                  <a:t> para o mínimo é determinada pelo </a:t>
                </a:r>
                <a:r>
                  <a:rPr lang="pt-BR" b="1" i="1" dirty="0"/>
                  <a:t>vetor gradiente</a:t>
                </a:r>
                <a:r>
                  <a:rPr lang="pt-BR" dirty="0"/>
                  <a:t> da </a:t>
                </a:r>
                <a:r>
                  <a:rPr lang="pt-BR" b="1" i="1" dirty="0"/>
                  <a:t>função de erro</a:t>
                </a:r>
                <a:r>
                  <a:rPr lang="pt-BR" dirty="0"/>
                  <a:t>, o </a:t>
                </a:r>
                <a:r>
                  <a:rPr lang="pt-BR" b="1" i="1" dirty="0"/>
                  <a:t>passo de aprendizagem</a:t>
                </a:r>
                <a:r>
                  <a:rPr lang="pt-BR" dirty="0"/>
                  <a:t> determina o quão grande </a:t>
                </a:r>
                <a:r>
                  <a:rPr lang="pt-BR" dirty="0" smtClean="0"/>
                  <a:t>esse </a:t>
                </a:r>
                <a:r>
                  <a:rPr lang="pt-BR" dirty="0"/>
                  <a:t>passo é dado naquela direção.</a:t>
                </a:r>
              </a:p>
              <a:p>
                <a:r>
                  <a:rPr lang="pt-BR" dirty="0"/>
                  <a:t>Portanto, a </a:t>
                </a:r>
                <a:r>
                  <a:rPr lang="pt-BR" b="1" dirty="0">
                    <a:solidFill>
                      <a:srgbClr val="FF0000"/>
                    </a:solidFill>
                  </a:rPr>
                  <a:t>escolha do passo de aprendizagem é muito importante</a:t>
                </a:r>
                <a:r>
                  <a:rPr lang="pt-BR" dirty="0"/>
                  <a:t>:</a:t>
                </a:r>
              </a:p>
              <a:p>
                <a:pPr lvl="1">
                  <a:buFont typeface="Courier New" panose="02070309020205020404" pitchFamily="49" charset="0"/>
                  <a:buChar char="o"/>
                </a:pPr>
                <a:r>
                  <a:rPr lang="pt-BR" dirty="0"/>
                  <a:t>Caso seja muito pequeno, a convergência do algoritmo levará muito tempo.</a:t>
                </a:r>
              </a:p>
              <a:p>
                <a:pPr lvl="1">
                  <a:buFont typeface="Courier New" panose="02070309020205020404" pitchFamily="49" charset="0"/>
                  <a:buChar char="o"/>
                </a:pPr>
                <a:r>
                  <a:rPr lang="pt-BR" b="1" dirty="0"/>
                  <a:t>Exemplo</a:t>
                </a:r>
                <a:r>
                  <a:rPr lang="pt-BR" dirty="0"/>
                  <a:t>: com </a:t>
                </a:r>
                <a14:m>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=0.001</m:t>
                    </m:r>
                  </m:oMath>
                </a14:m>
                <a:r>
                  <a:rPr lang="pt-BR" dirty="0"/>
                  <a:t> atinge o valor ótimo após mais de 2500 iterações/épocas</a:t>
                </a:r>
                <a:r>
                  <a:rPr lang="pt-BR" dirty="0" smtClean="0"/>
                  <a:t>.</a:t>
                </a:r>
              </a:p>
              <a:p>
                <a:pPr lvl="2">
                  <a:buFont typeface="Wingdings" panose="05000000000000000000" pitchFamily="2" charset="2"/>
                  <a:buChar char="§"/>
                </a:pPr>
                <a:r>
                  <a:rPr lang="pt-BR" dirty="0" smtClean="0"/>
                  <a:t>Passos muito curtos, fazendo com que o algoritmo caminhe vagarosamente em direção ao </a:t>
                </a:r>
                <a:r>
                  <a:rPr lang="pt-BR" b="1" i="1" dirty="0" smtClean="0"/>
                  <a:t>mínimo global</a:t>
                </a:r>
                <a:r>
                  <a:rPr lang="pt-BR" dirty="0" smtClean="0"/>
                  <a:t> da </a:t>
                </a:r>
                <a:r>
                  <a:rPr lang="pt-BR" b="1" i="1" dirty="0" smtClean="0"/>
                  <a:t>função de erro</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7650707" cy="4710111"/>
              </a:xfrm>
              <a:blipFill rotWithShape="0">
                <a:blip r:embed="rId3"/>
                <a:stretch>
                  <a:fillRect l="-1434" t="-2846" r="-1833" b="-2199"/>
                </a:stretch>
              </a:blipFill>
            </p:spPr>
            <p:txBody>
              <a:bodyPr/>
              <a:lstStyle/>
              <a:p>
                <a:r>
                  <a:rPr lang="pt-BR">
                    <a:noFill/>
                  </a:rPr>
                  <a:t> </a:t>
                </a:r>
              </a:p>
            </p:txBody>
          </p:sp>
        </mc:Fallback>
      </mc:AlternateContent>
      <p:pic>
        <p:nvPicPr>
          <p:cNvPr id="6" name="Picture 5"/>
          <p:cNvPicPr>
            <a:picLocks noChangeAspect="1"/>
          </p:cNvPicPr>
          <p:nvPr/>
        </p:nvPicPr>
        <p:blipFill rotWithShape="1">
          <a:blip r:embed="rId4"/>
          <a:srcRect l="5247" t="1995" r="8825" b="3313"/>
          <a:stretch/>
        </p:blipFill>
        <p:spPr>
          <a:xfrm>
            <a:off x="8629934" y="3598697"/>
            <a:ext cx="3380096" cy="3259303"/>
          </a:xfrm>
          <a:prstGeom prst="rect">
            <a:avLst/>
          </a:prstGeom>
        </p:spPr>
      </p:pic>
      <p:pic>
        <p:nvPicPr>
          <p:cNvPr id="7" name="Picture 6"/>
          <p:cNvPicPr>
            <a:picLocks noChangeAspect="1"/>
          </p:cNvPicPr>
          <p:nvPr/>
        </p:nvPicPr>
        <p:blipFill rotWithShape="1">
          <a:blip r:embed="rId5"/>
          <a:srcRect l="2597" t="3190" r="5026" b="6047"/>
          <a:stretch/>
        </p:blipFill>
        <p:spPr>
          <a:xfrm>
            <a:off x="8629934" y="536339"/>
            <a:ext cx="3562066" cy="3062358"/>
          </a:xfrm>
          <a:prstGeom prst="rect">
            <a:avLst/>
          </a:prstGeom>
        </p:spPr>
      </p:pic>
      <p:sp>
        <p:nvSpPr>
          <p:cNvPr id="4" name="Rectangle 3"/>
          <p:cNvSpPr/>
          <p:nvPr/>
        </p:nvSpPr>
        <p:spPr>
          <a:xfrm>
            <a:off x="195384" y="6400800"/>
            <a:ext cx="5563972" cy="338554"/>
          </a:xfrm>
          <a:prstGeom prst="rect">
            <a:avLst/>
          </a:prstGeom>
        </p:spPr>
        <p:txBody>
          <a:bodyPr wrap="square">
            <a:spAutoFit/>
          </a:bodyPr>
          <a:lstStyle/>
          <a:p>
            <a:r>
              <a:rPr lang="nl-BE" sz="1600" u="sng" dirty="0">
                <a:solidFill>
                  <a:srgbClr val="00B0F0"/>
                </a:solidFill>
              </a:rPr>
              <a:t>Exemplo </a:t>
            </a:r>
            <a:r>
              <a:rPr lang="nl-BE" sz="1600" u="sng" dirty="0" smtClean="0">
                <a:solidFill>
                  <a:srgbClr val="00B0F0"/>
                </a:solidFill>
              </a:rPr>
              <a:t>4:</a:t>
            </a:r>
            <a:r>
              <a:rPr lang="nl-BE" sz="1600" u="sng" dirty="0">
                <a:solidFill>
                  <a:srgbClr val="00B0F0"/>
                </a:solidFill>
              </a:rPr>
              <a:t> </a:t>
            </a:r>
            <a:r>
              <a:rPr lang="pt-BR" sz="1600" u="sng" dirty="0" smtClean="0">
                <a:solidFill>
                  <a:srgbClr val="00B0F0"/>
                </a:solidFill>
              </a:rPr>
              <a:t>linear_regression_selecting_the_learning_rate.ipynb</a:t>
            </a:r>
            <a:endParaRPr lang="pt-BR" sz="1600" u="sng" dirty="0">
              <a:solidFill>
                <a:srgbClr val="00B0F0"/>
              </a:solidFill>
            </a:endParaRPr>
          </a:p>
        </p:txBody>
      </p:sp>
    </p:spTree>
    <p:extLst>
      <p:ext uri="{BB962C8B-B14F-4D97-AF65-F5344CB8AC3E}">
        <p14:creationId xmlns:p14="http://schemas.microsoft.com/office/powerpoint/2010/main" val="13369540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8645"/>
            <a:ext cx="10515600" cy="1325563"/>
          </a:xfrm>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p:sp>
        <p:nvSpPr>
          <p:cNvPr id="3" name="Content Placeholder 2"/>
          <p:cNvSpPr>
            <a:spLocks noGrp="1"/>
          </p:cNvSpPr>
          <p:nvPr>
            <p:ph idx="1"/>
          </p:nvPr>
        </p:nvSpPr>
        <p:spPr>
          <a:xfrm>
            <a:off x="838200" y="1554209"/>
            <a:ext cx="10841782" cy="2241434"/>
          </a:xfrm>
        </p:spPr>
        <p:txBody>
          <a:bodyPr>
            <a:normAutofit fontScale="92500" lnSpcReduction="20000"/>
          </a:bodyPr>
          <a:lstStyle/>
          <a:p>
            <a:r>
              <a:rPr lang="pt-BR" dirty="0"/>
              <a:t>Caso o </a:t>
            </a:r>
            <a:r>
              <a:rPr lang="pt-BR" b="1" i="1" dirty="0"/>
              <a:t>passo de  aprendizagem </a:t>
            </a:r>
            <a:r>
              <a:rPr lang="pt-BR" dirty="0"/>
              <a:t>seja muito grande, o algoritmo pode nunca convergir.</a:t>
            </a:r>
          </a:p>
          <a:p>
            <a:r>
              <a:rPr lang="pt-BR" dirty="0"/>
              <a:t>O algoritmo fica “pulando” de um lado para o outro do vale até que converge, por sorte.</a:t>
            </a:r>
          </a:p>
          <a:p>
            <a:r>
              <a:rPr lang="pt-BR" dirty="0"/>
              <a:t>Em alguns casos, a cada iteração o algoritmo “pula” para um valor mais alto que antes, </a:t>
            </a:r>
            <a:r>
              <a:rPr lang="pt-BR" dirty="0" smtClean="0"/>
              <a:t>e assim, divergindo</a:t>
            </a:r>
            <a:r>
              <a:rPr lang="pt-BR" dirty="0"/>
              <a: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48053" r="2828" b="2316"/>
          <a:stretch/>
        </p:blipFill>
        <p:spPr>
          <a:xfrm>
            <a:off x="8131437" y="4092812"/>
            <a:ext cx="3548545" cy="2311685"/>
          </a:xfrm>
          <a:prstGeom prst="rect">
            <a:avLst/>
          </a:prstGeom>
        </p:spPr>
      </p:pic>
      <p:pic>
        <p:nvPicPr>
          <p:cNvPr id="4" name="Picture 3"/>
          <p:cNvPicPr>
            <a:picLocks noChangeAspect="1"/>
          </p:cNvPicPr>
          <p:nvPr/>
        </p:nvPicPr>
        <p:blipFill rotWithShape="1">
          <a:blip r:embed="rId4"/>
          <a:srcRect l="5040" t="2270" r="7713" b="2700"/>
          <a:stretch/>
        </p:blipFill>
        <p:spPr>
          <a:xfrm>
            <a:off x="4583878" y="3639311"/>
            <a:ext cx="3377184" cy="3218689"/>
          </a:xfrm>
          <a:prstGeom prst="rect">
            <a:avLst/>
          </a:prstGeom>
        </p:spPr>
      </p:pic>
      <p:pic>
        <p:nvPicPr>
          <p:cNvPr id="9" name="Picture 8"/>
          <p:cNvPicPr>
            <a:picLocks noChangeAspect="1"/>
          </p:cNvPicPr>
          <p:nvPr/>
        </p:nvPicPr>
        <p:blipFill rotWithShape="1">
          <a:blip r:embed="rId5"/>
          <a:srcRect t="3190" b="6047"/>
          <a:stretch/>
        </p:blipFill>
        <p:spPr>
          <a:xfrm>
            <a:off x="557471" y="3795642"/>
            <a:ext cx="3856032" cy="3062358"/>
          </a:xfrm>
          <a:prstGeom prst="rect">
            <a:avLst/>
          </a:prstGeom>
        </p:spPr>
      </p:pic>
    </p:spTree>
    <p:extLst>
      <p:ext uri="{BB962C8B-B14F-4D97-AF65-F5344CB8AC3E}">
        <p14:creationId xmlns:p14="http://schemas.microsoft.com/office/powerpoint/2010/main" val="40585639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2165"/>
            <a:ext cx="10515600" cy="1325563"/>
          </a:xfrm>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p:sp>
        <p:nvSpPr>
          <p:cNvPr id="3" name="Content Placeholder 2"/>
          <p:cNvSpPr>
            <a:spLocks noGrp="1"/>
          </p:cNvSpPr>
          <p:nvPr>
            <p:ph idx="1"/>
          </p:nvPr>
        </p:nvSpPr>
        <p:spPr>
          <a:xfrm>
            <a:off x="838199" y="1690688"/>
            <a:ext cx="7634172" cy="5030834"/>
          </a:xfrm>
        </p:spPr>
        <p:txBody>
          <a:bodyPr>
            <a:normAutofit fontScale="92500"/>
          </a:bodyPr>
          <a:lstStyle/>
          <a:p>
            <a:r>
              <a:rPr lang="pt-BR" dirty="0"/>
              <a:t>O valor </a:t>
            </a:r>
            <a:r>
              <a:rPr lang="pt-BR" b="1" i="1" dirty="0"/>
              <a:t>passo de aprendizagem </a:t>
            </a:r>
            <a:r>
              <a:rPr lang="pt-BR" dirty="0"/>
              <a:t>deve ser </a:t>
            </a:r>
            <a:r>
              <a:rPr lang="pt-BR" b="1" i="1" dirty="0"/>
              <a:t>experimentado/explorado</a:t>
            </a:r>
            <a:r>
              <a:rPr lang="pt-BR" dirty="0"/>
              <a:t> para se encontrar o </a:t>
            </a:r>
            <a:r>
              <a:rPr lang="pt-BR" b="1" i="1" dirty="0"/>
              <a:t>valor ótimo </a:t>
            </a:r>
            <a:r>
              <a:rPr lang="pt-BR" dirty="0"/>
              <a:t>que acelere a </a:t>
            </a:r>
            <a:r>
              <a:rPr lang="pt-BR" b="1" i="1" dirty="0"/>
              <a:t>descida do gradiente </a:t>
            </a:r>
            <a:r>
              <a:rPr lang="pt-BR" dirty="0"/>
              <a:t>de forma </a:t>
            </a:r>
            <a:r>
              <a:rPr lang="pt-BR" b="1" i="1" dirty="0"/>
              <a:t>estável</a:t>
            </a:r>
            <a:r>
              <a:rPr lang="pt-BR" dirty="0"/>
              <a:t> (ou seja, acelere a convergência).</a:t>
            </a:r>
          </a:p>
          <a:p>
            <a:r>
              <a:rPr lang="pt-BR" dirty="0" smtClean="0"/>
              <a:t>O exemplo ao lado, converge </a:t>
            </a:r>
            <a:r>
              <a:rPr lang="pt-BR" dirty="0"/>
              <a:t>para o mínimo </a:t>
            </a:r>
            <a:r>
              <a:rPr lang="pt-BR" dirty="0" smtClean="0"/>
              <a:t>global em </a:t>
            </a:r>
            <a:r>
              <a:rPr lang="pt-BR" dirty="0"/>
              <a:t>apenas 3 iterações.</a:t>
            </a:r>
          </a:p>
          <a:p>
            <a:r>
              <a:rPr lang="pt-BR" b="1" dirty="0"/>
              <a:t>OBS</a:t>
            </a:r>
            <a:r>
              <a:rPr lang="pt-BR" dirty="0"/>
              <a:t>.: Passos largos durante as iterações iniciais e curtos conforme o algoritmo se aproxima do mínimo podem acelerar a </a:t>
            </a:r>
            <a:r>
              <a:rPr lang="pt-BR" dirty="0" smtClean="0"/>
              <a:t>convergência.</a:t>
            </a:r>
          </a:p>
          <a:p>
            <a:pPr lvl="1"/>
            <a:r>
              <a:rPr lang="pt-BR" dirty="0" smtClean="0"/>
              <a:t>Este tipo de abordagem é implementada por esquemas </a:t>
            </a:r>
            <a:r>
              <a:rPr lang="pt-BR" dirty="0"/>
              <a:t>de </a:t>
            </a:r>
            <a:r>
              <a:rPr lang="pt-BR" dirty="0" smtClean="0"/>
              <a:t>variação programada </a:t>
            </a:r>
            <a:r>
              <a:rPr lang="pt-BR" dirty="0"/>
              <a:t>do passo de </a:t>
            </a:r>
            <a:r>
              <a:rPr lang="pt-BR" dirty="0" smtClean="0"/>
              <a:t>aprendizagem (e.g., momentum, anelamento, algoritmos de otimização com ajuste automático da taxa, etc.). </a:t>
            </a:r>
            <a:endParaRPr lang="nl-BE" dirty="0"/>
          </a:p>
        </p:txBody>
      </p:sp>
      <p:pic>
        <p:nvPicPr>
          <p:cNvPr id="8" name="Picture 7"/>
          <p:cNvPicPr>
            <a:picLocks noChangeAspect="1"/>
          </p:cNvPicPr>
          <p:nvPr/>
        </p:nvPicPr>
        <p:blipFill rotWithShape="1">
          <a:blip r:embed="rId3"/>
          <a:srcRect l="3074" t="3190" r="5426" b="6047"/>
          <a:stretch/>
        </p:blipFill>
        <p:spPr>
          <a:xfrm>
            <a:off x="8472371" y="456026"/>
            <a:ext cx="3603009" cy="3127232"/>
          </a:xfrm>
          <a:prstGeom prst="rect">
            <a:avLst/>
          </a:prstGeom>
        </p:spPr>
      </p:pic>
      <p:pic>
        <p:nvPicPr>
          <p:cNvPr id="6" name="Picture 5"/>
          <p:cNvPicPr>
            <a:picLocks noChangeAspect="1"/>
          </p:cNvPicPr>
          <p:nvPr/>
        </p:nvPicPr>
        <p:blipFill rotWithShape="1">
          <a:blip r:embed="rId4"/>
          <a:srcRect l="4975" t="3505" r="8252" b="3796"/>
          <a:stretch/>
        </p:blipFill>
        <p:spPr>
          <a:xfrm>
            <a:off x="8472371" y="3583258"/>
            <a:ext cx="3357349" cy="3138264"/>
          </a:xfrm>
          <a:prstGeom prst="rect">
            <a:avLst/>
          </a:prstGeom>
        </p:spPr>
      </p:pic>
    </p:spTree>
    <p:extLst>
      <p:ext uri="{BB962C8B-B14F-4D97-AF65-F5344CB8AC3E}">
        <p14:creationId xmlns:p14="http://schemas.microsoft.com/office/powerpoint/2010/main" val="13681801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221"/>
            <a:ext cx="10515600" cy="1325563"/>
          </a:xfrm>
        </p:spPr>
        <p:txBody>
          <a:bodyPr/>
          <a:lstStyle/>
          <a:p>
            <a:r>
              <a:rPr lang="pt-BR" dirty="0"/>
              <a:t>Como depurar o algoritmo do GD?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269242"/>
                <a:ext cx="11180815" cy="3525168"/>
              </a:xfrm>
            </p:spPr>
            <p:txBody>
              <a:bodyPr>
                <a:normAutofit fontScale="92500" lnSpcReduction="20000"/>
              </a:bodyPr>
              <a:lstStyle/>
              <a:p>
                <a:pPr marL="0" indent="0">
                  <a:buNone/>
                </a:pPr>
                <a:r>
                  <a:rPr lang="pt-BR" dirty="0"/>
                  <a:t>Uma das maneiras de se </a:t>
                </a:r>
                <a:r>
                  <a:rPr lang="pt-BR" b="1" i="1" dirty="0"/>
                  <a:t>depurar</a:t>
                </a:r>
                <a:r>
                  <a:rPr lang="pt-BR" dirty="0"/>
                  <a:t> (</a:t>
                </a:r>
                <a:r>
                  <a:rPr lang="pt-BR" dirty="0" smtClean="0"/>
                  <a:t>principalmente </a:t>
                </a:r>
                <a:r>
                  <a:rPr lang="pt-BR" dirty="0"/>
                  <a:t>quando não é possível se plotar o gráfico </a:t>
                </a:r>
                <a:r>
                  <a:rPr lang="pt-BR" dirty="0" smtClean="0"/>
                  <a:t>da superfície de </a:t>
                </a:r>
                <a:r>
                  <a:rPr lang="pt-BR" dirty="0"/>
                  <a:t>contorno) o algoritmo do </a:t>
                </a:r>
                <a:r>
                  <a:rPr lang="pt-BR" b="1" i="1" dirty="0"/>
                  <a:t>gradiente descendente </a:t>
                </a:r>
                <a:r>
                  <a:rPr lang="pt-BR" dirty="0"/>
                  <a:t>é plotar o gráfico da função de custo em função do número de iterações, também chamadas de épocas. </a:t>
                </a:r>
              </a:p>
              <a:p>
                <a:r>
                  <a:rPr lang="pt-BR" dirty="0"/>
                  <a:t>Figura A </a:t>
                </a:r>
                <a14:m>
                  <m:oMath xmlns:m="http://schemas.openxmlformats.org/officeDocument/2006/math">
                    <m:r>
                      <a:rPr lang="pt-BR" b="0" i="1" smtClean="0">
                        <a:latin typeface="Cambria Math" panose="02040503050406030204" pitchFamily="18" charset="0"/>
                      </a:rPr>
                      <m:t>⇒</m:t>
                    </m:r>
                  </m:oMath>
                </a14:m>
                <a:r>
                  <a:rPr lang="pt-BR" dirty="0"/>
                  <a:t> Passo ótimo: converge rapidamente </a:t>
                </a:r>
              </a:p>
              <a:p>
                <a:pPr lvl="1"/>
                <a:r>
                  <a:rPr lang="pt-BR" dirty="0"/>
                  <a:t>Erro diminui rapidamente nas primeiras épocas e depois diminui quase que a uma taxa constante.</a:t>
                </a:r>
              </a:p>
              <a:p>
                <a:pPr lvl="1"/>
                <a:r>
                  <a:rPr lang="pt-BR" dirty="0"/>
                  <a:t>Convergência pode ser declarada quando o erro entre duas épocas subsequentes for menor do que um limiar pré-definido (e.g., 1e-3).</a:t>
                </a:r>
              </a:p>
              <a:p>
                <a:r>
                  <a:rPr lang="pt-BR" dirty="0"/>
                  <a:t>Figura B </a:t>
                </a:r>
                <a14:m>
                  <m:oMath xmlns:m="http://schemas.openxmlformats.org/officeDocument/2006/math">
                    <m:r>
                      <a:rPr lang="pt-BR" i="1">
                        <a:latin typeface="Cambria Math" panose="02040503050406030204" pitchFamily="18" charset="0"/>
                      </a:rPr>
                      <m:t>⇒ </m:t>
                    </m:r>
                  </m:oMath>
                </a14:m>
                <a:r>
                  <a:rPr lang="pt-BR" dirty="0"/>
                  <a:t>Passo pequeno demais: convergência lenta.</a:t>
                </a:r>
              </a:p>
              <a:p>
                <a:r>
                  <a:rPr lang="pt-BR" dirty="0"/>
                  <a:t>Figuras C e D </a:t>
                </a:r>
                <a14:m>
                  <m:oMath xmlns:m="http://schemas.openxmlformats.org/officeDocument/2006/math">
                    <m:r>
                      <a:rPr lang="pt-BR" i="1">
                        <a:latin typeface="Cambria Math" panose="02040503050406030204" pitchFamily="18" charset="0"/>
                      </a:rPr>
                      <m:t>⇒ </m:t>
                    </m:r>
                  </m:oMath>
                </a14:m>
                <a:r>
                  <a:rPr lang="pt-BR" dirty="0"/>
                  <a:t>Passo grande demais: divergência.</a:t>
                </a:r>
              </a:p>
              <a:p>
                <a:pPr marL="0" indent="0">
                  <a:buNone/>
                </a:pPr>
                <a:endParaRPr lang="pt-BR" dirty="0"/>
              </a:p>
              <a:p>
                <a:pPr marL="0" indent="0">
                  <a:buNone/>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269242"/>
                <a:ext cx="11180815" cy="3525168"/>
              </a:xfrm>
              <a:blipFill rotWithShape="0">
                <a:blip r:embed="rId3"/>
                <a:stretch>
                  <a:fillRect l="-981" t="-4325" r="-981" b="-3806"/>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343" t="1520" r="3315" b="6468"/>
          <a:stretch/>
        </p:blipFill>
        <p:spPr>
          <a:xfrm>
            <a:off x="187118" y="4785563"/>
            <a:ext cx="2929033" cy="1800000"/>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t="1851" r="3314" b="5807"/>
          <a:stretch/>
        </p:blipFill>
        <p:spPr>
          <a:xfrm>
            <a:off x="3140161" y="4794410"/>
            <a:ext cx="2928989" cy="1800000"/>
          </a:xfrm>
          <a:prstGeom prst="rect">
            <a:avLst/>
          </a:prstGeom>
        </p:spPr>
      </p:pic>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t="2181" r="2890" b="6468"/>
          <a:stretch/>
        </p:blipFill>
        <p:spPr>
          <a:xfrm>
            <a:off x="6069150" y="4782951"/>
            <a:ext cx="2973707" cy="1800000"/>
          </a:xfrm>
          <a:prstGeom prst="rect">
            <a:avLst/>
          </a:prstGeom>
        </p:spPr>
      </p:pic>
      <p:sp>
        <p:nvSpPr>
          <p:cNvPr id="7" name="TextBox 6"/>
          <p:cNvSpPr txBox="1"/>
          <p:nvPr/>
        </p:nvSpPr>
        <p:spPr>
          <a:xfrm>
            <a:off x="161550" y="6472468"/>
            <a:ext cx="2954601" cy="369332"/>
          </a:xfrm>
          <a:prstGeom prst="rect">
            <a:avLst/>
          </a:prstGeom>
          <a:noFill/>
        </p:spPr>
        <p:txBody>
          <a:bodyPr wrap="square" rtlCol="0">
            <a:spAutoFit/>
          </a:bodyPr>
          <a:lstStyle/>
          <a:p>
            <a:pPr algn="ctr"/>
            <a:r>
              <a:rPr lang="pt-BR" dirty="0"/>
              <a:t>Figura A</a:t>
            </a:r>
          </a:p>
        </p:txBody>
      </p:sp>
      <p:sp>
        <p:nvSpPr>
          <p:cNvPr id="8" name="TextBox 7"/>
          <p:cNvSpPr txBox="1"/>
          <p:nvPr/>
        </p:nvSpPr>
        <p:spPr>
          <a:xfrm>
            <a:off x="3116150" y="6488696"/>
            <a:ext cx="2952999" cy="369332"/>
          </a:xfrm>
          <a:prstGeom prst="rect">
            <a:avLst/>
          </a:prstGeom>
          <a:noFill/>
        </p:spPr>
        <p:txBody>
          <a:bodyPr wrap="square" rtlCol="0">
            <a:spAutoFit/>
          </a:bodyPr>
          <a:lstStyle/>
          <a:p>
            <a:pPr algn="ctr"/>
            <a:r>
              <a:rPr lang="pt-BR" dirty="0"/>
              <a:t>Figura B</a:t>
            </a:r>
          </a:p>
        </p:txBody>
      </p:sp>
      <p:sp>
        <p:nvSpPr>
          <p:cNvPr id="9" name="TextBox 8"/>
          <p:cNvSpPr txBox="1"/>
          <p:nvPr/>
        </p:nvSpPr>
        <p:spPr>
          <a:xfrm>
            <a:off x="6069148" y="6479041"/>
            <a:ext cx="2973707" cy="369332"/>
          </a:xfrm>
          <a:prstGeom prst="rect">
            <a:avLst/>
          </a:prstGeom>
          <a:noFill/>
        </p:spPr>
        <p:txBody>
          <a:bodyPr wrap="square" rtlCol="0">
            <a:spAutoFit/>
          </a:bodyPr>
          <a:lstStyle/>
          <a:p>
            <a:pPr algn="ctr"/>
            <a:r>
              <a:rPr lang="pt-BR" dirty="0"/>
              <a:t>Figura C</a:t>
            </a:r>
          </a:p>
        </p:txBody>
      </p:sp>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r="3101" b="5546"/>
          <a:stretch/>
        </p:blipFill>
        <p:spPr>
          <a:xfrm>
            <a:off x="9042857" y="4726149"/>
            <a:ext cx="2978611" cy="1868261"/>
          </a:xfrm>
          <a:prstGeom prst="rect">
            <a:avLst/>
          </a:prstGeom>
        </p:spPr>
      </p:pic>
      <p:sp>
        <p:nvSpPr>
          <p:cNvPr id="11" name="TextBox 10"/>
          <p:cNvSpPr txBox="1"/>
          <p:nvPr/>
        </p:nvSpPr>
        <p:spPr>
          <a:xfrm>
            <a:off x="9045308" y="6469386"/>
            <a:ext cx="2973707" cy="369332"/>
          </a:xfrm>
          <a:prstGeom prst="rect">
            <a:avLst/>
          </a:prstGeom>
          <a:noFill/>
        </p:spPr>
        <p:txBody>
          <a:bodyPr wrap="square" rtlCol="0">
            <a:spAutoFit/>
          </a:bodyPr>
          <a:lstStyle/>
          <a:p>
            <a:pPr algn="ctr"/>
            <a:r>
              <a:rPr lang="pt-BR" dirty="0"/>
              <a:t>Figura D</a:t>
            </a:r>
          </a:p>
        </p:txBody>
      </p:sp>
    </p:spTree>
    <p:extLst>
      <p:ext uri="{BB962C8B-B14F-4D97-AF65-F5344CB8AC3E}">
        <p14:creationId xmlns:p14="http://schemas.microsoft.com/office/powerpoint/2010/main" val="19870466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Como depurar o algoritmo do GD?</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43" t="1520" r="3315" b="6468"/>
          <a:stretch/>
        </p:blipFill>
        <p:spPr>
          <a:xfrm>
            <a:off x="357650" y="2178841"/>
            <a:ext cx="2929033" cy="180000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851" r="3314" b="5807"/>
          <a:stretch/>
        </p:blipFill>
        <p:spPr>
          <a:xfrm>
            <a:off x="3310693" y="2187688"/>
            <a:ext cx="2928989" cy="1800000"/>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2181" r="2890" b="6468"/>
          <a:stretch/>
        </p:blipFill>
        <p:spPr>
          <a:xfrm>
            <a:off x="6239682" y="2176229"/>
            <a:ext cx="2973707" cy="1800000"/>
          </a:xfrm>
          <a:prstGeom prst="rect">
            <a:avLst/>
          </a:prstGeom>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r="3101" b="5546"/>
          <a:stretch/>
        </p:blipFill>
        <p:spPr>
          <a:xfrm>
            <a:off x="9213389" y="2119427"/>
            <a:ext cx="2978611" cy="1868261"/>
          </a:xfrm>
          <a:prstGeom prst="rect">
            <a:avLst/>
          </a:prstGeom>
        </p:spPr>
      </p:pic>
      <p:pic>
        <p:nvPicPr>
          <p:cNvPr id="46" name="Picture 45"/>
          <p:cNvPicPr>
            <a:picLocks noChangeAspect="1"/>
          </p:cNvPicPr>
          <p:nvPr/>
        </p:nvPicPr>
        <p:blipFill rotWithShape="1">
          <a:blip r:embed="rId6">
            <a:extLst>
              <a:ext uri="{28A0092B-C50C-407E-A947-70E740481C1C}">
                <a14:useLocalDpi xmlns:a14="http://schemas.microsoft.com/office/drawing/2010/main" val="0"/>
              </a:ext>
            </a:extLst>
          </a:blip>
          <a:srcRect t="47676" r="2118" b="6675"/>
          <a:stretch/>
        </p:blipFill>
        <p:spPr>
          <a:xfrm>
            <a:off x="353761" y="4692316"/>
            <a:ext cx="2932922" cy="1744579"/>
          </a:xfrm>
          <a:prstGeom prst="rect">
            <a:avLst/>
          </a:prstGeom>
        </p:spPr>
      </p:pic>
      <p:pic>
        <p:nvPicPr>
          <p:cNvPr id="47" name="Picture 46"/>
          <p:cNvPicPr>
            <a:picLocks noChangeAspect="1"/>
          </p:cNvPicPr>
          <p:nvPr/>
        </p:nvPicPr>
        <p:blipFill rotWithShape="1">
          <a:blip r:embed="rId7">
            <a:extLst>
              <a:ext uri="{28A0092B-C50C-407E-A947-70E740481C1C}">
                <a14:useLocalDpi xmlns:a14="http://schemas.microsoft.com/office/drawing/2010/main" val="0"/>
              </a:ext>
            </a:extLst>
          </a:blip>
          <a:srcRect t="48192" r="2447" b="7099"/>
          <a:stretch/>
        </p:blipFill>
        <p:spPr>
          <a:xfrm>
            <a:off x="3316957" y="4740445"/>
            <a:ext cx="2922725" cy="1708484"/>
          </a:xfrm>
          <a:prstGeom prst="rect">
            <a:avLst/>
          </a:prstGeom>
        </p:spPr>
      </p:pic>
      <p:pic>
        <p:nvPicPr>
          <p:cNvPr id="48" name="Picture 47"/>
          <p:cNvPicPr>
            <a:picLocks noChangeAspect="1"/>
          </p:cNvPicPr>
          <p:nvPr/>
        </p:nvPicPr>
        <p:blipFill rotWithShape="1">
          <a:blip r:embed="rId8">
            <a:extLst>
              <a:ext uri="{28A0092B-C50C-407E-A947-70E740481C1C}">
                <a14:useLocalDpi xmlns:a14="http://schemas.microsoft.com/office/drawing/2010/main" val="0"/>
              </a:ext>
            </a:extLst>
          </a:blip>
          <a:srcRect t="48192" r="2118" b="2470"/>
          <a:stretch/>
        </p:blipFill>
        <p:spPr>
          <a:xfrm>
            <a:off x="6204288" y="4720273"/>
            <a:ext cx="3009101" cy="1934540"/>
          </a:xfrm>
          <a:prstGeom prst="rect">
            <a:avLst/>
          </a:prstGeom>
        </p:spPr>
      </p:pic>
      <p:pic>
        <p:nvPicPr>
          <p:cNvPr id="49" name="Picture 48"/>
          <p:cNvPicPr>
            <a:picLocks noChangeAspect="1"/>
          </p:cNvPicPr>
          <p:nvPr/>
        </p:nvPicPr>
        <p:blipFill rotWithShape="1">
          <a:blip r:embed="rId9">
            <a:extLst>
              <a:ext uri="{28A0092B-C50C-407E-A947-70E740481C1C}">
                <a14:useLocalDpi xmlns:a14="http://schemas.microsoft.com/office/drawing/2010/main" val="0"/>
              </a:ext>
            </a:extLst>
          </a:blip>
          <a:srcRect l="360" t="48707" r="2776" b="2150"/>
          <a:stretch/>
        </p:blipFill>
        <p:spPr>
          <a:xfrm>
            <a:off x="9213389" y="4826016"/>
            <a:ext cx="2829823" cy="1828797"/>
          </a:xfrm>
          <a:prstGeom prst="rect">
            <a:avLst/>
          </a:prstGeom>
        </p:spPr>
      </p:pic>
      <p:sp>
        <p:nvSpPr>
          <p:cNvPr id="50" name="Right Arrow 49"/>
          <p:cNvSpPr/>
          <p:nvPr/>
        </p:nvSpPr>
        <p:spPr>
          <a:xfrm rot="5400000">
            <a:off x="4575461" y="4274136"/>
            <a:ext cx="511340" cy="4211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ight Arrow 50"/>
          <p:cNvSpPr/>
          <p:nvPr/>
        </p:nvSpPr>
        <p:spPr>
          <a:xfrm rot="5400000">
            <a:off x="1716951" y="4277426"/>
            <a:ext cx="511340" cy="4211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ight Arrow 51"/>
          <p:cNvSpPr/>
          <p:nvPr/>
        </p:nvSpPr>
        <p:spPr>
          <a:xfrm rot="5400000">
            <a:off x="7493066" y="4274137"/>
            <a:ext cx="511340" cy="4211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ight Arrow 52"/>
          <p:cNvSpPr/>
          <p:nvPr/>
        </p:nvSpPr>
        <p:spPr>
          <a:xfrm rot="5400000">
            <a:off x="10410670" y="4274136"/>
            <a:ext cx="511340" cy="4211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1834875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p:sp>
        <p:nvSpPr>
          <p:cNvPr id="3" name="Content Placeholder 2"/>
          <p:cNvSpPr>
            <a:spLocks noGrp="1"/>
          </p:cNvSpPr>
          <p:nvPr>
            <p:ph idx="1"/>
          </p:nvPr>
        </p:nvSpPr>
        <p:spPr>
          <a:xfrm>
            <a:off x="838199" y="1571625"/>
            <a:ext cx="7273487" cy="5184017"/>
          </a:xfrm>
        </p:spPr>
        <p:txBody>
          <a:bodyPr>
            <a:normAutofit fontScale="77500" lnSpcReduction="20000"/>
          </a:bodyPr>
          <a:lstStyle/>
          <a:p>
            <a:r>
              <a:rPr lang="pt-BR" dirty="0"/>
              <a:t>A superfície de funções de erro </a:t>
            </a:r>
            <a:r>
              <a:rPr lang="pt-BR" dirty="0" smtClean="0"/>
              <a:t>que utilizam o </a:t>
            </a:r>
            <a:r>
              <a:rPr lang="pt-BR" b="1" i="1" dirty="0"/>
              <a:t>erro quadrático médio </a:t>
            </a:r>
            <a:r>
              <a:rPr lang="pt-BR" dirty="0"/>
              <a:t>para </a:t>
            </a:r>
            <a:r>
              <a:rPr lang="pt-BR" dirty="0" smtClean="0"/>
              <a:t>treinamento de modelos </a:t>
            </a:r>
            <a:r>
              <a:rPr lang="pt-BR" dirty="0"/>
              <a:t>de regressão </a:t>
            </a:r>
            <a:r>
              <a:rPr lang="pt-BR" dirty="0" smtClean="0"/>
              <a:t>linear </a:t>
            </a:r>
            <a:r>
              <a:rPr lang="pt-BR" dirty="0"/>
              <a:t>são sempre </a:t>
            </a:r>
            <a:r>
              <a:rPr lang="pt-BR" b="1" i="1" dirty="0"/>
              <a:t>funções convexas</a:t>
            </a:r>
            <a:r>
              <a:rPr lang="pt-BR" dirty="0"/>
              <a:t>,</a:t>
            </a:r>
            <a:r>
              <a:rPr lang="pt-BR" b="1" i="1" dirty="0"/>
              <a:t> </a:t>
            </a:r>
            <a:r>
              <a:rPr lang="pt-BR" dirty="0"/>
              <a:t>se assemelhando a um vale ou a uma tigela.</a:t>
            </a:r>
          </a:p>
          <a:p>
            <a:pPr lvl="1">
              <a:buFont typeface="Courier New" panose="02070309020205020404" pitchFamily="49" charset="0"/>
              <a:buChar char="o"/>
            </a:pPr>
            <a:r>
              <a:rPr lang="pt-BR" b="1" dirty="0"/>
              <a:t>Implicações</a:t>
            </a:r>
            <a:r>
              <a:rPr lang="pt-BR" dirty="0"/>
              <a:t>: Não existem mínimos locais, apenas um mínimo global. É também uma função contínua com uma inclinação que nunca muda abruptamente.</a:t>
            </a:r>
          </a:p>
          <a:p>
            <a:pPr lvl="1">
              <a:buFont typeface="Courier New" panose="02070309020205020404" pitchFamily="49" charset="0"/>
              <a:buChar char="o"/>
            </a:pPr>
            <a:r>
              <a:rPr lang="pt-BR" b="1" dirty="0"/>
              <a:t>Consequência</a:t>
            </a:r>
            <a:r>
              <a:rPr lang="pt-BR" dirty="0"/>
              <a:t>: o gradiente descendente </a:t>
            </a:r>
            <a:r>
              <a:rPr lang="pt-BR" b="1" i="1" dirty="0"/>
              <a:t>garantidamente</a:t>
            </a:r>
            <a:r>
              <a:rPr lang="pt-BR" dirty="0"/>
              <a:t> se aproxima do mínimo global (dado que você espere tempo suficiente e que o </a:t>
            </a:r>
            <a:r>
              <a:rPr lang="pt-BR" b="1" i="1" dirty="0"/>
              <a:t>passo de aprendizagem</a:t>
            </a:r>
            <a:r>
              <a:rPr lang="pt-BR" dirty="0"/>
              <a:t> não seja grande demais).</a:t>
            </a:r>
          </a:p>
          <a:p>
            <a:r>
              <a:rPr lang="pt-BR" dirty="0"/>
              <a:t>Porém, nem todas as superfícies de erro se parecem com vales ou tigelas, ou seja, são convexas. Algumas podem ter vários mínimos locais, platôs, e todo tipo de “</a:t>
            </a:r>
            <a:r>
              <a:rPr lang="pt-BR" b="1" i="1" dirty="0"/>
              <a:t>terreno irregular</a:t>
            </a:r>
            <a:r>
              <a:rPr lang="pt-BR" dirty="0" smtClean="0"/>
              <a:t>”, </a:t>
            </a:r>
            <a:r>
              <a:rPr lang="pt-BR" dirty="0"/>
              <a:t>dificultando a convergência para o mínimo global</a:t>
            </a:r>
            <a:r>
              <a:rPr lang="pt-BR" dirty="0" smtClean="0"/>
              <a:t>. Redes neurais são exemplos de modelos com funções de erros não-convexas e bem irregulares.</a:t>
            </a:r>
            <a:endParaRPr lang="pt-BR" dirty="0"/>
          </a:p>
          <a:p>
            <a:r>
              <a:rPr lang="pt-BR" dirty="0"/>
              <a:t>Além disso, como dito antes, passos grandes podem desestabilizar o algoritmo e passos muito pequenos aumentar demais o tempo de convergência.</a:t>
            </a:r>
          </a:p>
        </p:txBody>
      </p:sp>
      <p:pic>
        <p:nvPicPr>
          <p:cNvPr id="78" name="Picture 77"/>
          <p:cNvPicPr>
            <a:picLocks noChangeAspect="1"/>
          </p:cNvPicPr>
          <p:nvPr/>
        </p:nvPicPr>
        <p:blipFill rotWithShape="1">
          <a:blip r:embed="rId3" cstate="print">
            <a:extLst>
              <a:ext uri="{28A0092B-C50C-407E-A947-70E740481C1C}">
                <a14:useLocalDpi xmlns:a14="http://schemas.microsoft.com/office/drawing/2010/main" val="0"/>
              </a:ext>
            </a:extLst>
          </a:blip>
          <a:srcRect t="1903" r="1119" b="4354"/>
          <a:stretch/>
        </p:blipFill>
        <p:spPr>
          <a:xfrm>
            <a:off x="8111686" y="2897188"/>
            <a:ext cx="4080313" cy="2286000"/>
          </a:xfrm>
          <a:prstGeom prst="rect">
            <a:avLst/>
          </a:prstGeom>
        </p:spPr>
      </p:pic>
    </p:spTree>
    <p:extLst>
      <p:ext uri="{BB962C8B-B14F-4D97-AF65-F5344CB8AC3E}">
        <p14:creationId xmlns:p14="http://schemas.microsoft.com/office/powerpoint/2010/main" val="6780665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Desafios do Gradiente Descente</a:t>
            </a:r>
            <a:endParaRPr lang="nl-BE" dirty="0"/>
          </a:p>
        </p:txBody>
      </p:sp>
      <p:sp>
        <p:nvSpPr>
          <p:cNvPr id="3" name="Content Placeholder 2"/>
          <p:cNvSpPr>
            <a:spLocks noGrp="1"/>
          </p:cNvSpPr>
          <p:nvPr>
            <p:ph idx="1"/>
          </p:nvPr>
        </p:nvSpPr>
        <p:spPr>
          <a:xfrm>
            <a:off x="838200" y="1824845"/>
            <a:ext cx="7222458" cy="5012055"/>
          </a:xfrm>
        </p:spPr>
        <p:txBody>
          <a:bodyPr>
            <a:normAutofit fontScale="92500" lnSpcReduction="20000"/>
          </a:bodyPr>
          <a:lstStyle/>
          <a:p>
            <a:r>
              <a:rPr lang="pt-BR" dirty="0"/>
              <a:t>A figura mostra dois dos principais desafios encontrados pelo </a:t>
            </a:r>
            <a:r>
              <a:rPr lang="pt-BR" b="1" i="1" dirty="0" smtClean="0"/>
              <a:t>algoritmo </a:t>
            </a:r>
            <a:r>
              <a:rPr lang="pt-BR" b="1" i="1" dirty="0"/>
              <a:t>do </a:t>
            </a:r>
            <a:r>
              <a:rPr lang="pt-BR" b="1" i="1" dirty="0" smtClean="0"/>
              <a:t>gradiente </a:t>
            </a:r>
            <a:r>
              <a:rPr lang="pt-BR" b="1" i="1" dirty="0"/>
              <a:t>d</a:t>
            </a:r>
            <a:r>
              <a:rPr lang="pt-BR" b="1" i="1" dirty="0" smtClean="0"/>
              <a:t>escente</a:t>
            </a:r>
            <a:r>
              <a:rPr lang="pt-BR" dirty="0"/>
              <a:t>: </a:t>
            </a:r>
          </a:p>
          <a:p>
            <a:pPr lvl="1"/>
            <a:r>
              <a:rPr lang="pt-BR" dirty="0"/>
              <a:t>Se a inicialização aleatória dos pesos iniciar o algoritmo à esquerda, ele convergirá para um mínimo local, que não é tão bom quanto o mínimo global. </a:t>
            </a:r>
          </a:p>
          <a:p>
            <a:pPr lvl="1"/>
            <a:r>
              <a:rPr lang="pt-BR" dirty="0"/>
              <a:t>Se começar à direita, levará muito tempo para atravessar o platô </a:t>
            </a:r>
            <a:r>
              <a:rPr lang="pt-BR" dirty="0" smtClean="0"/>
              <a:t>(gradiente </a:t>
            </a:r>
            <a:r>
              <a:rPr lang="pt-BR" dirty="0"/>
              <a:t>próximo de zero pois a inclinação é próxima de 0 graus) e, se ele parar muito cedo, nunca alcançará o mínimo global.</a:t>
            </a:r>
          </a:p>
          <a:p>
            <a:r>
              <a:rPr lang="pt-BR" dirty="0"/>
              <a:t>Dado que o passo de aprendizagem seja grande o suficiente, como garantir que o mínimo encontrado é o global e não um mínimo local?</a:t>
            </a:r>
          </a:p>
          <a:p>
            <a:pPr lvl="1"/>
            <a:r>
              <a:rPr lang="pt-BR" dirty="0"/>
              <a:t>O que se faz é treinar o modelo várias vezes, sempre inicializando os pesos aleatoriamente, com a esperança de que em alguma dessas vezes ele inicialize mais próximo do mínimo global. </a:t>
            </a:r>
            <a:endParaRPr lang="nl-BE" dirty="0"/>
          </a:p>
        </p:txBody>
      </p:sp>
      <p:pic>
        <p:nvPicPr>
          <p:cNvPr id="78" name="Picture 77"/>
          <p:cNvPicPr>
            <a:picLocks noChangeAspect="1"/>
          </p:cNvPicPr>
          <p:nvPr/>
        </p:nvPicPr>
        <p:blipFill rotWithShape="1">
          <a:blip r:embed="rId3" cstate="print">
            <a:extLst>
              <a:ext uri="{28A0092B-C50C-407E-A947-70E740481C1C}">
                <a14:useLocalDpi xmlns:a14="http://schemas.microsoft.com/office/drawing/2010/main" val="0"/>
              </a:ext>
            </a:extLst>
          </a:blip>
          <a:srcRect t="1903" r="1119" b="4354"/>
          <a:stretch/>
        </p:blipFill>
        <p:spPr>
          <a:xfrm>
            <a:off x="8060658" y="2723411"/>
            <a:ext cx="4131342" cy="2314589"/>
          </a:xfrm>
          <a:prstGeom prst="rect">
            <a:avLst/>
          </a:prstGeom>
        </p:spPr>
      </p:pic>
    </p:spTree>
    <p:extLst>
      <p:ext uri="{BB962C8B-B14F-4D97-AF65-F5344CB8AC3E}">
        <p14:creationId xmlns:p14="http://schemas.microsoft.com/office/powerpoint/2010/main" val="41022058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Regressão </a:t>
            </a:r>
            <a:r>
              <a:rPr lang="pt-BR" dirty="0" smtClean="0"/>
              <a:t>Linear</a:t>
            </a:r>
            <a:endParaRPr lang="pt-BR"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528762"/>
                <a:ext cx="7980336" cy="5197502"/>
              </a:xfrm>
            </p:spPr>
            <p:txBody>
              <a:bodyPr>
                <a:normAutofit fontScale="92500" lnSpcReduction="10000"/>
              </a:bodyPr>
              <a:lstStyle/>
              <a:p>
                <a:r>
                  <a:rPr lang="pt-BR" dirty="0" smtClean="0"/>
                  <a:t>Um dos mais, se não o mais,conhecido algoritmo de aprendizado de máquina.</a:t>
                </a:r>
              </a:p>
              <a:p>
                <a:r>
                  <a:rPr lang="pt-BR" dirty="0"/>
                  <a:t>Vai nos dar vários </a:t>
                </a:r>
                <a:r>
                  <a:rPr lang="pt-BR" b="1" i="1" dirty="0"/>
                  <a:t>insights</a:t>
                </a:r>
                <a:r>
                  <a:rPr lang="pt-BR" i="1" dirty="0"/>
                  <a:t> </a:t>
                </a:r>
                <a:r>
                  <a:rPr lang="pt-BR" dirty="0"/>
                  <a:t>(i.e., intuições) importantes para o entendimento de outros algoritmos mais </a:t>
                </a:r>
                <a:r>
                  <a:rPr lang="pt-BR" dirty="0" smtClean="0"/>
                  <a:t>complexos, como, classificadores e redes neurais.</a:t>
                </a:r>
                <a:endParaRPr lang="pt-BR" dirty="0"/>
              </a:p>
              <a:p>
                <a:r>
                  <a:rPr lang="pt-BR" b="1" dirty="0" smtClean="0"/>
                  <a:t>Objetivo</a:t>
                </a:r>
                <a:r>
                  <a:rPr lang="pt-BR" dirty="0"/>
                  <a:t>: encontrar uma função, </a:t>
                </a:r>
                <a14:m>
                  <m:oMath xmlns:m="http://schemas.openxmlformats.org/officeDocument/2006/math">
                    <m:r>
                      <a:rPr lang="pt-BR" b="0" i="1" smtClean="0">
                        <a:latin typeface="Cambria Math" panose="02040503050406030204" pitchFamily="18" charset="0"/>
                      </a:rPr>
                      <m:t>h</m:t>
                    </m:r>
                  </m:oMath>
                </a14:m>
                <a:r>
                  <a:rPr lang="pt-BR" dirty="0" smtClean="0"/>
                  <a:t>, que mapeie, de forma ótima, os atributos de </a:t>
                </a:r>
                <a:r>
                  <a:rPr lang="pt-BR" dirty="0"/>
                  <a:t>entrada </a:t>
                </a:r>
                <a14:m>
                  <m:oMath xmlns:m="http://schemas.openxmlformats.org/officeDocument/2006/math">
                    <m:r>
                      <a:rPr lang="pt-BR" b="1" i="1" smtClean="0">
                        <a:latin typeface="Cambria Math" panose="02040503050406030204" pitchFamily="18" charset="0"/>
                      </a:rPr>
                      <m:t>𝒙</m:t>
                    </m:r>
                  </m:oMath>
                </a14:m>
                <a:r>
                  <a:rPr lang="pt-BR" dirty="0"/>
                  <a:t> em uma variável de saída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smtClean="0"/>
                  <a:t>, de tal forma que </a:t>
                </a:r>
                <a14:m>
                  <m:oMath xmlns:m="http://schemas.openxmlformats.org/officeDocument/2006/math">
                    <m:r>
                      <a:rPr lang="pt-BR" i="1">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smtClean="0"/>
                  <a:t> seja uma boa aproximação da </a:t>
                </a:r>
                <a:r>
                  <a:rPr lang="pt-BR" b="1" i="1" dirty="0"/>
                  <a:t>função </a:t>
                </a:r>
                <a:r>
                  <a:rPr lang="pt-BR" b="1" i="1" dirty="0" smtClean="0"/>
                  <a:t>verdadeira</a:t>
                </a:r>
                <a:r>
                  <a:rPr lang="pt-BR" dirty="0" smtClean="0"/>
                  <a:t>, </a:t>
                </a:r>
                <a:r>
                  <a:rPr lang="pt-BR" dirty="0"/>
                  <a:t>mas desconhecida, </a:t>
                </a:r>
                <a:r>
                  <a:rPr lang="pt-BR" dirty="0" smtClean="0"/>
                  <a:t>chamada de </a:t>
                </a:r>
                <a:r>
                  <a:rPr lang="pt-BR" b="1" i="1" dirty="0"/>
                  <a:t>função </a:t>
                </a:r>
                <a:r>
                  <a:rPr lang="pt-BR" b="1" i="1" dirty="0" smtClean="0"/>
                  <a:t>objetivo</a:t>
                </a:r>
                <a:r>
                  <a:rPr lang="pt-BR" dirty="0" smtClean="0"/>
                  <a:t>,</a:t>
                </a:r>
                <a:r>
                  <a:rPr lang="pt-BR" dirty="0" smtClean="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smtClean="0"/>
                  <a:t>.</a:t>
                </a:r>
              </a:p>
              <a:p>
                <a:r>
                  <a:rPr lang="pt-BR" dirty="0"/>
                  <a:t>Regressão também é conhecida como </a:t>
                </a:r>
                <a:r>
                  <a:rPr lang="pt-BR" b="1" i="1" dirty="0"/>
                  <a:t>aproximação de funções</a:t>
                </a:r>
                <a:r>
                  <a:rPr lang="pt-BR" dirty="0" smtClean="0"/>
                  <a:t>.</a:t>
                </a:r>
              </a:p>
              <a:p>
                <a:r>
                  <a:rPr lang="pt-BR" dirty="0"/>
                  <a:t>Como faríamos para encontrar uma função,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a:t>
                </a:r>
                <a:r>
                  <a:rPr lang="pt-BR" b="1" i="1" dirty="0"/>
                  <a:t>aproxime</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de forma ótima</a:t>
                </a:r>
                <a:r>
                  <a:rPr lang="pt-BR" dirty="0" smtClean="0"/>
                  <a:t>?</a:t>
                </a:r>
              </a:p>
              <a:p>
                <a:endParaRPr lang="pt-BR"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528762"/>
                <a:ext cx="7980336" cy="5197502"/>
              </a:xfrm>
              <a:blipFill rotWithShape="0">
                <a:blip r:embed="rId3"/>
                <a:stretch>
                  <a:fillRect l="-1222" t="-2347" r="-1299" b="-117"/>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a:srcRect t="2610"/>
          <a:stretch/>
        </p:blipFill>
        <p:spPr>
          <a:xfrm>
            <a:off x="8818536" y="2459288"/>
            <a:ext cx="3249478" cy="2600908"/>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8818537" y="5060196"/>
                <a:ext cx="3249478" cy="1107996"/>
              </a:xfrm>
              <a:prstGeom prst="rect">
                <a:avLst/>
              </a:prstGeom>
            </p:spPr>
            <p:txBody>
              <a:bodyPr wrap="square">
                <a:spAutoFit/>
              </a:bodyPr>
              <a:lstStyle/>
              <a:p>
                <a:pPr algn="ctr"/>
                <a:r>
                  <a:rPr lang="pt-BR" sz="2200" dirty="0" smtClean="0"/>
                  <a:t>Temos </a:t>
                </a:r>
                <a14:m>
                  <m:oMath xmlns:m="http://schemas.openxmlformats.org/officeDocument/2006/math">
                    <m:r>
                      <a:rPr lang="pt-BR" sz="2200" b="1" i="1" smtClean="0">
                        <a:latin typeface="Cambria Math" panose="02040503050406030204" pitchFamily="18" charset="0"/>
                      </a:rPr>
                      <m:t>𝒙</m:t>
                    </m:r>
                  </m:oMath>
                </a14:m>
                <a:r>
                  <a:rPr lang="pt-BR" sz="2200" dirty="0" smtClean="0"/>
                  <a:t> (atributos) e </a:t>
                </a:r>
                <a14:m>
                  <m:oMath xmlns:m="http://schemas.openxmlformats.org/officeDocument/2006/math">
                    <m:r>
                      <a:rPr lang="pt-BR" sz="2200" b="1" i="1">
                        <a:latin typeface="Cambria Math" panose="02040503050406030204" pitchFamily="18" charset="0"/>
                      </a:rPr>
                      <m:t>𝒚</m:t>
                    </m:r>
                  </m:oMath>
                </a14:m>
                <a:r>
                  <a:rPr lang="pt-BR" sz="2200" dirty="0" smtClean="0"/>
                  <a:t> (rótulos) e queremos encontrar </a:t>
                </a:r>
                <a14:m>
                  <m:oMath xmlns:m="http://schemas.openxmlformats.org/officeDocument/2006/math">
                    <m:acc>
                      <m:accPr>
                        <m:chr m:val="̂"/>
                        <m:ctrlPr>
                          <a:rPr lang="pt-BR" sz="2200" b="0" i="1" smtClean="0">
                            <a:latin typeface="Cambria Math" panose="02040503050406030204" pitchFamily="18" charset="0"/>
                            <a:ea typeface="Cambria Math" panose="02040503050406030204" pitchFamily="18" charset="0"/>
                          </a:rPr>
                        </m:ctrlPr>
                      </m:accPr>
                      <m:e>
                        <m:r>
                          <a:rPr lang="pt-BR" sz="2200" b="0" i="1" smtClean="0">
                            <a:latin typeface="Cambria Math" panose="02040503050406030204" pitchFamily="18" charset="0"/>
                            <a:ea typeface="Cambria Math" panose="02040503050406030204" pitchFamily="18" charset="0"/>
                          </a:rPr>
                          <m:t>𝑦</m:t>
                        </m:r>
                      </m:e>
                    </m:acc>
                    <m:r>
                      <a:rPr lang="pt-BR" sz="2200" b="0" i="0" smtClean="0">
                        <a:latin typeface="Cambria Math" panose="02040503050406030204" pitchFamily="18" charset="0"/>
                        <a:ea typeface="Cambria Math" panose="02040503050406030204" pitchFamily="18" charset="0"/>
                      </a:rPr>
                      <m:t>=</m:t>
                    </m:r>
                    <m:r>
                      <a:rPr lang="pt-BR" sz="2200" i="1">
                        <a:latin typeface="Cambria Math" panose="02040503050406030204" pitchFamily="18" charset="0"/>
                        <a:ea typeface="Cambria Math" panose="02040503050406030204" pitchFamily="18" charset="0"/>
                      </a:rPr>
                      <m:t>h</m:t>
                    </m:r>
                    <m:d>
                      <m:dPr>
                        <m:ctrlPr>
                          <a:rPr lang="pt-BR" sz="2200" b="1" i="1">
                            <a:latin typeface="Cambria Math" panose="02040503050406030204" pitchFamily="18" charset="0"/>
                            <a:ea typeface="Cambria Math" panose="02040503050406030204" pitchFamily="18" charset="0"/>
                          </a:rPr>
                        </m:ctrlPr>
                      </m:dPr>
                      <m:e>
                        <m:r>
                          <a:rPr lang="pt-BR" sz="2200" b="1" i="1">
                            <a:latin typeface="Cambria Math" panose="02040503050406030204" pitchFamily="18" charset="0"/>
                            <a:ea typeface="Cambria Math" panose="02040503050406030204" pitchFamily="18" charset="0"/>
                          </a:rPr>
                          <m:t>𝒙</m:t>
                        </m:r>
                      </m:e>
                    </m:d>
                  </m:oMath>
                </a14:m>
                <a:r>
                  <a:rPr lang="pt-BR" sz="2200" dirty="0" smtClean="0"/>
                  <a:t>.</a:t>
                </a:r>
                <a:endParaRPr lang="pt-BR" sz="2200" dirty="0"/>
              </a:p>
            </p:txBody>
          </p:sp>
        </mc:Choice>
        <mc:Fallback xmlns="">
          <p:sp>
            <p:nvSpPr>
              <p:cNvPr id="6" name="Rectangle 5"/>
              <p:cNvSpPr>
                <a:spLocks noRot="1" noChangeAspect="1" noMove="1" noResize="1" noEditPoints="1" noAdjustHandles="1" noChangeArrowheads="1" noChangeShapeType="1" noTextEdit="1"/>
              </p:cNvSpPr>
              <p:nvPr/>
            </p:nvSpPr>
            <p:spPr>
              <a:xfrm>
                <a:off x="8818537" y="5060196"/>
                <a:ext cx="3249478" cy="1107996"/>
              </a:xfrm>
              <a:prstGeom prst="rect">
                <a:avLst/>
              </a:prstGeom>
              <a:blipFill rotWithShape="0">
                <a:blip r:embed="rId5"/>
                <a:stretch>
                  <a:fillRect t="-3846" b="-10440"/>
                </a:stretch>
              </a:blipFill>
            </p:spPr>
            <p:txBody>
              <a:bodyPr/>
              <a:lstStyle/>
              <a:p>
                <a:r>
                  <a:rPr lang="pt-BR">
                    <a:noFill/>
                  </a:rPr>
                  <a:t> </a:t>
                </a:r>
              </a:p>
            </p:txBody>
          </p:sp>
        </mc:Fallback>
      </mc:AlternateContent>
    </p:spTree>
    <p:extLst>
      <p:ext uri="{BB962C8B-B14F-4D97-AF65-F5344CB8AC3E}">
        <p14:creationId xmlns:p14="http://schemas.microsoft.com/office/powerpoint/2010/main" val="36717205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p:sp>
        <p:nvSpPr>
          <p:cNvPr id="3" name="Content Placeholder 2"/>
          <p:cNvSpPr>
            <a:spLocks noGrp="1"/>
          </p:cNvSpPr>
          <p:nvPr>
            <p:ph idx="1"/>
          </p:nvPr>
        </p:nvSpPr>
        <p:spPr>
          <a:xfrm>
            <a:off x="838200" y="1571623"/>
            <a:ext cx="10896600" cy="5036995"/>
          </a:xfrm>
        </p:spPr>
        <p:txBody>
          <a:bodyPr>
            <a:normAutofit/>
          </a:bodyPr>
          <a:lstStyle/>
          <a:p>
            <a:pPr algn="just"/>
            <a:r>
              <a:rPr lang="nl-BE" dirty="0"/>
              <a:t>Como vimos, além da inicialização dos pesos do modelo a escolha do </a:t>
            </a:r>
            <a:r>
              <a:rPr lang="nl-BE" b="1" i="1" dirty="0"/>
              <a:t>passo de aprendizagem </a:t>
            </a:r>
            <a:r>
              <a:rPr lang="nl-BE" dirty="0"/>
              <a:t>é muito importante para a convergência do GD.</a:t>
            </a:r>
          </a:p>
          <a:p>
            <a:pPr algn="just"/>
            <a:r>
              <a:rPr lang="nl-BE" dirty="0"/>
              <a:t>Passos muito grandes fazem com que o algoritmo aprenda rápido demais ao custo de um modelo final que seja sub-ótimo ou que o treinamento </a:t>
            </a:r>
            <a:r>
              <a:rPr lang="nl-BE" dirty="0" smtClean="0"/>
              <a:t>divirja ou se </a:t>
            </a:r>
            <a:r>
              <a:rPr lang="nl-BE" dirty="0"/>
              <a:t>torne instável (</a:t>
            </a:r>
            <a:r>
              <a:rPr lang="nl-BE" dirty="0" smtClean="0"/>
              <a:t>oscilação).</a:t>
            </a:r>
            <a:endParaRPr lang="nl-BE" dirty="0"/>
          </a:p>
          <a:p>
            <a:pPr algn="just"/>
            <a:r>
              <a:rPr lang="nl-BE" dirty="0"/>
              <a:t>Passos muito pequenos resultam num longo treinamento, podendo o algoritmo, por exemplo, ficar preso em um mínimo local ou mesmo nunca atingir um mínimo.</a:t>
            </a:r>
          </a:p>
          <a:p>
            <a:pPr algn="just"/>
            <a:r>
              <a:rPr lang="nl-BE" dirty="0"/>
              <a:t>Portanto, como podemos ajustar o </a:t>
            </a:r>
            <a:r>
              <a:rPr lang="nl-BE" b="1" i="1" dirty="0"/>
              <a:t>passo de aprendizagem</a:t>
            </a:r>
            <a:r>
              <a:rPr lang="nl-BE" dirty="0"/>
              <a:t>?</a:t>
            </a:r>
          </a:p>
        </p:txBody>
      </p:sp>
    </p:spTree>
    <p:extLst>
      <p:ext uri="{BB962C8B-B14F-4D97-AF65-F5344CB8AC3E}">
        <p14:creationId xmlns:p14="http://schemas.microsoft.com/office/powerpoint/2010/main" val="24171247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Ajuste do passo de aprendizagem</a:t>
            </a:r>
            <a:endParaRPr lang="nl-BE" dirty="0"/>
          </a:p>
        </p:txBody>
      </p:sp>
      <p:sp>
        <p:nvSpPr>
          <p:cNvPr id="3" name="Content Placeholder 2"/>
          <p:cNvSpPr>
            <a:spLocks noGrp="1"/>
          </p:cNvSpPr>
          <p:nvPr>
            <p:ph idx="1"/>
          </p:nvPr>
        </p:nvSpPr>
        <p:spPr>
          <a:xfrm>
            <a:off x="838200" y="1571623"/>
            <a:ext cx="10896600" cy="2472791"/>
          </a:xfrm>
        </p:spPr>
        <p:txBody>
          <a:bodyPr>
            <a:normAutofit fontScale="92500" lnSpcReduction="10000"/>
          </a:bodyPr>
          <a:lstStyle/>
          <a:p>
            <a:pPr algn="just"/>
            <a:r>
              <a:rPr lang="pt-BR" dirty="0"/>
              <a:t>Uma maneira de se ajustar o passo é através do</a:t>
            </a:r>
            <a:r>
              <a:rPr lang="pt-BR" b="1" dirty="0"/>
              <a:t> ajuste manual</a:t>
            </a:r>
            <a:r>
              <a:rPr lang="pt-BR" dirty="0"/>
              <a:t>, onde </a:t>
            </a:r>
            <a:r>
              <a:rPr lang="pt-BR" dirty="0" smtClean="0"/>
              <a:t>seu ajuste é </a:t>
            </a:r>
            <a:r>
              <a:rPr lang="pt-BR" dirty="0"/>
              <a:t>feito através de </a:t>
            </a:r>
            <a:r>
              <a:rPr lang="pt-BR" b="1" i="1" dirty="0"/>
              <a:t>tentativa e erro </a:t>
            </a:r>
            <a:r>
              <a:rPr lang="pt-BR" dirty="0"/>
              <a:t>até que um passo ótimo seja encontrado.</a:t>
            </a:r>
          </a:p>
          <a:p>
            <a:pPr lvl="1" algn="just">
              <a:buFont typeface="Courier New" panose="02070309020205020404" pitchFamily="49" charset="0"/>
              <a:buChar char="o"/>
            </a:pPr>
            <a:r>
              <a:rPr lang="pt-BR" sz="2600" dirty="0"/>
              <a:t>A desvantagem é que isso pode levar muito tempo, imagine um conjunto de treinamento com milhões de exemplos e dezenas ou até mesmo centenas de pesos a serem ajustados e você ter que esperar até que o treinamento termine.</a:t>
            </a:r>
          </a:p>
          <a:p>
            <a:pPr algn="just"/>
            <a:r>
              <a:rPr lang="pt-BR" sz="3000" dirty="0"/>
              <a:t>Existem outras formas de se ajustar o passo mais eficientemente?</a:t>
            </a:r>
          </a:p>
        </p:txBody>
      </p:sp>
      <p:pic>
        <p:nvPicPr>
          <p:cNvPr id="4" name="Picture 3"/>
          <p:cNvPicPr>
            <a:picLocks noChangeAspect="1"/>
          </p:cNvPicPr>
          <p:nvPr/>
        </p:nvPicPr>
        <p:blipFill rotWithShape="1">
          <a:blip r:embed="rId3"/>
          <a:srcRect t="1995" b="3313"/>
          <a:stretch/>
        </p:blipFill>
        <p:spPr>
          <a:xfrm>
            <a:off x="1290102" y="4044414"/>
            <a:ext cx="3395702" cy="2813586"/>
          </a:xfrm>
          <a:prstGeom prst="rect">
            <a:avLst/>
          </a:prstGeom>
        </p:spPr>
      </p:pic>
      <p:pic>
        <p:nvPicPr>
          <p:cNvPr id="5" name="Picture 4"/>
          <p:cNvPicPr>
            <a:picLocks noChangeAspect="1"/>
          </p:cNvPicPr>
          <p:nvPr/>
        </p:nvPicPr>
        <p:blipFill rotWithShape="1">
          <a:blip r:embed="rId4"/>
          <a:srcRect l="5040" t="2270" r="7713" b="2700"/>
          <a:stretch/>
        </p:blipFill>
        <p:spPr>
          <a:xfrm>
            <a:off x="4888322" y="4044415"/>
            <a:ext cx="2952133" cy="2813586"/>
          </a:xfrm>
          <a:prstGeom prst="rect">
            <a:avLst/>
          </a:prstGeom>
        </p:spPr>
      </p:pic>
      <p:pic>
        <p:nvPicPr>
          <p:cNvPr id="6" name="Picture 5"/>
          <p:cNvPicPr>
            <a:picLocks noChangeAspect="1"/>
          </p:cNvPicPr>
          <p:nvPr/>
        </p:nvPicPr>
        <p:blipFill rotWithShape="1">
          <a:blip r:embed="rId5"/>
          <a:srcRect t="3505" b="3796"/>
          <a:stretch/>
        </p:blipFill>
        <p:spPr>
          <a:xfrm>
            <a:off x="8042973" y="4044414"/>
            <a:ext cx="3468823" cy="2813586"/>
          </a:xfrm>
          <a:prstGeom prst="rect">
            <a:avLst/>
          </a:prstGeom>
        </p:spPr>
      </p:pic>
    </p:spTree>
    <p:extLst>
      <p:ext uri="{BB962C8B-B14F-4D97-AF65-F5344CB8AC3E}">
        <p14:creationId xmlns:p14="http://schemas.microsoft.com/office/powerpoint/2010/main" val="19476080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Ajuste do passo de aprendizagem</a:t>
            </a:r>
            <a:endParaRPr lang="nl-BE" dirty="0"/>
          </a:p>
        </p:txBody>
      </p:sp>
      <p:sp>
        <p:nvSpPr>
          <p:cNvPr id="3" name="Content Placeholder 2"/>
          <p:cNvSpPr>
            <a:spLocks noGrp="1"/>
          </p:cNvSpPr>
          <p:nvPr>
            <p:ph idx="1"/>
          </p:nvPr>
        </p:nvSpPr>
        <p:spPr>
          <a:xfrm>
            <a:off x="838200" y="1571623"/>
            <a:ext cx="10896600" cy="5005821"/>
          </a:xfrm>
        </p:spPr>
        <p:txBody>
          <a:bodyPr>
            <a:normAutofit/>
          </a:bodyPr>
          <a:lstStyle/>
          <a:p>
            <a:pPr algn="just"/>
            <a:r>
              <a:rPr lang="nl-BE" sz="3200" dirty="0"/>
              <a:t>Seria interessante que no incio do treinamento o algoritmo desse passos largos e aprendesse mais rápido e conforme ele se aproximasse do mínimo, gostaríamos que ele desse passos mais curtos para não ultrapassá-lo.</a:t>
            </a:r>
          </a:p>
          <a:p>
            <a:pPr algn="just"/>
            <a:r>
              <a:rPr lang="pt-BR" sz="3200" dirty="0"/>
              <a:t>Portanto, para se obter uma convergência mais rápida, evitar oscilações e ficar preso em mínimos locais, o passo de aprendizagem é geralmente variado durante o treinamento, de acordo com um </a:t>
            </a:r>
            <a:r>
              <a:rPr lang="pt-BR" sz="3200" b="1" i="1" dirty="0"/>
              <a:t>esquema de variação (em etapas) do passo de aprendizagem</a:t>
            </a:r>
            <a:r>
              <a:rPr lang="pt-BR" sz="3200" dirty="0"/>
              <a:t>.</a:t>
            </a:r>
            <a:endParaRPr lang="nl-BE" sz="3200" dirty="0"/>
          </a:p>
        </p:txBody>
      </p:sp>
    </p:spTree>
    <p:extLst>
      <p:ext uri="{BB962C8B-B14F-4D97-AF65-F5344CB8AC3E}">
        <p14:creationId xmlns:p14="http://schemas.microsoft.com/office/powerpoint/2010/main" val="34690098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Esquemas de variação de </a:t>
            </a:r>
            <a:r>
              <a:rPr lang="el-GR" dirty="0"/>
              <a:t>α</a:t>
            </a:r>
            <a:endParaRPr lang="nl-BE" dirty="0"/>
          </a:p>
        </p:txBody>
      </p:sp>
      <p:sp>
        <p:nvSpPr>
          <p:cNvPr id="3" name="Content Placeholder 2"/>
          <p:cNvSpPr>
            <a:spLocks noGrp="1"/>
          </p:cNvSpPr>
          <p:nvPr>
            <p:ph idx="1"/>
          </p:nvPr>
        </p:nvSpPr>
        <p:spPr>
          <a:xfrm>
            <a:off x="838200" y="1571623"/>
            <a:ext cx="10896600" cy="5005821"/>
          </a:xfrm>
        </p:spPr>
        <p:txBody>
          <a:bodyPr>
            <a:normAutofit/>
          </a:bodyPr>
          <a:lstStyle/>
          <a:p>
            <a:pPr marL="0" indent="0" algn="just">
              <a:buNone/>
            </a:pPr>
            <a:r>
              <a:rPr lang="pt-BR" dirty="0"/>
              <a:t>Os esquemas para variação podem ser dividos em 2 categorias: variação programada e adaptativa.</a:t>
            </a:r>
            <a:endParaRPr lang="pt-BR" b="1" dirty="0"/>
          </a:p>
          <a:p>
            <a:pPr algn="just"/>
            <a:r>
              <a:rPr lang="pt-BR" b="1" dirty="0"/>
              <a:t>Variação ou decaimento programado</a:t>
            </a:r>
            <a:r>
              <a:rPr lang="pt-BR" dirty="0"/>
              <a:t>: o passo de aprendizagem tem seu valor diminuído ao longo do tempo (época), ou seja, ao longo do processo de treinamento.</a:t>
            </a:r>
          </a:p>
          <a:p>
            <a:pPr lvl="1" algn="just"/>
            <a:r>
              <a:rPr lang="pt-BR" dirty="0"/>
              <a:t>Uma desvantagem é que os parâmetros desses esquemas devem ser manualmente ajustados previamente e dependem do problema e do modelo adotado. Portanto, cai-se de certa forma, no problema da tentativa e erro.</a:t>
            </a:r>
          </a:p>
          <a:p>
            <a:pPr lvl="1" algn="just"/>
            <a:r>
              <a:rPr lang="pt-BR" dirty="0"/>
              <a:t>O ajuste dos parâmetros dos esquemas de variação programada é custoso.</a:t>
            </a:r>
          </a:p>
          <a:p>
            <a:pPr lvl="1" algn="just"/>
            <a:r>
              <a:rPr lang="pt-BR" dirty="0"/>
              <a:t>Outra desvantagem é que o mesmo passo de aprendizado é aplicado ao ajuste de todos os pesos.</a:t>
            </a:r>
          </a:p>
          <a:p>
            <a:pPr lvl="1" algn="just"/>
            <a:r>
              <a:rPr lang="pt-BR" b="1" dirty="0"/>
              <a:t>Exemplos</a:t>
            </a:r>
            <a:r>
              <a:rPr lang="pt-BR" dirty="0"/>
              <a:t>: Momentum, Decaimento exponencial, Decaimento por etapas, etc. </a:t>
            </a:r>
          </a:p>
        </p:txBody>
      </p:sp>
    </p:spTree>
    <p:extLst>
      <p:ext uri="{BB962C8B-B14F-4D97-AF65-F5344CB8AC3E}">
        <p14:creationId xmlns:p14="http://schemas.microsoft.com/office/powerpoint/2010/main" val="12766004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Esquemas de variação de </a:t>
            </a:r>
            <a:r>
              <a:rPr lang="el-GR" dirty="0"/>
              <a:t>α</a:t>
            </a:r>
            <a:endParaRPr lang="nl-BE" dirty="0"/>
          </a:p>
        </p:txBody>
      </p:sp>
      <p:sp>
        <p:nvSpPr>
          <p:cNvPr id="3" name="Content Placeholder 2"/>
          <p:cNvSpPr>
            <a:spLocks noGrp="1"/>
          </p:cNvSpPr>
          <p:nvPr>
            <p:ph idx="1"/>
          </p:nvPr>
        </p:nvSpPr>
        <p:spPr>
          <a:xfrm>
            <a:off x="838200" y="1571623"/>
            <a:ext cx="10896600" cy="5005821"/>
          </a:xfrm>
        </p:spPr>
        <p:txBody>
          <a:bodyPr>
            <a:normAutofit/>
          </a:bodyPr>
          <a:lstStyle/>
          <a:p>
            <a:pPr algn="just"/>
            <a:r>
              <a:rPr lang="pt-BR" b="1" dirty="0"/>
              <a:t>Variação ou decaimento adaptativo</a:t>
            </a:r>
            <a:r>
              <a:rPr lang="pt-BR" dirty="0"/>
              <a:t>: passo é adaptativamente ajustado de acordo com a performance do modelo além disso possui passos diferentes para cada </a:t>
            </a:r>
            <a:r>
              <a:rPr lang="pt-BR" dirty="0" smtClean="0"/>
              <a:t>peso do </a:t>
            </a:r>
            <a:r>
              <a:rPr lang="pt-BR" dirty="0"/>
              <a:t>modelo e os atualiza independentemente. </a:t>
            </a:r>
          </a:p>
          <a:p>
            <a:pPr lvl="1" algn="just"/>
            <a:r>
              <a:rPr lang="pt-BR" dirty="0"/>
              <a:t>Os passos são atualizados de acordo com valores obtidos pelo modelo (e.g., média movente dos gradientes). </a:t>
            </a:r>
          </a:p>
          <a:p>
            <a:pPr lvl="1" algn="just"/>
            <a:r>
              <a:rPr lang="pt-BR" dirty="0"/>
              <a:t>Na maioria dos casos, não é necessário se ajustar manualmente nenhum parâmetro como no caso dos esquemas de variação programada.</a:t>
            </a:r>
          </a:p>
          <a:p>
            <a:pPr lvl="1" algn="just"/>
            <a:r>
              <a:rPr lang="pt-BR" dirty="0"/>
              <a:t>E quando existe algum parâmetro a ser ajustado o esquema normalmente funciona muito bem para uma grande gama de valores.</a:t>
            </a:r>
          </a:p>
          <a:p>
            <a:pPr lvl="1" algn="just"/>
            <a:r>
              <a:rPr lang="pt-BR" b="1" dirty="0"/>
              <a:t>Exemplos</a:t>
            </a:r>
            <a:r>
              <a:rPr lang="pt-BR" dirty="0"/>
              <a:t>: Adam, Adagrad, RMSprop, etc.</a:t>
            </a:r>
            <a:endParaRPr lang="nl-BE" b="1" dirty="0"/>
          </a:p>
        </p:txBody>
      </p:sp>
    </p:spTree>
    <p:extLst>
      <p:ext uri="{BB962C8B-B14F-4D97-AF65-F5344CB8AC3E}">
        <p14:creationId xmlns:p14="http://schemas.microsoft.com/office/powerpoint/2010/main" val="4998793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Versões do 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90676"/>
                <a:ext cx="10970623" cy="4940754"/>
              </a:xfrm>
            </p:spPr>
            <p:txBody>
              <a:bodyPr>
                <a:normAutofit/>
              </a:bodyPr>
              <a:lstStyle/>
              <a:p>
                <a:pPr marL="0" indent="0" algn="just">
                  <a:buNone/>
                </a:pPr>
                <a:r>
                  <a:rPr lang="pt-BR" dirty="0"/>
                  <a:t>Existem 3 diferentes versões para a implementação do algoritmo do Gradiente Descendente: Batelada, Estocástico e Mini-Batch.</a:t>
                </a:r>
              </a:p>
              <a:p>
                <a:pPr algn="just"/>
                <a:r>
                  <a:rPr lang="pt-BR" b="1" dirty="0"/>
                  <a:t>Batelada (do inglês </a:t>
                </a:r>
                <a:r>
                  <a:rPr lang="pt-BR" b="1" i="1" dirty="0"/>
                  <a:t>batch</a:t>
                </a:r>
                <a:r>
                  <a:rPr lang="pt-BR" b="1" dirty="0"/>
                  <a:t>)</a:t>
                </a:r>
                <a:r>
                  <a:rPr lang="pt-BR" dirty="0"/>
                  <a:t>: a cada iteração do algoritmo, </a:t>
                </a:r>
                <a:r>
                  <a:rPr lang="pt-BR" b="1" i="1" dirty="0"/>
                  <a:t>todos</a:t>
                </a:r>
                <a:r>
                  <a:rPr lang="pt-BR" dirty="0"/>
                  <a:t> os exemplos de treinamento são considerados no processo de treinamento do modelo. Esta versão foi utilizada nos exemplos 1, 2 e 3. </a:t>
                </a:r>
                <a:endParaRPr lang="pt-BR" i="1" dirty="0">
                  <a:latin typeface="Cambria Math" panose="02040503050406030204" pitchFamily="18" charset="0"/>
                </a:endParaRP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b="0" i="1" smtClean="0">
                        <a:latin typeface="Cambria Math" panose="02040503050406030204" pitchFamily="18" charset="0"/>
                      </a:rPr>
                      <m:t>𝐾</m:t>
                    </m:r>
                  </m:oMath>
                </a14:m>
                <a:endParaRPr lang="pt-BR" dirty="0"/>
              </a:p>
              <a:p>
                <a:pPr lvl="1" algn="just">
                  <a:buFont typeface="Courier New" panose="02070309020205020404" pitchFamily="49" charset="0"/>
                  <a:buChar char="o"/>
                </a:pPr>
                <a:r>
                  <a:rPr lang="pt-BR" dirty="0"/>
                  <a:t>Utilizado quando se possui previamente todos os atributos e rótulos de treinamento, ou seja, o conjunto de treinamento.</a:t>
                </a:r>
              </a:p>
              <a:p>
                <a:pPr lvl="1" algn="just">
                  <a:buFont typeface="Courier New" panose="02070309020205020404" pitchFamily="49" charset="0"/>
                  <a:buChar char="o"/>
                </a:pPr>
                <a:r>
                  <a:rPr lang="pt-BR" b="1" dirty="0"/>
                  <a:t>Convergência garantida</a:t>
                </a:r>
                <a:r>
                  <a:rPr lang="pt-BR" dirty="0"/>
                  <a:t>,</a:t>
                </a:r>
                <a:r>
                  <a:rPr lang="pt-BR" b="1" dirty="0"/>
                  <a:t> </a:t>
                </a:r>
                <a:r>
                  <a:rPr lang="pt-BR" dirty="0"/>
                  <a:t>dado que o passo de aprendizagem seja pequeno o suficiente.</a:t>
                </a:r>
              </a:p>
              <a:p>
                <a:pPr lvl="1" algn="just">
                  <a:buFont typeface="Courier New" panose="02070309020205020404" pitchFamily="49" charset="0"/>
                  <a:buChar char="o"/>
                </a:pPr>
                <a:r>
                  <a:rPr lang="pt-BR" b="1" dirty="0"/>
                  <a:t>Convergência pode ser bem lenta</a:t>
                </a:r>
                <a:r>
                  <a:rPr lang="pt-BR" dirty="0"/>
                  <a:t>, dado que o modelo é apresentado a todos os exemplos a cada época.</a:t>
                </a:r>
                <a:endParaRPr lang="pt-BR"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90676"/>
                <a:ext cx="10970623" cy="4940754"/>
              </a:xfrm>
              <a:blipFill rotWithShape="0">
                <a:blip r:embed="rId3"/>
                <a:stretch>
                  <a:fillRect l="-1111" t="-2099" r="-1167" b="-1358"/>
                </a:stretch>
              </a:blipFill>
            </p:spPr>
            <p:txBody>
              <a:bodyPr/>
              <a:lstStyle/>
              <a:p>
                <a:r>
                  <a:rPr lang="pt-BR">
                    <a:noFill/>
                  </a:rPr>
                  <a:t> </a:t>
                </a:r>
              </a:p>
            </p:txBody>
          </p:sp>
        </mc:Fallback>
      </mc:AlternateContent>
      <p:sp>
        <p:nvSpPr>
          <p:cNvPr id="4" name="Rectangle 3"/>
          <p:cNvSpPr/>
          <p:nvPr/>
        </p:nvSpPr>
        <p:spPr>
          <a:xfrm>
            <a:off x="3351811" y="3752012"/>
            <a:ext cx="809896" cy="5886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1050230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Tipos de 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90676"/>
                <a:ext cx="10879183" cy="5163692"/>
              </a:xfrm>
            </p:spPr>
            <p:txBody>
              <a:bodyPr>
                <a:normAutofit fontScale="92500"/>
              </a:bodyPr>
              <a:lstStyle/>
              <a:p>
                <a:pPr algn="just"/>
                <a:r>
                  <a:rPr lang="pt-BR" b="1" dirty="0"/>
                  <a:t>Gradiente Descendente </a:t>
                </a:r>
                <a:r>
                  <a:rPr lang="pt-BR" b="1" dirty="0" smtClean="0"/>
                  <a:t>Estocástico (GDE)</a:t>
                </a:r>
                <a:r>
                  <a:rPr lang="pt-BR" dirty="0" smtClean="0"/>
                  <a:t>: </a:t>
                </a:r>
                <a:r>
                  <a:rPr lang="pt-BR" dirty="0"/>
                  <a:t>também conhecido como </a:t>
                </a:r>
                <a:r>
                  <a:rPr lang="pt-BR" b="1" i="1" dirty="0"/>
                  <a:t>online</a:t>
                </a:r>
                <a:r>
                  <a:rPr lang="pt-BR" dirty="0"/>
                  <a:t> ou </a:t>
                </a:r>
                <a:r>
                  <a:rPr lang="pt-BR" b="1" i="1" dirty="0"/>
                  <a:t>incremental</a:t>
                </a:r>
                <a:r>
                  <a:rPr lang="pt-BR" dirty="0"/>
                  <a:t> (exemplo-a-exemplo). Os pesos do modelo são atualizados a cada novo exemplo de treinamento.</a:t>
                </a: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endParaRPr lang="pt-BR" dirty="0"/>
              </a:p>
              <a:p>
                <a:pPr lvl="1" algn="just">
                  <a:buFont typeface="Courier New" panose="02070309020205020404" pitchFamily="49" charset="0"/>
                  <a:buChar char="o"/>
                </a:pPr>
                <a:r>
                  <a:rPr lang="pt-BR" dirty="0"/>
                  <a:t>Aproxima o gradiente através de uma </a:t>
                </a:r>
                <a:r>
                  <a:rPr lang="pt-BR" b="1" i="1" dirty="0"/>
                  <a:t>estimativa estocástica</a:t>
                </a:r>
                <a:r>
                  <a:rPr lang="pt-BR" dirty="0"/>
                  <a:t>: aproximação através do gradiente calculado com um único exemplo de treinamento. </a:t>
                </a:r>
              </a:p>
              <a:p>
                <a:pPr lvl="1" algn="just">
                  <a:buFont typeface="Courier New" panose="02070309020205020404" pitchFamily="49" charset="0"/>
                  <a:buChar char="o"/>
                </a:pPr>
                <a:r>
                  <a:rPr lang="pt-BR" dirty="0"/>
                  <a:t>Pode ser utilizado quando os atributos e rótulos são obtidos sequencialmente, ou seja, de forma online, exemplo a exemplo.</a:t>
                </a:r>
              </a:p>
              <a:p>
                <a:pPr lvl="1" algn="just">
                  <a:buFont typeface="Courier New" panose="02070309020205020404" pitchFamily="49" charset="0"/>
                  <a:buChar char="o"/>
                </a:pPr>
                <a:r>
                  <a:rPr lang="pt-BR" dirty="0"/>
                  <a:t>Ou quando o conjunto de treinamento é muito grande. Nesse caso, escolhe-se aleatoriamente um par atributo/rótulo a cada iteração (i.e., atualização dos pesos).</a:t>
                </a:r>
              </a:p>
              <a:p>
                <a:pPr lvl="1" algn="just">
                  <a:buFont typeface="Courier New" panose="02070309020205020404" pitchFamily="49" charset="0"/>
                  <a:buChar char="o"/>
                </a:pPr>
                <a:r>
                  <a:rPr lang="pt-BR" b="1" dirty="0"/>
                  <a:t>Convergência mais rápida</a:t>
                </a:r>
                <a:r>
                  <a:rPr lang="pt-BR" dirty="0"/>
                  <a:t>.</a:t>
                </a:r>
              </a:p>
              <a:p>
                <a:pPr lvl="1" algn="just">
                  <a:buFont typeface="Courier New" panose="02070309020205020404" pitchFamily="49" charset="0"/>
                  <a:buChar char="o"/>
                </a:pPr>
                <a:r>
                  <a:rPr lang="pt-BR" b="1" dirty="0"/>
                  <a:t>Porém, ela não é garantida</a:t>
                </a:r>
                <a:r>
                  <a:rPr lang="pt-BR" dirty="0"/>
                  <a:t> com um passo de aprendizagem fixo. O algoritmo pode oscilar em torno do mínimo sem nunca convergir para o valores ótimos. </a:t>
                </a:r>
              </a:p>
              <a:p>
                <a:pPr lvl="1" algn="just">
                  <a:buFont typeface="Courier New" panose="02070309020205020404" pitchFamily="49" charset="0"/>
                  <a:buChar char="o"/>
                </a:pPr>
                <a:r>
                  <a:rPr lang="pt-BR" dirty="0"/>
                  <a:t>O uso de esquemas para variação do passo de aprendizagem garantem a convergência.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90676"/>
                <a:ext cx="10879183" cy="5163692"/>
              </a:xfrm>
              <a:blipFill rotWithShape="0">
                <a:blip r:embed="rId3"/>
                <a:stretch>
                  <a:fillRect l="-840" t="-1771" r="-952" b="-1063"/>
                </a:stretch>
              </a:blipFill>
            </p:spPr>
            <p:txBody>
              <a:bodyPr/>
              <a:lstStyle/>
              <a:p>
                <a:r>
                  <a:rPr lang="pt-BR">
                    <a:noFill/>
                  </a:rPr>
                  <a:t> </a:t>
                </a:r>
              </a:p>
            </p:txBody>
          </p:sp>
        </mc:Fallback>
      </mc:AlternateContent>
    </p:spTree>
    <p:extLst>
      <p:ext uri="{BB962C8B-B14F-4D97-AF65-F5344CB8AC3E}">
        <p14:creationId xmlns:p14="http://schemas.microsoft.com/office/powerpoint/2010/main" val="7933727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Tipos de 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90676"/>
                <a:ext cx="10515600" cy="5038724"/>
              </a:xfrm>
            </p:spPr>
            <p:txBody>
              <a:bodyPr>
                <a:normAutofit fontScale="92500" lnSpcReduction="20000"/>
              </a:bodyPr>
              <a:lstStyle/>
              <a:p>
                <a:pPr algn="just"/>
                <a:r>
                  <a:rPr lang="pt-BR" b="1" dirty="0"/>
                  <a:t>Mini-batch</a:t>
                </a:r>
                <a:r>
                  <a:rPr lang="pt-BR" dirty="0"/>
                  <a:t>: é um meio-termo entre as duas versões anteriores. O conjunto de treinamento é dividido em vários subconjuntos (mini-batches) com elementos aleatórios (i.e., par atributo/rótulo), onde os pesos do modelo são ajustados a cada mini-batch.</a:t>
                </a: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b="0" i="1" smtClean="0">
                            <a:latin typeface="Cambria Math" panose="02040503050406030204" pitchFamily="18" charset="0"/>
                          </a:rPr>
                          <m:t>𝑀𝐵</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𝑀𝐵</m:t>
                    </m:r>
                  </m:oMath>
                </a14:m>
                <a:r>
                  <a:rPr lang="pt-BR" dirty="0"/>
                  <a:t> é o tamanho do </a:t>
                </a:r>
                <a:r>
                  <a:rPr lang="pt-BR" dirty="0" err="1"/>
                  <a:t>mini-batch</a:t>
                </a:r>
                <a:r>
                  <a:rPr lang="pt-BR" dirty="0"/>
                  <a:t>.</a:t>
                </a:r>
              </a:p>
              <a:p>
                <a:pPr algn="just"/>
                <a:r>
                  <a:rPr lang="pt-BR" dirty="0"/>
                  <a:t>Pode ser visto como uma generalização das 2 versões anteriores:</a:t>
                </a:r>
              </a:p>
              <a:p>
                <a:pPr lvl="1" algn="just"/>
                <a:r>
                  <a:rPr lang="pt-BR" dirty="0"/>
                  <a:t>Caso </a:t>
                </a:r>
                <a14:m>
                  <m:oMath xmlns:m="http://schemas.openxmlformats.org/officeDocument/2006/math">
                    <m:r>
                      <a:rPr lang="pt-BR" i="1">
                        <a:latin typeface="Cambria Math" panose="02040503050406030204" pitchFamily="18" charset="0"/>
                      </a:rPr>
                      <m:t>𝑀𝐵</m:t>
                    </m:r>
                    <m:r>
                      <a:rPr lang="pt-BR" b="0" i="0" smtClean="0">
                        <a:latin typeface="Cambria Math" panose="02040503050406030204" pitchFamily="18" charset="0"/>
                      </a:rPr>
                      <m:t>=</m:t>
                    </m:r>
                    <m:r>
                      <m:rPr>
                        <m:sty m:val="p"/>
                      </m:rPr>
                      <a:rPr lang="pt-BR" b="0" i="0" smtClean="0">
                        <a:latin typeface="Cambria Math" panose="02040503050406030204" pitchFamily="18" charset="0"/>
                      </a:rPr>
                      <m:t>N</m:t>
                    </m:r>
                  </m:oMath>
                </a14:m>
                <a:r>
                  <a:rPr lang="pt-BR" dirty="0"/>
                  <a:t>, então se torna o GD em batelada.</a:t>
                </a:r>
              </a:p>
              <a:p>
                <a:pPr lvl="1" algn="just"/>
                <a:r>
                  <a:rPr lang="pt-BR" dirty="0"/>
                  <a:t>Caso </a:t>
                </a:r>
                <a14:m>
                  <m:oMath xmlns:m="http://schemas.openxmlformats.org/officeDocument/2006/math">
                    <m:r>
                      <a:rPr lang="pt-BR" i="1">
                        <a:latin typeface="Cambria Math" panose="02040503050406030204" pitchFamily="18" charset="0"/>
                      </a:rPr>
                      <m:t>𝑀𝐵</m:t>
                    </m:r>
                    <m:r>
                      <a:rPr lang="pt-BR" b="0" i="1" smtClean="0">
                        <a:latin typeface="Cambria Math" panose="02040503050406030204" pitchFamily="18" charset="0"/>
                      </a:rPr>
                      <m:t>=1</m:t>
                    </m:r>
                  </m:oMath>
                </a14:m>
                <a:r>
                  <a:rPr lang="pt-BR" dirty="0"/>
                  <a:t>, então se torna o GD estocástico.</a:t>
                </a:r>
              </a:p>
              <a:p>
                <a:pPr algn="just"/>
                <a:r>
                  <a:rPr lang="pt-BR" dirty="0"/>
                  <a:t>Tem convergência mais rápida do que o GD em batelada mas mais lenta do que o GD estocástico.</a:t>
                </a:r>
              </a:p>
              <a:p>
                <a:pPr algn="just"/>
                <a:r>
                  <a:rPr lang="pt-BR" dirty="0"/>
                  <a:t>Convergência depende do tamanho do mini-batch.</a:t>
                </a:r>
              </a:p>
              <a:p>
                <a:pPr algn="just"/>
                <a:r>
                  <a:rPr lang="pt-BR" dirty="0"/>
                  <a:t>Pode usar esquemas de variação do passo de aprendizagem para melhorar a convergência.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90676"/>
                <a:ext cx="10515600" cy="5038724"/>
              </a:xfrm>
              <a:blipFill rotWithShape="0">
                <a:blip r:embed="rId3"/>
                <a:stretch>
                  <a:fillRect l="-1043" t="-3023" r="-986"/>
                </a:stretch>
              </a:blipFill>
            </p:spPr>
            <p:txBody>
              <a:bodyPr/>
              <a:lstStyle/>
              <a:p>
                <a:r>
                  <a:rPr lang="pt-BR">
                    <a:noFill/>
                  </a:rPr>
                  <a:t> </a:t>
                </a:r>
              </a:p>
            </p:txBody>
          </p:sp>
        </mc:Fallback>
      </mc:AlternateContent>
      <p:sp>
        <p:nvSpPr>
          <p:cNvPr id="4" name="Rectangle 3"/>
          <p:cNvSpPr/>
          <p:nvPr/>
        </p:nvSpPr>
        <p:spPr>
          <a:xfrm>
            <a:off x="3233824" y="2734375"/>
            <a:ext cx="925222" cy="5397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a:t>
            </a:r>
            <a:endParaRPr lang="pt-BR" dirty="0"/>
          </a:p>
        </p:txBody>
      </p:sp>
    </p:spTree>
    <p:extLst>
      <p:ext uri="{BB962C8B-B14F-4D97-AF65-F5344CB8AC3E}">
        <p14:creationId xmlns:p14="http://schemas.microsoft.com/office/powerpoint/2010/main" val="38117358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Comparação dos tipos de GD</a:t>
            </a:r>
          </a:p>
        </p:txBody>
      </p:sp>
      <p:sp>
        <p:nvSpPr>
          <p:cNvPr id="3" name="Content Placeholder 2"/>
          <p:cNvSpPr>
            <a:spLocks noGrp="1"/>
          </p:cNvSpPr>
          <p:nvPr>
            <p:ph idx="1"/>
          </p:nvPr>
        </p:nvSpPr>
        <p:spPr>
          <a:xfrm>
            <a:off x="838199" y="1517073"/>
            <a:ext cx="10882745" cy="2129543"/>
          </a:xfrm>
        </p:spPr>
        <p:txBody>
          <a:bodyPr>
            <a:normAutofit fontScale="77500" lnSpcReduction="20000"/>
          </a:bodyPr>
          <a:lstStyle/>
          <a:p>
            <a:r>
              <a:rPr lang="pt-BR" dirty="0"/>
              <a:t>Todos se aproximam do mínimo, mas o </a:t>
            </a:r>
            <a:r>
              <a:rPr lang="pt-BR" b="1" i="1" dirty="0"/>
              <a:t>batch</a:t>
            </a:r>
            <a:r>
              <a:rPr lang="pt-BR" dirty="0"/>
              <a:t> caminha diretamente em linha reta para lá.</a:t>
            </a:r>
          </a:p>
          <a:p>
            <a:r>
              <a:rPr lang="pt-BR" dirty="0"/>
              <a:t>Enquanto </a:t>
            </a:r>
            <a:r>
              <a:rPr lang="pt-BR" b="1" i="1" dirty="0"/>
              <a:t>SGD</a:t>
            </a:r>
            <a:r>
              <a:rPr lang="pt-BR" dirty="0"/>
              <a:t> e o </a:t>
            </a:r>
            <a:r>
              <a:rPr lang="pt-BR" b="1" i="1" dirty="0"/>
              <a:t>mini-batch</a:t>
            </a:r>
            <a:r>
              <a:rPr lang="pt-BR" dirty="0"/>
              <a:t> continuam a caminhar ao redor do mínimo.</a:t>
            </a:r>
          </a:p>
          <a:p>
            <a:r>
              <a:rPr lang="pt-BR" dirty="0"/>
              <a:t>O progresso do </a:t>
            </a:r>
            <a:r>
              <a:rPr lang="pt-BR" b="1" i="1" dirty="0"/>
              <a:t>mini-batch</a:t>
            </a:r>
            <a:r>
              <a:rPr lang="pt-BR" dirty="0"/>
              <a:t> é menos irregular do que com o </a:t>
            </a:r>
            <a:r>
              <a:rPr lang="pt-BR" b="1" i="1" dirty="0"/>
              <a:t>SGD</a:t>
            </a:r>
            <a:r>
              <a:rPr lang="pt-BR" dirty="0"/>
              <a:t>, mas depende do tamanho do mini-batch.</a:t>
            </a:r>
          </a:p>
          <a:p>
            <a:r>
              <a:rPr lang="pt-BR" dirty="0"/>
              <a:t>Mas não se esqueça, o </a:t>
            </a:r>
            <a:r>
              <a:rPr lang="pt-BR" b="1" i="1" dirty="0"/>
              <a:t>batch </a:t>
            </a:r>
            <a:r>
              <a:rPr lang="pt-BR" dirty="0"/>
              <a:t>leva muito tempo para executar cada época enquanto </a:t>
            </a:r>
            <a:r>
              <a:rPr lang="pt-BR" b="1" i="1" dirty="0"/>
              <a:t>SGD</a:t>
            </a:r>
            <a:r>
              <a:rPr lang="pt-BR" dirty="0"/>
              <a:t> e </a:t>
            </a:r>
            <a:r>
              <a:rPr lang="pt-BR" b="1" dirty="0"/>
              <a:t>mini-batch</a:t>
            </a:r>
            <a:r>
              <a:rPr lang="pt-BR" dirty="0"/>
              <a:t> também alcançariam o mínimo caso uma boa estratégia para ajuste do passo de aprendizagem fosse usada. </a:t>
            </a:r>
            <a:endParaRPr lang="pt-BR" b="1" i="1" dirty="0"/>
          </a:p>
        </p:txBody>
      </p:sp>
      <p:pic>
        <p:nvPicPr>
          <p:cNvPr id="4" name="Picture 3"/>
          <p:cNvPicPr>
            <a:picLocks noChangeAspect="1"/>
          </p:cNvPicPr>
          <p:nvPr/>
        </p:nvPicPr>
        <p:blipFill rotWithShape="1">
          <a:blip r:embed="rId3"/>
          <a:srcRect l="5804" t="3412" r="8513" b="2923"/>
          <a:stretch/>
        </p:blipFill>
        <p:spPr>
          <a:xfrm>
            <a:off x="2260466" y="4050828"/>
            <a:ext cx="2928929" cy="2801584"/>
          </a:xfrm>
          <a:prstGeom prst="rect">
            <a:avLst/>
          </a:prstGeom>
        </p:spPr>
      </p:pic>
      <p:pic>
        <p:nvPicPr>
          <p:cNvPr id="5" name="Picture 4"/>
          <p:cNvPicPr>
            <a:picLocks noChangeAspect="1"/>
          </p:cNvPicPr>
          <p:nvPr/>
        </p:nvPicPr>
        <p:blipFill rotWithShape="1">
          <a:blip r:embed="rId4"/>
          <a:srcRect l="5803" t="3471" r="9021" b="2864"/>
          <a:stretch/>
        </p:blipFill>
        <p:spPr>
          <a:xfrm>
            <a:off x="5440663" y="4034424"/>
            <a:ext cx="2928612" cy="2817988"/>
          </a:xfrm>
          <a:prstGeom prst="rect">
            <a:avLst/>
          </a:prstGeom>
        </p:spPr>
      </p:pic>
      <p:pic>
        <p:nvPicPr>
          <p:cNvPr id="6" name="Picture 5"/>
          <p:cNvPicPr>
            <a:picLocks noChangeAspect="1"/>
          </p:cNvPicPr>
          <p:nvPr/>
        </p:nvPicPr>
        <p:blipFill rotWithShape="1">
          <a:blip r:embed="rId5"/>
          <a:srcRect l="5973" t="3506" r="8852" b="2828"/>
          <a:stretch/>
        </p:blipFill>
        <p:spPr>
          <a:xfrm>
            <a:off x="8683034" y="4050828"/>
            <a:ext cx="2917371" cy="2807172"/>
          </a:xfrm>
          <a:prstGeom prst="rect">
            <a:avLst/>
          </a:prstGeom>
        </p:spPr>
      </p:pic>
      <p:sp>
        <p:nvSpPr>
          <p:cNvPr id="7" name="TextBox 6"/>
          <p:cNvSpPr txBox="1"/>
          <p:nvPr/>
        </p:nvSpPr>
        <p:spPr>
          <a:xfrm>
            <a:off x="2153588" y="3646616"/>
            <a:ext cx="3346942" cy="369332"/>
          </a:xfrm>
          <a:prstGeom prst="rect">
            <a:avLst/>
          </a:prstGeom>
          <a:noFill/>
        </p:spPr>
        <p:txBody>
          <a:bodyPr wrap="square" rtlCol="0">
            <a:spAutoFit/>
          </a:bodyPr>
          <a:lstStyle/>
          <a:p>
            <a:pPr algn="ctr"/>
            <a:r>
              <a:rPr lang="pt-BR" b="1" i="1" dirty="0"/>
              <a:t>Batch</a:t>
            </a:r>
            <a:r>
              <a:rPr lang="pt-BR" dirty="0"/>
              <a:t> </a:t>
            </a:r>
          </a:p>
        </p:txBody>
      </p:sp>
      <p:sp>
        <p:nvSpPr>
          <p:cNvPr id="8" name="TextBox 7"/>
          <p:cNvSpPr txBox="1"/>
          <p:nvPr/>
        </p:nvSpPr>
        <p:spPr>
          <a:xfrm>
            <a:off x="5244498" y="3652950"/>
            <a:ext cx="3526643" cy="369332"/>
          </a:xfrm>
          <a:prstGeom prst="rect">
            <a:avLst/>
          </a:prstGeom>
          <a:noFill/>
        </p:spPr>
        <p:txBody>
          <a:bodyPr wrap="square" rtlCol="0">
            <a:spAutoFit/>
          </a:bodyPr>
          <a:lstStyle/>
          <a:p>
            <a:pPr algn="ctr"/>
            <a:r>
              <a:rPr lang="pt-BR" b="1" i="1" dirty="0"/>
              <a:t>Gradiente Descendente Estocástico</a:t>
            </a:r>
          </a:p>
        </p:txBody>
      </p:sp>
      <p:sp>
        <p:nvSpPr>
          <p:cNvPr id="9" name="TextBox 8"/>
          <p:cNvSpPr txBox="1"/>
          <p:nvPr/>
        </p:nvSpPr>
        <p:spPr>
          <a:xfrm>
            <a:off x="8536011" y="3652204"/>
            <a:ext cx="3472675" cy="369332"/>
          </a:xfrm>
          <a:prstGeom prst="rect">
            <a:avLst/>
          </a:prstGeom>
          <a:noFill/>
        </p:spPr>
        <p:txBody>
          <a:bodyPr wrap="square" rtlCol="0">
            <a:spAutoFit/>
          </a:bodyPr>
          <a:lstStyle/>
          <a:p>
            <a:pPr algn="ctr"/>
            <a:r>
              <a:rPr lang="pt-BR" b="1" i="1" dirty="0" err="1"/>
              <a:t>Mini-Batch</a:t>
            </a:r>
            <a:r>
              <a:rPr lang="pt-BR" b="1" i="1" dirty="0"/>
              <a:t> (MB </a:t>
            </a:r>
            <a:r>
              <a:rPr lang="pt-BR" b="1" i="1" dirty="0" err="1"/>
              <a:t>size</a:t>
            </a:r>
            <a:r>
              <a:rPr lang="pt-BR" b="1" i="1" dirty="0"/>
              <a:t>: 100)</a:t>
            </a:r>
          </a:p>
        </p:txBody>
      </p:sp>
      <p:sp>
        <p:nvSpPr>
          <p:cNvPr id="10" name="Rectangle 9"/>
          <p:cNvSpPr/>
          <p:nvPr/>
        </p:nvSpPr>
        <p:spPr>
          <a:xfrm>
            <a:off x="606362" y="4050828"/>
            <a:ext cx="1739448" cy="861774"/>
          </a:xfrm>
          <a:prstGeom prst="rect">
            <a:avLst/>
          </a:prstGeom>
        </p:spPr>
        <p:txBody>
          <a:bodyPr wrap="square">
            <a:spAutoFit/>
          </a:bodyPr>
          <a:lstStyle/>
          <a:p>
            <a:r>
              <a:rPr lang="pt-BR" sz="1400" b="1" dirty="0">
                <a:solidFill>
                  <a:srgbClr val="000000"/>
                </a:solidFill>
                <a:highlight>
                  <a:srgbClr val="FFFFFF"/>
                </a:highlight>
              </a:rPr>
              <a:t>Função </a:t>
            </a:r>
            <a:r>
              <a:rPr lang="pt-BR" sz="1400" b="1" dirty="0" smtClean="0">
                <a:solidFill>
                  <a:srgbClr val="000000"/>
                </a:solidFill>
                <a:highlight>
                  <a:srgbClr val="FFFFFF"/>
                </a:highlight>
              </a:rPr>
              <a:t>observável</a:t>
            </a:r>
            <a:endParaRPr lang="pt-BR" sz="1400" b="1"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x1 </a:t>
            </a:r>
            <a:r>
              <a:rPr lang="pt-BR" sz="1200" b="1" dirty="0">
                <a:solidFill>
                  <a:srgbClr val="000080"/>
                </a:solidFill>
                <a:highlight>
                  <a:srgbClr val="FFFFFF"/>
                </a:highlight>
              </a:rPr>
              <a:t>+</a:t>
            </a:r>
            <a:r>
              <a:rPr lang="pt-BR" sz="1200" dirty="0">
                <a:solidFill>
                  <a:srgbClr val="000000"/>
                </a:solidFill>
                <a:highlight>
                  <a:srgbClr val="FFFFFF"/>
                </a:highlight>
              </a:rPr>
              <a:t> 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p>
        </p:txBody>
      </p:sp>
    </p:spTree>
    <p:extLst>
      <p:ext uri="{BB962C8B-B14F-4D97-AF65-F5344CB8AC3E}">
        <p14:creationId xmlns:p14="http://schemas.microsoft.com/office/powerpoint/2010/main" val="27349822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46892" cy="1325563"/>
          </a:xfrm>
        </p:spPr>
        <p:txBody>
          <a:bodyPr/>
          <a:lstStyle/>
          <a:p>
            <a:r>
              <a:rPr lang="pt-BR" dirty="0"/>
              <a:t>Implementação: Gradiente Descendente </a:t>
            </a:r>
            <a:r>
              <a:rPr lang="pt-BR" dirty="0" smtClean="0"/>
              <a:t>em </a:t>
            </a:r>
            <a:r>
              <a:rPr lang="pt-BR" dirty="0"/>
              <a:t>Batelada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23360" y="5254603"/>
                <a:ext cx="7761732" cy="1603397"/>
              </a:xfrm>
            </p:spPr>
            <p:txBody>
              <a:bodyPr>
                <a:normAutofit fontScale="55000" lnSpcReduction="20000"/>
              </a:bodyPr>
              <a:lstStyle/>
              <a:p>
                <a:r>
                  <a:rPr lang="pt-BR" dirty="0"/>
                  <a:t>Segue diretamente para o mínimo global.</a:t>
                </a:r>
              </a:p>
              <a:p>
                <a:r>
                  <a:rPr lang="pt-BR" dirty="0"/>
                  <a:t>Atinge o mínimo em 4 épocas.</a:t>
                </a:r>
              </a:p>
              <a:p>
                <a:r>
                  <a:rPr lang="pt-BR" dirty="0"/>
                  <a:t>Nesse caso específico, segue linha reta entre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a:t> pois a taxa de decrescimento da superfície de erro é igual para os dois parâmetros (contornos são circulares).</a:t>
                </a:r>
              </a:p>
              <a:p>
                <a:r>
                  <a:rPr lang="pt-BR" dirty="0"/>
                  <a:t>Não fica “</a:t>
                </a:r>
                <a:r>
                  <a:rPr lang="pt-BR" i="1" dirty="0"/>
                  <a:t>oscilando</a:t>
                </a:r>
                <a:r>
                  <a:rPr lang="pt-BR" dirty="0"/>
                  <a:t>” em torno do mínimo após alcançá-lo. </a:t>
                </a:r>
              </a:p>
              <a:p>
                <a:r>
                  <a:rPr lang="pt-BR" dirty="0"/>
                  <a:t>Algoritmo para no mínimo pois o vetor gradiente no ponto ótimo é praticamente nulo.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23360" y="5254603"/>
                <a:ext cx="7761732" cy="1603397"/>
              </a:xfrm>
              <a:blipFill rotWithShape="0">
                <a:blip r:embed="rId3"/>
                <a:stretch>
                  <a:fillRect l="-236" t="-4183" b="-1901"/>
                </a:stretch>
              </a:blipFill>
            </p:spPr>
            <p:txBody>
              <a:bodyPr/>
              <a:lstStyle/>
              <a:p>
                <a:r>
                  <a:rPr lang="pt-BR">
                    <a:noFill/>
                  </a:rPr>
                  <a:t> </a:t>
                </a:r>
              </a:p>
            </p:txBody>
          </p:sp>
        </mc:Fallback>
      </mc:AlternateContent>
      <p:sp>
        <p:nvSpPr>
          <p:cNvPr id="5" name="Rectangle 4"/>
          <p:cNvSpPr/>
          <p:nvPr/>
        </p:nvSpPr>
        <p:spPr>
          <a:xfrm>
            <a:off x="1127761" y="3864236"/>
            <a:ext cx="5404884" cy="461665"/>
          </a:xfrm>
          <a:prstGeom prst="rect">
            <a:avLst/>
          </a:prstGeom>
        </p:spPr>
        <p:txBody>
          <a:bodyPr wrap="square">
            <a:spAutoFit/>
          </a:bodyPr>
          <a:lstStyle/>
          <a:p>
            <a:endParaRPr lang="nl-BE" sz="1200" dirty="0"/>
          </a:p>
          <a:p>
            <a:endParaRPr lang="nl-BE" sz="1200" dirty="0"/>
          </a:p>
        </p:txBody>
      </p:sp>
      <p:sp>
        <p:nvSpPr>
          <p:cNvPr id="6" name="Rectangle 5"/>
          <p:cNvSpPr/>
          <p:nvPr/>
        </p:nvSpPr>
        <p:spPr>
          <a:xfrm>
            <a:off x="838200" y="1690687"/>
            <a:ext cx="3300549" cy="4708981"/>
          </a:xfrm>
          <a:prstGeom prst="rect">
            <a:avLst/>
          </a:prstGeom>
        </p:spPr>
        <p:txBody>
          <a:bodyPr wrap="square">
            <a:spAutoFit/>
          </a:bodyPr>
          <a:lstStyle/>
          <a:p>
            <a:r>
              <a:rPr lang="pt-BR" sz="1200" b="1" dirty="0" err="1">
                <a:solidFill>
                  <a:srgbClr val="0000FF"/>
                </a:solidFill>
                <a:highlight>
                  <a:srgbClr val="FFFFFF"/>
                </a:highlight>
              </a:rPr>
              <a:t>import</a:t>
            </a:r>
            <a:r>
              <a:rPr lang="pt-BR" sz="1200" dirty="0">
                <a:solidFill>
                  <a:srgbClr val="000000"/>
                </a:solidFill>
                <a:highlight>
                  <a:srgbClr val="FFFFFF"/>
                </a:highlight>
              </a:rPr>
              <a:t> </a:t>
            </a:r>
            <a:r>
              <a:rPr lang="pt-BR" sz="1200" dirty="0" err="1">
                <a:solidFill>
                  <a:srgbClr val="000000"/>
                </a:solidFill>
                <a:highlight>
                  <a:srgbClr val="FFFFFF"/>
                </a:highlight>
              </a:rPr>
              <a:t>numpy</a:t>
            </a:r>
            <a:r>
              <a:rPr lang="pt-BR" sz="1200" dirty="0">
                <a:solidFill>
                  <a:srgbClr val="000000"/>
                </a:solidFill>
                <a:highlight>
                  <a:srgbClr val="FFFFFF"/>
                </a:highlight>
              </a:rPr>
              <a:t> </a:t>
            </a:r>
            <a:r>
              <a:rPr lang="pt-BR" sz="1200" b="1" dirty="0">
                <a:solidFill>
                  <a:srgbClr val="0000FF"/>
                </a:solidFill>
                <a:highlight>
                  <a:srgbClr val="FFFFFF"/>
                </a:highlight>
              </a:rPr>
              <a:t>as</a:t>
            </a:r>
            <a:r>
              <a:rPr lang="pt-BR" sz="1200" dirty="0">
                <a:solidFill>
                  <a:srgbClr val="000000"/>
                </a:solidFill>
                <a:highlight>
                  <a:srgbClr val="FFFFFF"/>
                </a:highlight>
              </a:rPr>
              <a:t> </a:t>
            </a:r>
            <a:r>
              <a:rPr lang="pt-BR" sz="1200" dirty="0" err="1">
                <a:solidFill>
                  <a:srgbClr val="000000"/>
                </a:solidFill>
                <a:highlight>
                  <a:srgbClr val="FFFFFF"/>
                </a:highlight>
              </a:rPr>
              <a:t>np</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Define the number of examples.</a:t>
            </a:r>
            <a:endParaRPr lang="en-US"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Generate</a:t>
            </a:r>
            <a:r>
              <a:rPr lang="pt-BR" sz="1200" dirty="0">
                <a:solidFill>
                  <a:srgbClr val="008000"/>
                </a:solidFill>
                <a:highlight>
                  <a:srgbClr val="FFFFFF"/>
                </a:highlight>
              </a:rPr>
              <a:t> </a:t>
            </a:r>
            <a:r>
              <a:rPr lang="pt-BR" sz="1200" dirty="0" err="1">
                <a:solidFill>
                  <a:srgbClr val="008000"/>
                </a:solidFill>
                <a:highlight>
                  <a:srgbClr val="FFFFFF"/>
                </a:highlight>
              </a:rPr>
              <a:t>target</a:t>
            </a:r>
            <a:r>
              <a:rPr lang="pt-BR" sz="1200" dirty="0">
                <a:solidFill>
                  <a:srgbClr val="008000"/>
                </a:solidFill>
                <a:highlight>
                  <a:srgbClr val="FFFFFF"/>
                </a:highlight>
              </a:rPr>
              <a:t> </a:t>
            </a:r>
            <a:r>
              <a:rPr lang="pt-BR" sz="1200" dirty="0" err="1">
                <a:solidFill>
                  <a:srgbClr val="008000"/>
                </a:solidFill>
                <a:highlight>
                  <a:srgbClr val="FFFFFF"/>
                </a:highlight>
              </a:rPr>
              <a:t>function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x2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a:solidFill>
                  <a:srgbClr val="000000"/>
                </a:solidFill>
                <a:highlight>
                  <a:srgbClr val="FFFFFF"/>
                </a:highlight>
              </a:rPr>
              <a:t>np</a:t>
            </a:r>
            <a:r>
              <a:rPr lang="es-ES" sz="1200" b="1" dirty="0" err="1">
                <a:solidFill>
                  <a:srgbClr val="000080"/>
                </a:solidFill>
                <a:highlight>
                  <a:srgbClr val="FFFFFF"/>
                </a:highlight>
              </a:rPr>
              <a:t>.</a:t>
            </a:r>
            <a:r>
              <a:rPr lang="es-ES" sz="1200" dirty="0" err="1">
                <a:solidFill>
                  <a:srgbClr val="000000"/>
                </a:solidFill>
                <a:highlight>
                  <a:srgbClr val="FFFFFF"/>
                </a:highlight>
              </a:rPr>
              <a:t>random</a:t>
            </a:r>
            <a:r>
              <a:rPr lang="es-ES" sz="1200" b="1" dirty="0" err="1">
                <a:solidFill>
                  <a:srgbClr val="000080"/>
                </a:solidFill>
                <a:highlight>
                  <a:srgbClr val="FFFFFF"/>
                </a:highlight>
              </a:rPr>
              <a:t>.</a:t>
            </a:r>
            <a:r>
              <a:rPr lang="es-ES" sz="1200" dirty="0" err="1">
                <a:solidFill>
                  <a:srgbClr val="000000"/>
                </a:solidFill>
                <a:highlight>
                  <a:srgbClr val="FFFFFF"/>
                </a:highlight>
              </a:rPr>
              <a:t>randn</a:t>
            </a:r>
            <a:r>
              <a:rPr lang="es-ES" sz="1200" b="1" dirty="0">
                <a:solidFill>
                  <a:srgbClr val="000080"/>
                </a:solidFill>
                <a:highlight>
                  <a:srgbClr val="FFFFFF"/>
                </a:highlight>
              </a:rPr>
              <a:t>(</a:t>
            </a:r>
            <a:r>
              <a:rPr lang="es-ES" sz="1200" dirty="0">
                <a:solidFill>
                  <a:srgbClr val="000000"/>
                </a:solidFill>
                <a:highlight>
                  <a:srgbClr val="FFFFFF"/>
                </a:highlight>
              </a:rPr>
              <a:t>M</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Concatenate both column vectors, x1 and x2.</a:t>
            </a:r>
            <a:endParaRPr lang="en-US"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c</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Constant </a:t>
            </a:r>
            <a:r>
              <a:rPr lang="pt-BR" sz="1200" dirty="0" err="1">
                <a:solidFill>
                  <a:srgbClr val="008000"/>
                </a:solidFill>
                <a:highlight>
                  <a:srgbClr val="FFFFFF"/>
                </a:highlight>
              </a:rPr>
              <a:t>learning</a:t>
            </a:r>
            <a:r>
              <a:rPr lang="pt-BR" sz="1200" dirty="0">
                <a:solidFill>
                  <a:srgbClr val="008000"/>
                </a:solidFill>
                <a:highlight>
                  <a:srgbClr val="FFFFFF"/>
                </a:highlight>
              </a:rPr>
              <a:t> rate.</a:t>
            </a:r>
            <a:endParaRPr lang="pt-BR" sz="1200" dirty="0">
              <a:solidFill>
                <a:srgbClr val="000000"/>
              </a:solidFill>
              <a:highlight>
                <a:srgbClr val="FFFFFF"/>
              </a:highlight>
            </a:endParaRPr>
          </a:p>
          <a:p>
            <a:r>
              <a:rPr lang="pt-BR" sz="1200" dirty="0" err="1">
                <a:solidFill>
                  <a:srgbClr val="000000"/>
                </a:solidFill>
                <a:highlight>
                  <a:srgbClr val="FFFFFF"/>
                </a:highlight>
              </a:rPr>
              <a:t>eta</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0.1</a:t>
            </a:r>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Number</a:t>
            </a:r>
            <a:r>
              <a:rPr lang="pt-BR" sz="1200" dirty="0">
                <a:solidFill>
                  <a:srgbClr val="008000"/>
                </a:solidFill>
                <a:highlight>
                  <a:srgbClr val="FFFFFF"/>
                </a:highlight>
              </a:rPr>
              <a:t> </a:t>
            </a:r>
            <a:r>
              <a:rPr lang="pt-BR" sz="1200" dirty="0" err="1">
                <a:solidFill>
                  <a:srgbClr val="008000"/>
                </a:solidFill>
                <a:highlight>
                  <a:srgbClr val="FFFFFF"/>
                </a:highlight>
              </a:rPr>
              <a:t>of</a:t>
            </a:r>
            <a:r>
              <a:rPr lang="pt-BR" sz="1200" dirty="0">
                <a:solidFill>
                  <a:srgbClr val="008000"/>
                </a:solidFill>
                <a:highlight>
                  <a:srgbClr val="FFFFFF"/>
                </a:highlight>
              </a:rPr>
              <a:t> </a:t>
            </a:r>
            <a:r>
              <a:rPr lang="pt-BR" sz="1200" dirty="0" err="1">
                <a:solidFill>
                  <a:srgbClr val="008000"/>
                </a:solidFill>
                <a:highlight>
                  <a:srgbClr val="FFFFFF"/>
                </a:highlight>
              </a:rPr>
              <a:t>iterations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err="1">
                <a:solidFill>
                  <a:srgbClr val="000000"/>
                </a:solidFill>
                <a:highlight>
                  <a:srgbClr val="FFFFFF"/>
                </a:highlight>
              </a:rPr>
              <a:t>n_iterations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Random</a:t>
            </a:r>
            <a:r>
              <a:rPr lang="pt-BR" sz="1200" dirty="0">
                <a:solidFill>
                  <a:srgbClr val="008000"/>
                </a:solidFill>
                <a:highlight>
                  <a:srgbClr val="FFFFFF"/>
                </a:highlight>
              </a:rPr>
              <a:t> </a:t>
            </a:r>
            <a:r>
              <a:rPr lang="pt-BR" sz="1200" dirty="0" err="1">
                <a:solidFill>
                  <a:srgbClr val="008000"/>
                </a:solidFill>
                <a:highlight>
                  <a:srgbClr val="FFFFFF"/>
                </a:highlight>
              </a:rPr>
              <a:t>initialization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Batch </a:t>
            </a:r>
            <a:r>
              <a:rPr lang="pt-BR" sz="1200" dirty="0" err="1">
                <a:solidFill>
                  <a:srgbClr val="008000"/>
                </a:solidFill>
                <a:highlight>
                  <a:srgbClr val="FFFFFF"/>
                </a:highlight>
              </a:rPr>
              <a:t>gradient-descent</a:t>
            </a:r>
            <a:r>
              <a:rPr lang="pt-BR" sz="1200" dirty="0">
                <a:solidFill>
                  <a:srgbClr val="008000"/>
                </a:solidFill>
                <a:highlight>
                  <a:srgbClr val="FFFFFF"/>
                </a:highlight>
              </a:rPr>
              <a:t> loop.</a:t>
            </a:r>
            <a:endParaRPr lang="pt-BR" sz="1200" dirty="0">
              <a:solidFill>
                <a:srgbClr val="000000"/>
              </a:solidFill>
              <a:highlight>
                <a:srgbClr val="FFFFFF"/>
              </a:highlight>
            </a:endParaRPr>
          </a:p>
          <a:p>
            <a:r>
              <a:rPr lang="pt-BR" sz="1200" b="1" dirty="0">
                <a:solidFill>
                  <a:srgbClr val="0000FF"/>
                </a:solidFill>
                <a:highlight>
                  <a:srgbClr val="FFFFFF"/>
                </a:highlight>
              </a:rPr>
              <a:t>for</a:t>
            </a:r>
            <a:r>
              <a:rPr lang="pt-BR" sz="1200" dirty="0">
                <a:solidFill>
                  <a:srgbClr val="000000"/>
                </a:solidFill>
                <a:highlight>
                  <a:srgbClr val="FFFFFF"/>
                </a:highlight>
              </a:rPr>
              <a:t> </a:t>
            </a:r>
            <a:r>
              <a:rPr lang="pt-BR" sz="1200" dirty="0" err="1">
                <a:solidFill>
                  <a:srgbClr val="000000"/>
                </a:solidFill>
                <a:highlight>
                  <a:srgbClr val="FFFFFF"/>
                </a:highlight>
              </a:rPr>
              <a:t>iteration</a:t>
            </a:r>
            <a:r>
              <a:rPr lang="pt-BR" sz="1200" dirty="0">
                <a:solidFill>
                  <a:srgbClr val="000000"/>
                </a:solidFill>
                <a:highlight>
                  <a:srgbClr val="FFFFFF"/>
                </a:highlight>
              </a:rPr>
              <a:t> </a:t>
            </a:r>
            <a:r>
              <a:rPr lang="pt-BR" sz="1200" b="1" dirty="0">
                <a:solidFill>
                  <a:srgbClr val="0000FF"/>
                </a:solidFill>
                <a:highlight>
                  <a:srgbClr val="FFFFFF"/>
                </a:highlight>
              </a:rPr>
              <a:t>in</a:t>
            </a:r>
            <a:r>
              <a:rPr lang="pt-BR" sz="1200" dirty="0">
                <a:solidFill>
                  <a:srgbClr val="000000"/>
                </a:solidFill>
                <a:highlight>
                  <a:srgbClr val="FFFFFF"/>
                </a:highlight>
              </a:rPr>
              <a:t> </a:t>
            </a:r>
            <a:r>
              <a:rPr lang="pt-BR" sz="1200" b="1" dirty="0">
                <a:solidFill>
                  <a:srgbClr val="880088"/>
                </a:solidFill>
                <a:highlight>
                  <a:srgbClr val="FFFFFF"/>
                </a:highlight>
              </a:rPr>
              <a:t>range</a:t>
            </a:r>
            <a:r>
              <a:rPr lang="pt-BR" sz="1200" b="1" dirty="0">
                <a:solidFill>
                  <a:srgbClr val="000080"/>
                </a:solidFill>
                <a:highlight>
                  <a:srgbClr val="FFFFFF"/>
                </a:highlight>
              </a:rPr>
              <a:t>(</a:t>
            </a:r>
            <a:r>
              <a:rPr lang="pt-BR" sz="1200" dirty="0" err="1">
                <a:solidFill>
                  <a:srgbClr val="000000"/>
                </a:solidFill>
                <a:highlight>
                  <a:srgbClr val="FFFFFF"/>
                </a:highlight>
              </a:rPr>
              <a:t>n_iterations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gradients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T</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a</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eta</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gradients</a:t>
            </a:r>
            <a:endParaRPr lang="pt-BR" sz="1200" dirty="0"/>
          </a:p>
        </p:txBody>
      </p:sp>
      <p:pic>
        <p:nvPicPr>
          <p:cNvPr id="7" name="Picture 6"/>
          <p:cNvPicPr>
            <a:picLocks noChangeAspect="1"/>
          </p:cNvPicPr>
          <p:nvPr/>
        </p:nvPicPr>
        <p:blipFill rotWithShape="1">
          <a:blip r:embed="rId4"/>
          <a:srcRect l="19299" t="14327" r="8364" b="9474"/>
          <a:stretch/>
        </p:blipFill>
        <p:spPr>
          <a:xfrm>
            <a:off x="4138749" y="1506382"/>
            <a:ext cx="3532017" cy="3720523"/>
          </a:xfrm>
          <a:prstGeom prst="rect">
            <a:avLst/>
          </a:prstGeom>
        </p:spPr>
      </p:pic>
      <p:pic>
        <p:nvPicPr>
          <p:cNvPr id="10" name="Picture 9"/>
          <p:cNvPicPr>
            <a:picLocks noChangeAspect="1"/>
          </p:cNvPicPr>
          <p:nvPr/>
        </p:nvPicPr>
        <p:blipFill rotWithShape="1">
          <a:blip r:embed="rId5"/>
          <a:srcRect l="3601" t="8515" r="9347" b="3905"/>
          <a:stretch/>
        </p:blipFill>
        <p:spPr>
          <a:xfrm>
            <a:off x="8059451" y="1506382"/>
            <a:ext cx="3725641" cy="3748221"/>
          </a:xfrm>
          <a:prstGeom prst="rect">
            <a:avLst/>
          </a:prstGeom>
        </p:spPr>
      </p:pic>
      <p:sp>
        <p:nvSpPr>
          <p:cNvPr id="4" name="TextBox 3"/>
          <p:cNvSpPr txBox="1"/>
          <p:nvPr/>
        </p:nvSpPr>
        <p:spPr>
          <a:xfrm>
            <a:off x="6191541" y="1044182"/>
            <a:ext cx="5221120" cy="369332"/>
          </a:xfrm>
          <a:prstGeom prst="rect">
            <a:avLst/>
          </a:prstGeom>
          <a:noFill/>
        </p:spPr>
        <p:txBody>
          <a:bodyPr wrap="square" rtlCol="0">
            <a:spAutoFit/>
          </a:bodyPr>
          <a:lstStyle/>
          <a:p>
            <a:pPr algn="ctr"/>
            <a:r>
              <a:rPr lang="pt-BR" u="sng" dirty="0">
                <a:solidFill>
                  <a:srgbClr val="00B0F0"/>
                </a:solidFill>
              </a:rPr>
              <a:t>Exemplo: </a:t>
            </a:r>
            <a:r>
              <a:rPr lang="pt-BR" u="sng" dirty="0" smtClean="0">
                <a:solidFill>
                  <a:srgbClr val="00B0F0"/>
                </a:solidFill>
              </a:rPr>
              <a:t>batch_gradient_descent_with_figures.ipynb</a:t>
            </a:r>
            <a:endParaRPr lang="pt-BR" u="sng" dirty="0">
              <a:solidFill>
                <a:srgbClr val="00B0F0"/>
              </a:solidFill>
            </a:endParaRPr>
          </a:p>
        </p:txBody>
      </p:sp>
    </p:spTree>
    <p:extLst>
      <p:ext uri="{BB962C8B-B14F-4D97-AF65-F5344CB8AC3E}">
        <p14:creationId xmlns:p14="http://schemas.microsoft.com/office/powerpoint/2010/main" val="2315176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5DC745-C86C-4971-B0AF-00EE88E914C9}"/>
              </a:ext>
            </a:extLst>
          </p:cNvPr>
          <p:cNvSpPr>
            <a:spLocks noGrp="1"/>
          </p:cNvSpPr>
          <p:nvPr>
            <p:ph type="title"/>
          </p:nvPr>
        </p:nvSpPr>
        <p:spPr>
          <a:xfrm>
            <a:off x="838200" y="365126"/>
            <a:ext cx="10515600" cy="812746"/>
          </a:xfrm>
        </p:spPr>
        <p:txBody>
          <a:bodyPr/>
          <a:lstStyle/>
          <a:p>
            <a:r>
              <a:rPr lang="pt-BR" dirty="0"/>
              <a:t>Regressão </a:t>
            </a:r>
            <a:r>
              <a:rPr lang="pt-BR" dirty="0" smtClean="0"/>
              <a:t>Linear</a:t>
            </a:r>
            <a:endParaRPr lang="pt-BR"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 xmlns:a16="http://schemas.microsoft.com/office/drawing/2014/main" id="{AF130550-3E6D-44FC-BB82-8D9766374925}"/>
                  </a:ext>
                </a:extLst>
              </p:cNvPr>
              <p:cNvSpPr>
                <a:spLocks noGrp="1"/>
              </p:cNvSpPr>
              <p:nvPr>
                <p:ph idx="1"/>
              </p:nvPr>
            </p:nvSpPr>
            <p:spPr>
              <a:xfrm>
                <a:off x="838201" y="1552353"/>
                <a:ext cx="8352294" cy="5305647"/>
              </a:xfrm>
            </p:spPr>
            <p:txBody>
              <a:bodyPr>
                <a:normAutofit fontScale="92500" lnSpcReduction="20000"/>
              </a:bodyPr>
              <a:lstStyle/>
              <a:p>
                <a:r>
                  <a:rPr lang="pt-BR" b="1" dirty="0" smtClean="0"/>
                  <a:t>Qual forma deve ter a função </a:t>
                </a:r>
                <a14:m>
                  <m:oMath xmlns:m="http://schemas.openxmlformats.org/officeDocument/2006/math">
                    <m:r>
                      <a:rPr lang="pt-BR" b="0"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e>
                    </m:d>
                  </m:oMath>
                </a14:m>
                <a:r>
                  <a:rPr lang="pt-BR" dirty="0" smtClean="0"/>
                  <a:t>? Os modelos mais simples são:</a:t>
                </a:r>
              </a:p>
              <a:p>
                <a:pPr lvl="1">
                  <a:buFont typeface="Wingdings" panose="05000000000000000000" pitchFamily="2" charset="2"/>
                  <a:buChar char="§"/>
                </a:pPr>
                <a:r>
                  <a:rPr lang="pt-BR" dirty="0" smtClean="0"/>
                  <a:t>Com apenas um atributo,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smtClean="0"/>
                  <a:t>, </a:t>
                </a:r>
                <a14:m>
                  <m:oMath xmlns:m="http://schemas.openxmlformats.org/officeDocument/2006/math">
                    <m:r>
                      <a:rPr lang="pt-BR" i="1">
                        <a:latin typeface="Cambria Math" panose="02040503050406030204" pitchFamily="18" charset="0"/>
                      </a:rPr>
                      <m:t>h</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é uma reta,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smtClean="0"/>
                  <a:t>.</a:t>
                </a:r>
              </a:p>
              <a:p>
                <a:pPr lvl="1">
                  <a:buFont typeface="Wingdings" panose="05000000000000000000" pitchFamily="2" charset="2"/>
                  <a:buChar char="§"/>
                </a:pPr>
                <a:r>
                  <a:rPr lang="pt-BR" dirty="0" smtClean="0"/>
                  <a:t>Com dois atributos,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smtClean="0"/>
                  <a:t> 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smtClean="0"/>
                  <a:t>, </a:t>
                </a:r>
                <a14:m>
                  <m:oMath xmlns:m="http://schemas.openxmlformats.org/officeDocument/2006/math">
                    <m:r>
                      <a:rPr lang="pt-BR" i="1">
                        <a:latin typeface="Cambria Math" panose="02040503050406030204" pitchFamily="18" charset="0"/>
                      </a:rPr>
                      <m:t>h</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 é uma </a:t>
                </a:r>
                <a:r>
                  <a:rPr lang="pt-BR" dirty="0" smtClean="0"/>
                  <a:t>superfície </a:t>
                </a:r>
                <a:r>
                  <a:rPr lang="pt-BR" dirty="0" smtClean="0"/>
                  <a:t>2D (ou seja, um plano),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smtClean="0"/>
                  <a:t>+</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2</m:t>
                        </m:r>
                      </m:sub>
                    </m:sSub>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smtClean="0"/>
                  <a:t>.</a:t>
                </a:r>
              </a:p>
              <a:p>
                <a:pPr lvl="1">
                  <a:buFont typeface="Wingdings" panose="05000000000000000000" pitchFamily="2" charset="2"/>
                  <a:buChar char="§"/>
                </a:pPr>
                <a:r>
                  <a:rPr lang="pt-BR" dirty="0" smtClean="0"/>
                  <a:t>E assim por diante.</a:t>
                </a:r>
              </a:p>
              <a:p>
                <a:r>
                  <a:rPr lang="pt-BR" b="1" dirty="0" smtClean="0"/>
                  <a:t>Modelo geral</a:t>
                </a:r>
                <a:r>
                  <a:rPr lang="pt-BR" dirty="0" smtClean="0"/>
                  <a:t>: </a:t>
                </a:r>
                <a:r>
                  <a:rPr lang="pt-BR" dirty="0" smtClean="0"/>
                  <a:t>Equação de um Hiperplano</a:t>
                </a:r>
                <a:endParaRPr lang="pt-BR" dirty="0"/>
              </a:p>
              <a:p>
                <a:pPr marL="0" indent="0" algn="ctr">
                  <a:buNone/>
                </a:pP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r>
                      <a:rPr lang="pt-BR">
                        <a:latin typeface="Cambria Math" panose="02040503050406030204" pitchFamily="18" charset="0"/>
                        <a:ea typeface="Cambria Math" panose="02040503050406030204" pitchFamily="18" charset="0"/>
                      </a:rPr>
                      <m:t> </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e>
                    </m:nary>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𝑖</m:t>
                        </m:r>
                      </m:sub>
                    </m:sSub>
                  </m:oMath>
                </a14:m>
                <a:r>
                  <a:rPr lang="pt-BR" dirty="0" smtClean="0"/>
                  <a:t>.</a:t>
                </a:r>
              </a:p>
              <a:p>
                <a:r>
                  <a:rPr lang="pt-BR" dirty="0" smtClean="0"/>
                  <a:t>Existem outros modelos, os quais veremos mais adiante.</a:t>
                </a:r>
              </a:p>
              <a:p>
                <a:r>
                  <a:rPr lang="pt-BR" dirty="0" smtClean="0"/>
                  <a:t>Na literatura, a função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é chamada de </a:t>
                </a:r>
                <a:r>
                  <a:rPr lang="pt-BR" b="1" i="1" dirty="0"/>
                  <a:t>função</a:t>
                </a:r>
                <a:r>
                  <a:rPr lang="pt-BR" dirty="0"/>
                  <a:t> </a:t>
                </a:r>
                <a:r>
                  <a:rPr lang="pt-BR" b="1" i="1" dirty="0" smtClean="0"/>
                  <a:t>hipótese</a:t>
                </a:r>
                <a:r>
                  <a:rPr lang="pt-BR" dirty="0" smtClean="0"/>
                  <a:t>, </a:t>
                </a:r>
                <a:r>
                  <a:rPr lang="pt-BR" dirty="0"/>
                  <a:t>pois é uma das possíveis soluções encontradas no </a:t>
                </a:r>
                <a:r>
                  <a:rPr lang="pt-BR" b="1" i="1" dirty="0"/>
                  <a:t>espaço de hipóteses</a:t>
                </a:r>
                <a:r>
                  <a:rPr lang="pt-BR" dirty="0"/>
                  <a:t>, </a:t>
                </a:r>
                <a14:m>
                  <m:oMath xmlns:m="http://schemas.openxmlformats.org/officeDocument/2006/math">
                    <m:r>
                      <a:rPr lang="pt-BR" b="1" i="1">
                        <a:latin typeface="Cambria Math" panose="02040503050406030204" pitchFamily="18" charset="0"/>
                      </a:rPr>
                      <m:t>𝑯</m:t>
                    </m:r>
                  </m:oMath>
                </a14:m>
                <a:r>
                  <a:rPr lang="pt-BR" dirty="0" smtClean="0">
                    <a:latin typeface="Cambria Math" panose="02040503050406030204" pitchFamily="18" charset="0"/>
                  </a:rPr>
                  <a:t>.</a:t>
                </a:r>
              </a:p>
              <a:p>
                <a:r>
                  <a:rPr lang="pt-BR" b="1" dirty="0" smtClean="0"/>
                  <a:t>Espaço </a:t>
                </a:r>
                <a:r>
                  <a:rPr lang="pt-BR" b="1" dirty="0"/>
                  <a:t>de hipóteses</a:t>
                </a:r>
                <a:r>
                  <a:rPr lang="pt-BR" dirty="0"/>
                  <a:t>: </a:t>
                </a:r>
                <a:r>
                  <a:rPr lang="pt-BR" dirty="0" smtClean="0"/>
                  <a:t>é conjunto </a:t>
                </a:r>
                <a:r>
                  <a:rPr lang="pt-BR" dirty="0"/>
                  <a:t>de todas as possíveis </a:t>
                </a:r>
                <a:r>
                  <a:rPr lang="pt-BR" b="1" i="1" dirty="0"/>
                  <a:t>funções hipótese</a:t>
                </a:r>
                <a:r>
                  <a:rPr lang="pt-BR" dirty="0"/>
                  <a:t>. </a:t>
                </a:r>
              </a:p>
              <a:p>
                <a:pPr lvl="1">
                  <a:buFont typeface="Wingdings" panose="05000000000000000000" pitchFamily="2" charset="2"/>
                  <a:buChar char="§"/>
                </a:pPr>
                <a:r>
                  <a:rPr lang="pt-BR" dirty="0"/>
                  <a:t>Hiperplano formado por todos possíveis valores dos parâmetros,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𝑘</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𝑘</m:t>
                    </m:r>
                  </m:oMath>
                </a14:m>
                <a:r>
                  <a:rPr lang="pt-BR" dirty="0" smtClean="0"/>
                  <a:t>.</a:t>
                </a:r>
              </a:p>
            </p:txBody>
          </p:sp>
        </mc:Choice>
        <mc:Fallback>
          <p:sp>
            <p:nvSpPr>
              <p:cNvPr id="3" name="Content Placeholder 2">
                <a:extLst>
                  <a:ext uri="{FF2B5EF4-FFF2-40B4-BE49-F238E27FC236}">
                    <a16:creationId xmlns="" xmlns:a16="http://schemas.microsoft.com/office/drawing/2014/main" xmlns:a14="http://schemas.microsoft.com/office/drawing/2010/main" id="{AF130550-3E6D-44FC-BB82-8D9766374925}"/>
                  </a:ext>
                </a:extLst>
              </p:cNvPr>
              <p:cNvSpPr>
                <a:spLocks noGrp="1" noRot="1" noChangeAspect="1" noMove="1" noResize="1" noEditPoints="1" noAdjustHandles="1" noChangeArrowheads="1" noChangeShapeType="1" noTextEdit="1"/>
              </p:cNvSpPr>
              <p:nvPr>
                <p:ph idx="1"/>
              </p:nvPr>
            </p:nvSpPr>
            <p:spPr>
              <a:xfrm>
                <a:off x="838201" y="1552353"/>
                <a:ext cx="8352294" cy="5305647"/>
              </a:xfrm>
              <a:blipFill rotWithShape="0">
                <a:blip r:embed="rId3"/>
                <a:stretch>
                  <a:fillRect l="-1168" t="-2989" r="-657" b="-230"/>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24488" t="17073" r="13012" b="8775"/>
          <a:stretch/>
        </p:blipFill>
        <p:spPr>
          <a:xfrm>
            <a:off x="9190495" y="3586597"/>
            <a:ext cx="2876486" cy="2559585"/>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3301" t="11423" r="9569" b="2419"/>
          <a:stretch/>
        </p:blipFill>
        <p:spPr>
          <a:xfrm>
            <a:off x="9190495" y="941615"/>
            <a:ext cx="2876486" cy="2133321"/>
          </a:xfrm>
          <a:prstGeom prst="rect">
            <a:avLst/>
          </a:prstGeom>
        </p:spPr>
      </p:pic>
    </p:spTree>
    <p:extLst>
      <p:ext uri="{BB962C8B-B14F-4D97-AF65-F5344CB8AC3E}">
        <p14:creationId xmlns:p14="http://schemas.microsoft.com/office/powerpoint/2010/main" val="190519869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25"/>
            <a:ext cx="10883900" cy="1169385"/>
          </a:xfrm>
        </p:spPr>
        <p:txBody>
          <a:bodyPr>
            <a:normAutofit fontScale="90000"/>
          </a:bodyPr>
          <a:lstStyle/>
          <a:p>
            <a:r>
              <a:rPr lang="pt-BR" dirty="0"/>
              <a:t>Implementação: Gradiente Descendente Estocástico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23359" y="4402052"/>
                <a:ext cx="7988532" cy="2455949"/>
              </a:xfrm>
            </p:spPr>
            <p:txBody>
              <a:bodyPr>
                <a:normAutofit/>
              </a:bodyPr>
              <a:lstStyle/>
              <a:p>
                <a:r>
                  <a:rPr lang="pt-BR" sz="1200" dirty="0"/>
                  <a:t>Devido à sua natureza estocástica, não apresenta um caminho regular/direto para o mínimo, mudando de direção várias vezes</a:t>
                </a:r>
                <a:r>
                  <a:rPr lang="pt-BR" sz="1200" dirty="0" smtClean="0"/>
                  <a:t>. </a:t>
                </a:r>
              </a:p>
              <a:p>
                <a:r>
                  <a:rPr lang="pt-BR" sz="1200" dirty="0"/>
                  <a:t>Por aproximar o gradiente com apenas um exemplo, nem sempre estamos iremos na direção ideal, porque as derivadas parciais são </a:t>
                </a:r>
                <a:r>
                  <a:rPr lang="pt-BR" sz="1200" dirty="0" smtClean="0"/>
                  <a:t>”ruidosas”. </a:t>
                </a:r>
                <a:endParaRPr lang="pt-BR" sz="1200" dirty="0"/>
              </a:p>
              <a:p>
                <a:r>
                  <a:rPr lang="pt-BR" sz="1200" dirty="0"/>
                  <a:t>O algoritmo não diminui suavemente até atingir o mínimo, fica “</a:t>
                </a:r>
                <a:r>
                  <a:rPr lang="pt-BR" sz="1200" i="1" dirty="0"/>
                  <a:t>oscilando</a:t>
                </a:r>
                <a:r>
                  <a:rPr lang="pt-BR" sz="1200" dirty="0"/>
                  <a:t>” ou “</a:t>
                </a:r>
                <a:r>
                  <a:rPr lang="pt-BR" sz="1200" i="1" dirty="0"/>
                  <a:t>ricocheteando</a:t>
                </a:r>
                <a:r>
                  <a:rPr lang="pt-BR" sz="1200" dirty="0"/>
                  <a:t>” em torno dele.</a:t>
                </a:r>
              </a:p>
              <a:p>
                <a:r>
                  <a:rPr lang="pt-BR" sz="1200" dirty="0"/>
                  <a:t>Quando o algoritmo para, os valores finais dos parâmetros são bons, mas não são ótimos.</a:t>
                </a:r>
              </a:p>
              <a:p>
                <a:r>
                  <a:rPr lang="pt-BR" sz="1200" dirty="0"/>
                  <a:t>A convergência ocorre apenas na média.</a:t>
                </a:r>
              </a:p>
              <a:p>
                <a:r>
                  <a:rPr lang="pt-BR" sz="1200" dirty="0"/>
                  <a:t>Tempo de treinamento é menor, nesse caso, com apenas uma época o algoritmo já se aproxima do ponto ótimo.</a:t>
                </a:r>
              </a:p>
              <a:p>
                <a:r>
                  <a:rPr lang="pt-BR" sz="1200" dirty="0"/>
                  <a:t>Necessita de um esquema de ajuste do passo de aprendizagem, </a:t>
                </a:r>
                <a14:m>
                  <m:oMath xmlns:m="http://schemas.openxmlformats.org/officeDocument/2006/math">
                    <m:r>
                      <a:rPr lang="pt-BR" sz="1200" i="1">
                        <a:latin typeface="Cambria Math" panose="02040503050406030204" pitchFamily="18" charset="0"/>
                        <a:ea typeface="Cambria Math" panose="02040503050406030204" pitchFamily="18" charset="0"/>
                      </a:rPr>
                      <m:t>𝛼</m:t>
                    </m:r>
                  </m:oMath>
                </a14:m>
                <a:r>
                  <a:rPr lang="pt-BR" sz="1200" dirty="0"/>
                  <a:t>, para ficar mais “</a:t>
                </a:r>
                <a:r>
                  <a:rPr lang="pt-BR" sz="1200" i="1" dirty="0"/>
                  <a:t>comportado”</a:t>
                </a:r>
                <a:r>
                  <a:rPr lang="pt-BR" sz="12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23359" y="4402052"/>
                <a:ext cx="7988532" cy="2455949"/>
              </a:xfrm>
              <a:blipFill rotWithShape="0">
                <a:blip r:embed="rId3"/>
                <a:stretch>
                  <a:fillRect t="-744"/>
                </a:stretch>
              </a:blipFill>
            </p:spPr>
            <p:txBody>
              <a:bodyPr/>
              <a:lstStyle/>
              <a:p>
                <a:r>
                  <a:rPr lang="pt-BR">
                    <a:noFill/>
                  </a:rPr>
                  <a:t> </a:t>
                </a:r>
              </a:p>
            </p:txBody>
          </p:sp>
        </mc:Fallback>
      </mc:AlternateContent>
      <p:sp>
        <p:nvSpPr>
          <p:cNvPr id="4" name="Rectangle 3"/>
          <p:cNvSpPr/>
          <p:nvPr/>
        </p:nvSpPr>
        <p:spPr>
          <a:xfrm>
            <a:off x="838200" y="1154685"/>
            <a:ext cx="3281855" cy="5447645"/>
          </a:xfrm>
          <a:prstGeom prst="rect">
            <a:avLst/>
          </a:prstGeom>
        </p:spPr>
        <p:txBody>
          <a:bodyPr wrap="square">
            <a:spAutoFit/>
          </a:bodyPr>
          <a:lstStyle/>
          <a:p>
            <a:r>
              <a:rPr lang="pt-BR" sz="1200" b="1" dirty="0" err="1">
                <a:solidFill>
                  <a:srgbClr val="0000FF"/>
                </a:solidFill>
                <a:highlight>
                  <a:srgbClr val="FFFFFF"/>
                </a:highlight>
              </a:rPr>
              <a:t>import</a:t>
            </a:r>
            <a:r>
              <a:rPr lang="pt-BR" sz="1200" dirty="0">
                <a:solidFill>
                  <a:srgbClr val="000000"/>
                </a:solidFill>
                <a:highlight>
                  <a:srgbClr val="FFFFFF"/>
                </a:highlight>
              </a:rPr>
              <a:t> </a:t>
            </a:r>
            <a:r>
              <a:rPr lang="pt-BR" sz="1200" dirty="0" err="1">
                <a:solidFill>
                  <a:srgbClr val="000000"/>
                </a:solidFill>
                <a:highlight>
                  <a:srgbClr val="FFFFFF"/>
                </a:highlight>
              </a:rPr>
              <a:t>numpy</a:t>
            </a:r>
            <a:r>
              <a:rPr lang="pt-BR" sz="1200" dirty="0">
                <a:solidFill>
                  <a:srgbClr val="000000"/>
                </a:solidFill>
                <a:highlight>
                  <a:srgbClr val="FFFFFF"/>
                </a:highlight>
              </a:rPr>
              <a:t> </a:t>
            </a:r>
            <a:r>
              <a:rPr lang="pt-BR" sz="1200" b="1" dirty="0">
                <a:solidFill>
                  <a:srgbClr val="0000FF"/>
                </a:solidFill>
                <a:highlight>
                  <a:srgbClr val="FFFFFF"/>
                </a:highlight>
              </a:rPr>
              <a:t>as</a:t>
            </a:r>
            <a:r>
              <a:rPr lang="pt-BR" sz="1200" dirty="0">
                <a:solidFill>
                  <a:srgbClr val="000000"/>
                </a:solidFill>
                <a:highlight>
                  <a:srgbClr val="FFFFFF"/>
                </a:highlight>
              </a:rPr>
              <a:t> </a:t>
            </a:r>
            <a:r>
              <a:rPr lang="pt-BR" sz="1200" dirty="0" err="1">
                <a:solidFill>
                  <a:srgbClr val="000000"/>
                </a:solidFill>
                <a:highlight>
                  <a:srgbClr val="FFFFFF"/>
                </a:highlight>
              </a:rPr>
              <a:t>np</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Define the number of examples.</a:t>
            </a:r>
            <a:endParaRPr lang="en-US"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Generate</a:t>
            </a:r>
            <a:r>
              <a:rPr lang="pt-BR" sz="1200" dirty="0">
                <a:solidFill>
                  <a:srgbClr val="008000"/>
                </a:solidFill>
                <a:highlight>
                  <a:srgbClr val="FFFFFF"/>
                </a:highlight>
              </a:rPr>
              <a:t> </a:t>
            </a:r>
            <a:r>
              <a:rPr lang="pt-BR" sz="1200" dirty="0" err="1">
                <a:solidFill>
                  <a:srgbClr val="008000"/>
                </a:solidFill>
                <a:highlight>
                  <a:srgbClr val="FFFFFF"/>
                </a:highlight>
              </a:rPr>
              <a:t>target</a:t>
            </a:r>
            <a:r>
              <a:rPr lang="pt-BR" sz="1200" dirty="0">
                <a:solidFill>
                  <a:srgbClr val="008000"/>
                </a:solidFill>
                <a:highlight>
                  <a:srgbClr val="FFFFFF"/>
                </a:highlight>
              </a:rPr>
              <a:t> </a:t>
            </a:r>
            <a:r>
              <a:rPr lang="pt-BR" sz="1200" dirty="0" err="1">
                <a:solidFill>
                  <a:srgbClr val="008000"/>
                </a:solidFill>
                <a:highlight>
                  <a:srgbClr val="FFFFFF"/>
                </a:highlight>
              </a:rPr>
              <a:t>function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x2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a:solidFill>
                  <a:srgbClr val="000000"/>
                </a:solidFill>
                <a:highlight>
                  <a:srgbClr val="FFFFFF"/>
                </a:highlight>
              </a:rPr>
              <a:t>np</a:t>
            </a:r>
            <a:r>
              <a:rPr lang="es-ES" sz="1200" b="1" dirty="0" err="1">
                <a:solidFill>
                  <a:srgbClr val="000080"/>
                </a:solidFill>
                <a:highlight>
                  <a:srgbClr val="FFFFFF"/>
                </a:highlight>
              </a:rPr>
              <a:t>.</a:t>
            </a:r>
            <a:r>
              <a:rPr lang="es-ES" sz="1200" dirty="0" err="1">
                <a:solidFill>
                  <a:srgbClr val="000000"/>
                </a:solidFill>
                <a:highlight>
                  <a:srgbClr val="FFFFFF"/>
                </a:highlight>
              </a:rPr>
              <a:t>random</a:t>
            </a:r>
            <a:r>
              <a:rPr lang="es-ES" sz="1200" b="1" dirty="0" err="1">
                <a:solidFill>
                  <a:srgbClr val="000080"/>
                </a:solidFill>
                <a:highlight>
                  <a:srgbClr val="FFFFFF"/>
                </a:highlight>
              </a:rPr>
              <a:t>.</a:t>
            </a:r>
            <a:r>
              <a:rPr lang="es-ES" sz="1200" dirty="0" err="1">
                <a:solidFill>
                  <a:srgbClr val="000000"/>
                </a:solidFill>
                <a:highlight>
                  <a:srgbClr val="FFFFFF"/>
                </a:highlight>
              </a:rPr>
              <a:t>randn</a:t>
            </a:r>
            <a:r>
              <a:rPr lang="es-ES" sz="1200" b="1" dirty="0">
                <a:solidFill>
                  <a:srgbClr val="000080"/>
                </a:solidFill>
                <a:highlight>
                  <a:srgbClr val="FFFFFF"/>
                </a:highlight>
              </a:rPr>
              <a:t>(</a:t>
            </a:r>
            <a:r>
              <a:rPr lang="es-ES" sz="1200" dirty="0">
                <a:solidFill>
                  <a:srgbClr val="000000"/>
                </a:solidFill>
                <a:highlight>
                  <a:srgbClr val="FFFFFF"/>
                </a:highlight>
              </a:rPr>
              <a:t>M</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Concatenate both column vectors, x1 and x2.</a:t>
            </a:r>
            <a:endParaRPr lang="en-US"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c</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Number</a:t>
            </a:r>
            <a:r>
              <a:rPr lang="pt-BR" sz="1200" dirty="0">
                <a:solidFill>
                  <a:srgbClr val="008000"/>
                </a:solidFill>
                <a:highlight>
                  <a:srgbClr val="FFFFFF"/>
                </a:highlight>
              </a:rPr>
              <a:t> </a:t>
            </a:r>
            <a:r>
              <a:rPr lang="pt-BR" sz="1200" dirty="0" err="1">
                <a:solidFill>
                  <a:srgbClr val="008000"/>
                </a:solidFill>
                <a:highlight>
                  <a:srgbClr val="FFFFFF"/>
                </a:highlight>
              </a:rPr>
              <a:t>of</a:t>
            </a:r>
            <a:r>
              <a:rPr lang="pt-BR" sz="1200" dirty="0">
                <a:solidFill>
                  <a:srgbClr val="008000"/>
                </a:solidFill>
                <a:highlight>
                  <a:srgbClr val="FFFFFF"/>
                </a:highlight>
              </a:rPr>
              <a:t> </a:t>
            </a:r>
            <a:r>
              <a:rPr lang="pt-BR" sz="1200" dirty="0" err="1">
                <a:solidFill>
                  <a:srgbClr val="008000"/>
                </a:solidFill>
                <a:highlight>
                  <a:srgbClr val="FFFFFF"/>
                </a:highlight>
              </a:rPr>
              <a:t>epochs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err="1">
                <a:solidFill>
                  <a:srgbClr val="000000"/>
                </a:solidFill>
                <a:highlight>
                  <a:srgbClr val="FFFFFF"/>
                </a:highlight>
              </a:rPr>
              <a:t>n_epochs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endParaRPr lang="pt-BR" sz="1200" dirty="0">
              <a:solidFill>
                <a:srgbClr val="000000"/>
              </a:solidFill>
              <a:highlight>
                <a:srgbClr val="FFFFFF"/>
              </a:highlight>
            </a:endParaRPr>
          </a:p>
          <a:p>
            <a:r>
              <a:rPr lang="pt-BR" sz="1200" dirty="0">
                <a:solidFill>
                  <a:srgbClr val="008000"/>
                </a:solidFill>
                <a:highlight>
                  <a:srgbClr val="FFFFFF"/>
                </a:highlight>
              </a:rPr>
              <a:t># Constant </a:t>
            </a:r>
            <a:r>
              <a:rPr lang="pt-BR" sz="1200" dirty="0" err="1">
                <a:solidFill>
                  <a:srgbClr val="008000"/>
                </a:solidFill>
                <a:highlight>
                  <a:srgbClr val="FFFFFF"/>
                </a:highlight>
              </a:rPr>
              <a:t>learning</a:t>
            </a:r>
            <a:r>
              <a:rPr lang="pt-BR" sz="1200" dirty="0">
                <a:solidFill>
                  <a:srgbClr val="008000"/>
                </a:solidFill>
                <a:highlight>
                  <a:srgbClr val="FFFFFF"/>
                </a:highlight>
              </a:rPr>
              <a:t> rate.</a:t>
            </a:r>
            <a:endParaRPr lang="pt-BR" sz="1200" dirty="0">
              <a:solidFill>
                <a:srgbClr val="000000"/>
              </a:solidFill>
              <a:highlight>
                <a:srgbClr val="FFFFFF"/>
              </a:highlight>
            </a:endParaRPr>
          </a:p>
          <a:p>
            <a:r>
              <a:rPr lang="pt-BR" sz="1200" dirty="0">
                <a:solidFill>
                  <a:srgbClr val="000000"/>
                </a:solidFill>
                <a:highlight>
                  <a:srgbClr val="FFFFFF"/>
                </a:highlight>
              </a:rPr>
              <a:t>alpha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0.1</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Random</a:t>
            </a:r>
            <a:r>
              <a:rPr lang="pt-BR" sz="1200" dirty="0">
                <a:solidFill>
                  <a:srgbClr val="008000"/>
                </a:solidFill>
                <a:highlight>
                  <a:srgbClr val="FFFFFF"/>
                </a:highlight>
              </a:rPr>
              <a:t> </a:t>
            </a:r>
            <a:r>
              <a:rPr lang="pt-BR" sz="1200" dirty="0" err="1">
                <a:solidFill>
                  <a:srgbClr val="008000"/>
                </a:solidFill>
                <a:highlight>
                  <a:srgbClr val="FFFFFF"/>
                </a:highlight>
              </a:rPr>
              <a:t>initialization</a:t>
            </a:r>
            <a:r>
              <a:rPr lang="pt-BR" sz="1200" dirty="0">
                <a:solidFill>
                  <a:srgbClr val="008000"/>
                </a:solidFill>
                <a:highlight>
                  <a:srgbClr val="FFFFFF"/>
                </a:highlight>
              </a:rPr>
              <a:t> </a:t>
            </a:r>
            <a:r>
              <a:rPr lang="pt-BR" sz="1200" dirty="0" err="1">
                <a:solidFill>
                  <a:srgbClr val="008000"/>
                </a:solidFill>
                <a:highlight>
                  <a:srgbClr val="FFFFFF"/>
                </a:highlight>
              </a:rPr>
              <a:t>of</a:t>
            </a:r>
            <a:r>
              <a:rPr lang="pt-BR" sz="1200" dirty="0">
                <a:solidFill>
                  <a:srgbClr val="008000"/>
                </a:solidFill>
                <a:highlight>
                  <a:srgbClr val="FFFFFF"/>
                </a:highlight>
              </a:rPr>
              <a:t> </a:t>
            </a:r>
            <a:r>
              <a:rPr lang="pt-BR" sz="1200" dirty="0" err="1">
                <a:solidFill>
                  <a:srgbClr val="008000"/>
                </a:solidFill>
                <a:highlight>
                  <a:srgbClr val="FFFFFF"/>
                </a:highlight>
              </a:rPr>
              <a:t>parameters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r>
              <a:rPr lang="pt-BR" sz="1200" dirty="0">
                <a:solidFill>
                  <a:srgbClr val="000000"/>
                </a:solidFill>
                <a:highlight>
                  <a:srgbClr val="FFFFFF"/>
                </a:highlight>
              </a:rPr>
              <a:t> </a:t>
            </a:r>
          </a:p>
          <a:p>
            <a:r>
              <a:rPr lang="pt-BR" sz="1200" dirty="0">
                <a:solidFill>
                  <a:srgbClr val="008000"/>
                </a:solidFill>
                <a:highlight>
                  <a:srgbClr val="FFFFFF"/>
                </a:highlight>
              </a:rPr>
              <a:t># </a:t>
            </a:r>
            <a:r>
              <a:rPr lang="pt-BR" sz="1200" dirty="0" err="1">
                <a:solidFill>
                  <a:srgbClr val="008000"/>
                </a:solidFill>
                <a:highlight>
                  <a:srgbClr val="FFFFFF"/>
                </a:highlight>
              </a:rPr>
              <a:t>Stocastic</a:t>
            </a:r>
            <a:r>
              <a:rPr lang="pt-BR" sz="1200" dirty="0">
                <a:solidFill>
                  <a:srgbClr val="008000"/>
                </a:solidFill>
                <a:highlight>
                  <a:srgbClr val="FFFFFF"/>
                </a:highlight>
              </a:rPr>
              <a:t> </a:t>
            </a:r>
            <a:r>
              <a:rPr lang="pt-BR" sz="1200" dirty="0" err="1">
                <a:solidFill>
                  <a:srgbClr val="008000"/>
                </a:solidFill>
                <a:highlight>
                  <a:srgbClr val="FFFFFF"/>
                </a:highlight>
              </a:rPr>
              <a:t>gradient-descent</a:t>
            </a:r>
            <a:r>
              <a:rPr lang="pt-BR" sz="1200" dirty="0">
                <a:solidFill>
                  <a:srgbClr val="008000"/>
                </a:solidFill>
                <a:highlight>
                  <a:srgbClr val="FFFFFF"/>
                </a:highlight>
              </a:rPr>
              <a:t> loop.</a:t>
            </a:r>
            <a:endParaRPr lang="pt-BR" sz="1200" dirty="0">
              <a:solidFill>
                <a:srgbClr val="000000"/>
              </a:solidFill>
              <a:highlight>
                <a:srgbClr val="FFFFFF"/>
              </a:highlight>
            </a:endParaRPr>
          </a:p>
          <a:p>
            <a:r>
              <a:rPr lang="pt-BR" sz="1200" b="1" dirty="0">
                <a:solidFill>
                  <a:srgbClr val="0000FF"/>
                </a:solidFill>
                <a:highlight>
                  <a:srgbClr val="FFFFFF"/>
                </a:highlight>
              </a:rPr>
              <a:t>for</a:t>
            </a:r>
            <a:r>
              <a:rPr lang="pt-BR" sz="1200" dirty="0">
                <a:solidFill>
                  <a:srgbClr val="000000"/>
                </a:solidFill>
                <a:highlight>
                  <a:srgbClr val="FFFFFF"/>
                </a:highlight>
              </a:rPr>
              <a:t> </a:t>
            </a:r>
            <a:r>
              <a:rPr lang="pt-BR" sz="1200" dirty="0" err="1">
                <a:solidFill>
                  <a:srgbClr val="000000"/>
                </a:solidFill>
                <a:highlight>
                  <a:srgbClr val="FFFFFF"/>
                </a:highlight>
              </a:rPr>
              <a:t>epoch</a:t>
            </a:r>
            <a:r>
              <a:rPr lang="pt-BR" sz="1200" dirty="0">
                <a:solidFill>
                  <a:srgbClr val="000000"/>
                </a:solidFill>
                <a:highlight>
                  <a:srgbClr val="FFFFFF"/>
                </a:highlight>
              </a:rPr>
              <a:t> </a:t>
            </a:r>
            <a:r>
              <a:rPr lang="pt-BR" sz="1200" b="1" dirty="0">
                <a:solidFill>
                  <a:srgbClr val="0000FF"/>
                </a:solidFill>
                <a:highlight>
                  <a:srgbClr val="FFFFFF"/>
                </a:highlight>
              </a:rPr>
              <a:t>in</a:t>
            </a:r>
            <a:r>
              <a:rPr lang="pt-BR" sz="1200" dirty="0">
                <a:solidFill>
                  <a:srgbClr val="000000"/>
                </a:solidFill>
                <a:highlight>
                  <a:srgbClr val="FFFFFF"/>
                </a:highlight>
              </a:rPr>
              <a:t> </a:t>
            </a:r>
            <a:r>
              <a:rPr lang="pt-BR" sz="1200" b="1" dirty="0">
                <a:solidFill>
                  <a:srgbClr val="880088"/>
                </a:solidFill>
                <a:highlight>
                  <a:srgbClr val="FFFFFF"/>
                </a:highlight>
              </a:rPr>
              <a:t>range</a:t>
            </a:r>
            <a:r>
              <a:rPr lang="pt-BR" sz="1200" b="1" dirty="0">
                <a:solidFill>
                  <a:srgbClr val="000080"/>
                </a:solidFill>
                <a:highlight>
                  <a:srgbClr val="FFFFFF"/>
                </a:highlight>
              </a:rPr>
              <a:t>(</a:t>
            </a:r>
            <a:r>
              <a:rPr lang="pt-BR" sz="1200" dirty="0" err="1">
                <a:solidFill>
                  <a:srgbClr val="000000"/>
                </a:solidFill>
                <a:highlight>
                  <a:srgbClr val="FFFFFF"/>
                </a:highlight>
              </a:rPr>
              <a:t>n_epochs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FF"/>
                </a:solidFill>
                <a:highlight>
                  <a:srgbClr val="FFFFFF"/>
                </a:highlight>
              </a:rPr>
              <a:t>for</a:t>
            </a:r>
            <a:r>
              <a:rPr lang="pt-BR" sz="1200" dirty="0">
                <a:solidFill>
                  <a:srgbClr val="000000"/>
                </a:solidFill>
                <a:highlight>
                  <a:srgbClr val="FFFFFF"/>
                </a:highlight>
              </a:rPr>
              <a:t> i </a:t>
            </a:r>
            <a:r>
              <a:rPr lang="pt-BR" sz="1200" b="1" dirty="0">
                <a:solidFill>
                  <a:srgbClr val="0000FF"/>
                </a:solidFill>
                <a:highlight>
                  <a:srgbClr val="FFFFFF"/>
                </a:highlight>
              </a:rPr>
              <a:t>in</a:t>
            </a:r>
            <a:r>
              <a:rPr lang="pt-BR" sz="1200" dirty="0">
                <a:solidFill>
                  <a:srgbClr val="000000"/>
                </a:solidFill>
                <a:highlight>
                  <a:srgbClr val="FFFFFF"/>
                </a:highlight>
              </a:rPr>
              <a:t> </a:t>
            </a:r>
            <a:r>
              <a:rPr lang="pt-BR" sz="1200" b="1" dirty="0">
                <a:solidFill>
                  <a:srgbClr val="880088"/>
                </a:solidFill>
                <a:highlight>
                  <a:srgbClr val="FFFFFF"/>
                </a:highlight>
              </a:rPr>
              <a:t>range</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random_index</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randint</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xi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yi</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y</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gradients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000000"/>
                </a:solidFill>
                <a:highlight>
                  <a:srgbClr val="FFFFFF"/>
                </a:highlight>
              </a:rPr>
              <a:t>xi</a:t>
            </a:r>
            <a:r>
              <a:rPr lang="pt-BR" sz="1200" b="1" dirty="0">
                <a:solidFill>
                  <a:srgbClr val="000080"/>
                </a:solidFill>
                <a:highlight>
                  <a:srgbClr val="FFFFFF"/>
                </a:highlight>
              </a:rPr>
              <a:t>.</a:t>
            </a:r>
            <a:r>
              <a:rPr lang="pt-BR" sz="1200" dirty="0">
                <a:solidFill>
                  <a:srgbClr val="000000"/>
                </a:solidFill>
                <a:highlight>
                  <a:srgbClr val="FFFFFF"/>
                </a:highlight>
              </a:rPr>
              <a:t>T</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err="1">
                <a:solidFill>
                  <a:srgbClr val="000000"/>
                </a:solidFill>
                <a:highlight>
                  <a:srgbClr val="FFFFFF"/>
                </a:highlight>
              </a:rPr>
              <a:t>yi</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xi</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a</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alpha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gradients</a:t>
            </a:r>
            <a:endParaRPr lang="pt-BR" sz="1200" dirty="0"/>
          </a:p>
        </p:txBody>
      </p:sp>
      <p:pic>
        <p:nvPicPr>
          <p:cNvPr id="9" name="Picture 8"/>
          <p:cNvPicPr>
            <a:picLocks noChangeAspect="1"/>
          </p:cNvPicPr>
          <p:nvPr/>
        </p:nvPicPr>
        <p:blipFill rotWithShape="1">
          <a:blip r:embed="rId4"/>
          <a:srcRect l="3536" t="8173" r="9081" b="3809"/>
          <a:stretch/>
        </p:blipFill>
        <p:spPr>
          <a:xfrm>
            <a:off x="8400292" y="1038408"/>
            <a:ext cx="2867084" cy="2887909"/>
          </a:xfrm>
          <a:prstGeom prst="rect">
            <a:avLst/>
          </a:prstGeom>
        </p:spPr>
      </p:pic>
      <p:sp>
        <p:nvSpPr>
          <p:cNvPr id="7" name="TextBox 6"/>
          <p:cNvSpPr txBox="1"/>
          <p:nvPr/>
        </p:nvSpPr>
        <p:spPr>
          <a:xfrm>
            <a:off x="5146883" y="3955614"/>
            <a:ext cx="5500666" cy="369332"/>
          </a:xfrm>
          <a:prstGeom prst="rect">
            <a:avLst/>
          </a:prstGeom>
          <a:noFill/>
        </p:spPr>
        <p:txBody>
          <a:bodyPr wrap="square" rtlCol="0">
            <a:spAutoFit/>
          </a:bodyPr>
          <a:lstStyle/>
          <a:p>
            <a:r>
              <a:rPr lang="pt-BR" u="sng" dirty="0" smtClean="0">
                <a:solidFill>
                  <a:srgbClr val="00B0F0"/>
                </a:solidFill>
              </a:rPr>
              <a:t>Exemplo: stocastic_gradient_descent_with_figures.ipynb</a:t>
            </a:r>
            <a:endParaRPr lang="pt-BR" u="sng" dirty="0">
              <a:solidFill>
                <a:srgbClr val="00B0F0"/>
              </a:solidFill>
            </a:endParaRPr>
          </a:p>
        </p:txBody>
      </p:sp>
      <p:pic>
        <p:nvPicPr>
          <p:cNvPr id="10" name="Picture 9"/>
          <p:cNvPicPr>
            <a:picLocks noChangeAspect="1"/>
          </p:cNvPicPr>
          <p:nvPr/>
        </p:nvPicPr>
        <p:blipFill rotWithShape="1">
          <a:blip r:embed="rId5"/>
          <a:srcRect l="19299" t="14327" r="8364" b="9474"/>
          <a:stretch/>
        </p:blipFill>
        <p:spPr>
          <a:xfrm>
            <a:off x="4874415" y="990600"/>
            <a:ext cx="2741588" cy="2887908"/>
          </a:xfrm>
          <a:prstGeom prst="rect">
            <a:avLst/>
          </a:prstGeom>
        </p:spPr>
      </p:pic>
    </p:spTree>
    <p:extLst>
      <p:ext uri="{BB962C8B-B14F-4D97-AF65-F5344CB8AC3E}">
        <p14:creationId xmlns:p14="http://schemas.microsoft.com/office/powerpoint/2010/main" val="40608065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61268"/>
                <a:ext cx="10515600" cy="1325563"/>
              </a:xfrm>
            </p:spPr>
            <p:txBody>
              <a:bodyPr/>
              <a:lstStyle/>
              <a:p>
                <a:r>
                  <a:rPr lang="pt-BR" dirty="0"/>
                  <a:t>Esquema de Ajuste 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Momentum</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61268"/>
                <a:ext cx="10515600" cy="1325563"/>
              </a:xfrm>
              <a:blipFill rotWithShape="0">
                <a:blip r:embed="rId2"/>
                <a:stretch>
                  <a:fillRect l="-2377"/>
                </a:stretch>
              </a:blipFill>
            </p:spPr>
            <p:txBody>
              <a:bodyPr/>
              <a:lstStyle/>
              <a:p>
                <a:r>
                  <a:rPr lang="pt-BR">
                    <a:noFill/>
                  </a:rPr>
                  <a:t> </a:t>
                </a:r>
              </a:p>
            </p:txBody>
          </p:sp>
        </mc:Fallback>
      </mc:AlternateContent>
      <p:sp>
        <p:nvSpPr>
          <p:cNvPr id="3" name="Content Placeholder 2"/>
          <p:cNvSpPr>
            <a:spLocks noGrp="1"/>
          </p:cNvSpPr>
          <p:nvPr>
            <p:ph idx="1"/>
          </p:nvPr>
        </p:nvSpPr>
        <p:spPr>
          <a:xfrm>
            <a:off x="838200" y="1752600"/>
            <a:ext cx="7790868" cy="4424363"/>
          </a:xfrm>
        </p:spPr>
        <p:txBody>
          <a:bodyPr>
            <a:normAutofit fontScale="85000" lnSpcReduction="20000"/>
          </a:bodyPr>
          <a:lstStyle/>
          <a:p>
            <a:r>
              <a:rPr lang="pt-BR" dirty="0" smtClean="0"/>
              <a:t>O GDE aproxima </a:t>
            </a:r>
            <a:r>
              <a:rPr lang="pt-BR" dirty="0"/>
              <a:t>o gradiente com apenas um </a:t>
            </a:r>
            <a:r>
              <a:rPr lang="pt-BR" dirty="0" smtClean="0"/>
              <a:t>exemplo fazendo com que as derivadas parciais se tornem ”</a:t>
            </a:r>
            <a:r>
              <a:rPr lang="pt-BR" i="1" dirty="0" smtClean="0"/>
              <a:t>ruidosas</a:t>
            </a:r>
            <a:r>
              <a:rPr lang="pt-BR" dirty="0" smtClean="0"/>
              <a:t>”, ou seja, a direção que o algoritmo toma à caminho do mínimo varia a cada atualização dos pesos.</a:t>
            </a:r>
            <a:endParaRPr lang="pt-BR" dirty="0"/>
          </a:p>
          <a:p>
            <a:r>
              <a:rPr lang="pt-BR" dirty="0" smtClean="0"/>
              <a:t>Esse problema dos gradientes “</a:t>
            </a:r>
            <a:r>
              <a:rPr lang="pt-BR" i="1" dirty="0" smtClean="0"/>
              <a:t>ruidosos</a:t>
            </a:r>
            <a:r>
              <a:rPr lang="pt-BR" dirty="0" smtClean="0"/>
              <a:t>” é mais acentuado em superfícies que se assemelham a </a:t>
            </a:r>
            <a:r>
              <a:rPr lang="pt-BR" b="1" i="1" dirty="0" smtClean="0"/>
              <a:t>ravinas</a:t>
            </a:r>
            <a:r>
              <a:rPr lang="pt-BR" dirty="0" smtClean="0"/>
              <a:t>, que são </a:t>
            </a:r>
            <a:r>
              <a:rPr lang="pt-BR" dirty="0"/>
              <a:t>áreas onde as curvas da superfície são muito mais abruptas em uma dimensão do que em </a:t>
            </a:r>
            <a:r>
              <a:rPr lang="pt-BR" dirty="0" smtClean="0"/>
              <a:t>outra.</a:t>
            </a:r>
          </a:p>
          <a:p>
            <a:r>
              <a:rPr lang="pt-BR" dirty="0" smtClean="0"/>
              <a:t>O GDE tem </a:t>
            </a:r>
            <a:r>
              <a:rPr lang="pt-BR" dirty="0"/>
              <a:t>problemas para </a:t>
            </a:r>
            <a:r>
              <a:rPr lang="pt-BR" dirty="0" smtClean="0"/>
              <a:t>caminhar em tais superfícies. </a:t>
            </a:r>
          </a:p>
          <a:p>
            <a:r>
              <a:rPr lang="pt-BR" dirty="0" smtClean="0"/>
              <a:t>Nessas superfícies, </a:t>
            </a:r>
            <a:r>
              <a:rPr lang="pt-BR" dirty="0"/>
              <a:t>o </a:t>
            </a:r>
            <a:r>
              <a:rPr lang="pt-BR" dirty="0" smtClean="0"/>
              <a:t>GDE oscila </a:t>
            </a:r>
            <a:r>
              <a:rPr lang="pt-BR" dirty="0"/>
              <a:t>ao longo das encostas da </a:t>
            </a:r>
            <a:r>
              <a:rPr lang="pt-BR" b="1" i="1" dirty="0" smtClean="0"/>
              <a:t>ravina</a:t>
            </a:r>
            <a:r>
              <a:rPr lang="pt-BR" dirty="0" smtClean="0"/>
              <a:t> (movimento de zig-zag), </a:t>
            </a:r>
            <a:r>
              <a:rPr lang="pt-BR" dirty="0"/>
              <a:t>enquanto faz um progresso </a:t>
            </a:r>
            <a:r>
              <a:rPr lang="pt-BR" dirty="0" smtClean="0"/>
              <a:t>lento e hesitante em </a:t>
            </a:r>
            <a:r>
              <a:rPr lang="pt-BR" dirty="0"/>
              <a:t>direção ao </a:t>
            </a:r>
            <a:r>
              <a:rPr lang="pt-BR" dirty="0" smtClean="0"/>
              <a:t>mínimo global, </a:t>
            </a:r>
            <a:r>
              <a:rPr lang="pt-BR" dirty="0"/>
              <a:t>como na </a:t>
            </a:r>
            <a:r>
              <a:rPr lang="pt-BR" dirty="0" smtClean="0"/>
              <a:t>figura ao lado.</a:t>
            </a:r>
          </a:p>
          <a:p>
            <a:r>
              <a:rPr lang="pt-BR" dirty="0" smtClean="0"/>
              <a:t>Como poderíamos mitigar esse problema?</a:t>
            </a:r>
            <a:endParaRPr lang="pt-BR" dirty="0"/>
          </a:p>
        </p:txBody>
      </p:sp>
      <p:pic>
        <p:nvPicPr>
          <p:cNvPr id="2050" name="Picture 2" descr="Creek Ravin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26095" y="1095126"/>
            <a:ext cx="3217782" cy="241258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8677971" y="3786094"/>
            <a:ext cx="3514029" cy="2730463"/>
            <a:chOff x="8677971" y="3786094"/>
            <a:chExt cx="3514029" cy="2730463"/>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7971" y="4063458"/>
              <a:ext cx="3514029" cy="2453099"/>
            </a:xfrm>
            <a:prstGeom prst="rect">
              <a:avLst/>
            </a:prstGeom>
          </p:spPr>
        </p:pic>
        <p:sp>
          <p:nvSpPr>
            <p:cNvPr id="7" name="TextBox 6"/>
            <p:cNvSpPr txBox="1"/>
            <p:nvPr/>
          </p:nvSpPr>
          <p:spPr>
            <a:xfrm>
              <a:off x="9107097" y="3786094"/>
              <a:ext cx="2606874" cy="646331"/>
            </a:xfrm>
            <a:prstGeom prst="rect">
              <a:avLst/>
            </a:prstGeom>
            <a:noFill/>
          </p:spPr>
          <p:txBody>
            <a:bodyPr wrap="square" rtlCol="0">
              <a:spAutoFit/>
            </a:bodyPr>
            <a:lstStyle/>
            <a:p>
              <a:pPr algn="ctr"/>
              <a:r>
                <a:rPr lang="pt-BR" dirty="0" smtClean="0"/>
                <a:t>Gradiente Descendente Estocástico</a:t>
              </a:r>
              <a:endParaRPr lang="pt-BR" dirty="0"/>
            </a:p>
          </p:txBody>
        </p:sp>
      </p:grpSp>
    </p:spTree>
    <p:extLst>
      <p:ext uri="{BB962C8B-B14F-4D97-AF65-F5344CB8AC3E}">
        <p14:creationId xmlns:p14="http://schemas.microsoft.com/office/powerpoint/2010/main" val="32065203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139199"/>
                <a:ext cx="10515600" cy="876801"/>
              </a:xfrm>
            </p:spPr>
            <p:txBody>
              <a:bodyPr/>
              <a:lstStyle/>
              <a:p>
                <a:r>
                  <a:rPr lang="pt-BR" dirty="0"/>
                  <a:t>Esquema de Ajuste 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smtClean="0"/>
                  <a:t>: Momentum</a:t>
                </a:r>
                <a:endParaRPr lang="pt-BR"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139199"/>
                <a:ext cx="10515600" cy="876801"/>
              </a:xfrm>
              <a:blipFill rotWithShape="0">
                <a:blip r:embed="rId3"/>
                <a:stretch>
                  <a:fillRect l="-2377" t="-11806" b="-229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09700"/>
                <a:ext cx="10947400" cy="5448300"/>
              </a:xfrm>
            </p:spPr>
            <p:txBody>
              <a:bodyPr>
                <a:normAutofit fontScale="77500" lnSpcReduction="20000"/>
              </a:bodyPr>
              <a:lstStyle/>
              <a:p>
                <a:r>
                  <a:rPr lang="pt-BR" dirty="0" smtClean="0"/>
                  <a:t>O </a:t>
                </a:r>
                <a:r>
                  <a:rPr lang="pt-BR" b="1" i="1" dirty="0" smtClean="0"/>
                  <a:t>algoritmo do momentum </a:t>
                </a:r>
                <a:r>
                  <a:rPr lang="pt-BR" dirty="0" smtClean="0"/>
                  <a:t>é um esquema de ajuste do passo de aprendizagem,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smtClean="0"/>
                  <a:t>, simples e que ajuda a acelerar a convergência do GDE e amortece </a:t>
                </a:r>
                <a:r>
                  <a:rPr lang="pt-BR" dirty="0"/>
                  <a:t>as </a:t>
                </a:r>
                <a:r>
                  <a:rPr lang="pt-BR" dirty="0" smtClean="0"/>
                  <a:t>oscilações.</a:t>
                </a:r>
              </a:p>
              <a:p>
                <a:r>
                  <a:rPr lang="pt-BR" dirty="0"/>
                  <a:t>O algoritmo</a:t>
                </a:r>
                <a:r>
                  <a:rPr lang="pt-BR" b="1" i="1" dirty="0"/>
                  <a:t> </a:t>
                </a:r>
                <a:r>
                  <a:rPr lang="pt-BR" dirty="0" smtClean="0"/>
                  <a:t>introduz </a:t>
                </a:r>
                <a:r>
                  <a:rPr lang="pt-BR" dirty="0"/>
                  <a:t>uma variável </a:t>
                </a:r>
                <a14:m>
                  <m:oMath xmlns:m="http://schemas.openxmlformats.org/officeDocument/2006/math">
                    <m:r>
                      <a:rPr lang="en-US" b="1" i="1">
                        <a:latin typeface="Cambria Math" panose="02040503050406030204" pitchFamily="18" charset="0"/>
                        <a:ea typeface="Cambria Math" panose="02040503050406030204" pitchFamily="18" charset="0"/>
                      </a:rPr>
                      <m:t>𝝂</m:t>
                    </m:r>
                  </m:oMath>
                </a14:m>
                <a:r>
                  <a:rPr lang="pt-BR" dirty="0"/>
                  <a:t> que desempenha o papel da </a:t>
                </a:r>
                <a:r>
                  <a:rPr lang="pt-BR" b="1" i="1" dirty="0"/>
                  <a:t>velocidade</a:t>
                </a:r>
                <a:r>
                  <a:rPr lang="pt-BR" dirty="0"/>
                  <a:t>, ou seja, é a direção e a rapidez com que os parâmetros se movem através do </a:t>
                </a:r>
                <a:r>
                  <a:rPr lang="pt-BR" b="1" i="1" dirty="0"/>
                  <a:t>espaço de parâmetros</a:t>
                </a:r>
                <a:r>
                  <a:rPr lang="pt-BR" dirty="0" smtClean="0"/>
                  <a:t>.</a:t>
                </a:r>
              </a:p>
              <a:p>
                <a:r>
                  <a:rPr lang="pt-BR" dirty="0" smtClean="0"/>
                  <a:t>O algoritmo acelera a convergência e amortece </a:t>
                </a:r>
                <a:r>
                  <a:rPr lang="pt-BR" dirty="0"/>
                  <a:t>oscilações </a:t>
                </a:r>
                <a:r>
                  <a:rPr lang="pt-BR" dirty="0" smtClean="0"/>
                  <a:t>adicionando </a:t>
                </a:r>
                <a:r>
                  <a:rPr lang="pt-BR" dirty="0"/>
                  <a:t>uma </a:t>
                </a:r>
                <a:r>
                  <a:rPr lang="pt-BR" dirty="0" smtClean="0"/>
                  <a:t>fração, </a:t>
                </a:r>
                <a14:m>
                  <m:oMath xmlns:m="http://schemas.openxmlformats.org/officeDocument/2006/math">
                    <m:r>
                      <m:rPr>
                        <m:sty m:val="p"/>
                      </m:rPr>
                      <a:rPr lang="el-GR" i="1">
                        <a:latin typeface="Cambria Math" panose="02040503050406030204" pitchFamily="18" charset="0"/>
                        <a:ea typeface="Cambria Math" panose="02040503050406030204" pitchFamily="18" charset="0"/>
                      </a:rPr>
                      <m:t>μ</m:t>
                    </m:r>
                  </m:oMath>
                </a14:m>
                <a:r>
                  <a:rPr lang="pt-BR" dirty="0"/>
                  <a:t> </a:t>
                </a:r>
                <a:r>
                  <a:rPr lang="pt-BR" dirty="0" smtClean="0"/>
                  <a:t>(</a:t>
                </a:r>
                <a:r>
                  <a:rPr lang="pt-BR" b="1" i="1" dirty="0" smtClean="0"/>
                  <a:t>chamado de coeficiente </a:t>
                </a:r>
                <a:r>
                  <a:rPr lang="pt-BR" b="1" i="1" dirty="0"/>
                  <a:t>de </a:t>
                </a:r>
                <a:r>
                  <a:rPr lang="pt-BR" b="1" i="1" dirty="0" smtClean="0"/>
                  <a:t>momentum</a:t>
                </a:r>
                <a:r>
                  <a:rPr lang="pt-BR" dirty="0"/>
                  <a:t>), do vetor de </a:t>
                </a:r>
                <a:r>
                  <a:rPr lang="pt-BR" dirty="0" smtClean="0"/>
                  <a:t>atualização dos pesos </a:t>
                </a:r>
                <a:r>
                  <a:rPr lang="pt-BR" dirty="0"/>
                  <a:t>da </a:t>
                </a:r>
                <a:r>
                  <a:rPr lang="pt-BR" dirty="0" smtClean="0"/>
                  <a:t>iteração anterior </a:t>
                </a:r>
                <a:r>
                  <a:rPr lang="pt-BR" dirty="0"/>
                  <a:t>ao vetor de atualização atual</a:t>
                </a:r>
                <a:r>
                  <a:rPr lang="pt-BR" dirty="0" smtClean="0"/>
                  <a:t>:</a:t>
                </a:r>
                <a:endParaRPr lang="pt-BR"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𝝂</m:t>
                      </m:r>
                      <m:r>
                        <a:rPr lang="en-US" b="1"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μ</m:t>
                      </m:r>
                      <m:r>
                        <a:rPr lang="el-GR" b="1" i="1" smtClean="0">
                          <a:latin typeface="Cambria Math" panose="02040503050406030204" pitchFamily="18" charset="0"/>
                          <a:ea typeface="Cambria Math" panose="02040503050406030204" pitchFamily="18" charset="0"/>
                        </a:rPr>
                        <m:t>𝝂</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e>
                              </m:d>
                            </m:e>
                            <m:sup>
                              <m:r>
                                <a:rPr lang="pt-BR" i="1">
                                  <a:latin typeface="Cambria Math" panose="02040503050406030204" pitchFamily="18" charset="0"/>
                                </a:rPr>
                                <m:t>2</m:t>
                              </m:r>
                            </m:sup>
                          </m:sSup>
                        </m:num>
                        <m:den>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den>
                      </m:f>
                    </m:oMath>
                  </m:oMathPara>
                </a14:m>
                <a:endParaRPr lang="pt-BR" b="1" i="1" dirty="0" smtClean="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ea typeface="Cambria Math" panose="02040503050406030204" pitchFamily="18" charset="0"/>
                        </a:rPr>
                        <m:t>𝒂</m:t>
                      </m:r>
                      <m:r>
                        <a:rPr lang="en-US"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b="0" i="0" smtClean="0">
                          <a:latin typeface="Cambria Math" panose="02040503050406030204" pitchFamily="18" charset="0"/>
                          <a:ea typeface="Cambria Math" panose="02040503050406030204" pitchFamily="18" charset="0"/>
                        </a:rPr>
                        <m:t>+</m:t>
                      </m:r>
                      <m:r>
                        <a:rPr lang="el-GR" b="1" i="1" smtClean="0">
                          <a:latin typeface="Cambria Math" panose="02040503050406030204" pitchFamily="18" charset="0"/>
                          <a:ea typeface="Cambria Math" panose="02040503050406030204" pitchFamily="18" charset="0"/>
                        </a:rPr>
                        <m:t>𝝂</m:t>
                      </m:r>
                    </m:oMath>
                  </m:oMathPara>
                </a14:m>
                <a:endParaRPr lang="pt-BR" b="1" dirty="0" smtClean="0">
                  <a:ea typeface="Cambria Math" panose="02040503050406030204" pitchFamily="18" charset="0"/>
                </a:endParaRPr>
              </a:p>
              <a:p>
                <a:r>
                  <a:rPr lang="pt-BR" dirty="0"/>
                  <a:t>Quanto maior </a:t>
                </a:r>
                <a:r>
                  <a:rPr lang="pt-BR" dirty="0" smtClean="0"/>
                  <a:t>for o valor de </a:t>
                </a:r>
                <a14:m>
                  <m:oMath xmlns:m="http://schemas.openxmlformats.org/officeDocument/2006/math">
                    <m:r>
                      <m:rPr>
                        <m:sty m:val="p"/>
                      </m:rPr>
                      <a:rPr lang="el-GR" i="1">
                        <a:latin typeface="Cambria Math" panose="02040503050406030204" pitchFamily="18" charset="0"/>
                        <a:ea typeface="Cambria Math" panose="02040503050406030204" pitchFamily="18" charset="0"/>
                      </a:rPr>
                      <m:t>μ</m:t>
                    </m:r>
                  </m:oMath>
                </a14:m>
                <a:r>
                  <a:rPr lang="pt-BR" dirty="0" smtClean="0"/>
                  <a:t>, maior será a influência de </a:t>
                </a:r>
                <a:r>
                  <a:rPr lang="pt-BR" dirty="0"/>
                  <a:t>gradientes </a:t>
                </a:r>
                <a:r>
                  <a:rPr lang="pt-BR" dirty="0" smtClean="0"/>
                  <a:t>anteriores na </a:t>
                </a:r>
                <a:r>
                  <a:rPr lang="pt-BR" dirty="0"/>
                  <a:t>direção atual.</a:t>
                </a:r>
              </a:p>
              <a:p>
                <a:r>
                  <a:rPr lang="pt-BR" dirty="0" smtClean="0"/>
                  <a:t>O algoritmo acumula </a:t>
                </a:r>
                <a:r>
                  <a:rPr lang="pt-BR" dirty="0"/>
                  <a:t>uma </a:t>
                </a:r>
                <a:r>
                  <a:rPr lang="pt-BR" b="1" i="1" dirty="0"/>
                  <a:t>média móvel exponencialmente decrescente de </a:t>
                </a:r>
                <a:r>
                  <a:rPr lang="pt-BR" b="1" i="1" dirty="0" smtClean="0"/>
                  <a:t>gradientes </a:t>
                </a:r>
                <a:r>
                  <a:rPr lang="pt-BR" b="1" i="1" dirty="0"/>
                  <a:t>anteriores </a:t>
                </a:r>
                <a:r>
                  <a:rPr lang="pt-BR" dirty="0"/>
                  <a:t>e, portanto, pode fornecer uma estimativa melhor, que está mais próxima da derivada parcial real do que os cálculos “</a:t>
                </a:r>
                <a:r>
                  <a:rPr lang="pt-BR" i="1" dirty="0"/>
                  <a:t>ruidosos</a:t>
                </a:r>
                <a:r>
                  <a:rPr lang="pt-BR" dirty="0"/>
                  <a:t>”.</a:t>
                </a:r>
              </a:p>
              <a:p>
                <a:pPr marL="0" indent="0">
                  <a:buNone/>
                </a:pPr>
                <a14:m>
                  <m:oMathPara xmlns:m="http://schemas.openxmlformats.org/officeDocument/2006/math">
                    <m:oMathParaPr>
                      <m:jc m:val="centerGroup"/>
                    </m:oMathParaPr>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𝝂</m:t>
                          </m:r>
                        </m:e>
                        <m:sup>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sup>
                      </m:sSup>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𝑗</m:t>
                          </m:r>
                          <m:r>
                            <a:rPr lang="pt-BR" i="1">
                              <a:latin typeface="Cambria Math" panose="02040503050406030204" pitchFamily="18" charset="0"/>
                              <a:ea typeface="Cambria Math" panose="02040503050406030204" pitchFamily="18" charset="0"/>
                            </a:rPr>
                            <m:t>=0</m:t>
                          </m:r>
                        </m:sub>
                        <m:sup>
                          <m:r>
                            <a:rPr lang="pt-BR" i="1">
                              <a:latin typeface="Cambria Math" panose="02040503050406030204" pitchFamily="18" charset="0"/>
                              <a:ea typeface="Cambria Math" panose="02040503050406030204" pitchFamily="18" charset="0"/>
                            </a:rPr>
                            <m:t>𝑖</m:t>
                          </m:r>
                        </m:sup>
                        <m:e>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𝜇</m:t>
                              </m:r>
                            </m:e>
                            <m:sup>
                              <m: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𝑗</m:t>
                              </m:r>
                            </m:sup>
                          </m:sSup>
                        </m:e>
                      </m:nary>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e>
                              </m:d>
                            </m:e>
                            <m:sup>
                              <m:r>
                                <a:rPr lang="pt-BR" i="1">
                                  <a:latin typeface="Cambria Math" panose="02040503050406030204" pitchFamily="18" charset="0"/>
                                </a:rPr>
                                <m:t>2</m:t>
                              </m:r>
                            </m:sup>
                          </m:sSup>
                        </m:num>
                        <m:den>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den>
                      </m:f>
                    </m:oMath>
                  </m:oMathPara>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09700"/>
                <a:ext cx="10947400" cy="5448300"/>
              </a:xfrm>
              <a:blipFill rotWithShape="0">
                <a:blip r:embed="rId4"/>
                <a:stretch>
                  <a:fillRect l="-669" t="-2237"/>
                </a:stretch>
              </a:blipFill>
            </p:spPr>
            <p:txBody>
              <a:bodyPr/>
              <a:lstStyle/>
              <a:p>
                <a:r>
                  <a:rPr lang="pt-BR">
                    <a:noFill/>
                  </a:rPr>
                  <a:t> </a:t>
                </a:r>
              </a:p>
            </p:txBody>
          </p:sp>
        </mc:Fallback>
      </mc:AlternateContent>
    </p:spTree>
    <p:extLst>
      <p:ext uri="{BB962C8B-B14F-4D97-AF65-F5344CB8AC3E}">
        <p14:creationId xmlns:p14="http://schemas.microsoft.com/office/powerpoint/2010/main" val="81509365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49543"/>
                <a:ext cx="10515600" cy="813236"/>
              </a:xfrm>
            </p:spPr>
            <p:txBody>
              <a:bodyPr/>
              <a:lstStyle/>
              <a:p>
                <a:r>
                  <a:rPr lang="pt-BR" dirty="0"/>
                  <a:t>Esquema de Ajuste 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Momentum</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49543"/>
                <a:ext cx="10515600" cy="813236"/>
              </a:xfrm>
              <a:blipFill rotWithShape="0">
                <a:blip r:embed="rId2"/>
                <a:stretch>
                  <a:fillRect l="-2377" t="-16418" b="-2835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11216"/>
                <a:ext cx="7696200" cy="5619783"/>
              </a:xfrm>
            </p:spPr>
            <p:txBody>
              <a:bodyPr>
                <a:normAutofit fontScale="77500" lnSpcReduction="20000"/>
              </a:bodyPr>
              <a:lstStyle/>
              <a:p>
                <a:r>
                  <a:rPr lang="pt-BR" dirty="0" smtClean="0"/>
                  <a:t>Ao </a:t>
                </a:r>
                <a:r>
                  <a:rPr lang="pt-BR" dirty="0"/>
                  <a:t>analisarmos a </a:t>
                </a:r>
                <a:r>
                  <a:rPr lang="pt-BR" dirty="0" smtClean="0"/>
                  <a:t>equação de atualização dos pesos, </a:t>
                </a:r>
                <a:r>
                  <a:rPr lang="pt-BR" dirty="0"/>
                  <a:t>vemos que </a:t>
                </a:r>
                <a:r>
                  <a:rPr lang="pt-BR" dirty="0" smtClean="0"/>
                  <a:t>a variável </a:t>
                </a:r>
                <a14:m>
                  <m:oMath xmlns:m="http://schemas.openxmlformats.org/officeDocument/2006/math">
                    <m:r>
                      <a:rPr lang="en-US" b="1" i="1">
                        <a:latin typeface="Cambria Math" panose="02040503050406030204" pitchFamily="18" charset="0"/>
                        <a:ea typeface="Cambria Math" panose="02040503050406030204" pitchFamily="18" charset="0"/>
                      </a:rPr>
                      <m:t>𝝂</m:t>
                    </m:r>
                  </m:oMath>
                </a14:m>
                <a:r>
                  <a:rPr lang="pt-BR" dirty="0"/>
                  <a:t> faz com que a atualização seja maior para dimensões cujos gradientes apontam nas mesmas direções e reduz atualizações para dimensões cujos gradientes mudam de direção. Como resultado, temos convergência mais rápida e oscilação reduzida</a:t>
                </a:r>
                <a:r>
                  <a:rPr lang="pt-BR" dirty="0" smtClean="0"/>
                  <a:t>.</a:t>
                </a: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ea typeface="Cambria Math" panose="02040503050406030204" pitchFamily="18" charset="0"/>
                        </a:rPr>
                        <m:t>𝝂</m:t>
                      </m:r>
                      <m:r>
                        <a:rPr lang="en-US" b="1"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μ</m:t>
                      </m:r>
                      <m:r>
                        <a:rPr lang="el-GR" b="1" i="1">
                          <a:latin typeface="Cambria Math" panose="02040503050406030204" pitchFamily="18" charset="0"/>
                          <a:ea typeface="Cambria Math" panose="02040503050406030204" pitchFamily="18" charset="0"/>
                        </a:rPr>
                        <m:t>𝝂</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e>
                              </m:d>
                            </m:e>
                            <m:sup>
                              <m:r>
                                <a:rPr lang="pt-BR" i="1">
                                  <a:latin typeface="Cambria Math" panose="02040503050406030204" pitchFamily="18" charset="0"/>
                                </a:rPr>
                                <m:t>2</m:t>
                              </m:r>
                            </m:sup>
                          </m:sSup>
                        </m:num>
                        <m:den>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den>
                      </m:f>
                    </m:oMath>
                  </m:oMathPara>
                </a14:m>
                <a:endParaRPr lang="pt-BR" b="1"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b="1" i="1">
                          <a:latin typeface="Cambria Math" panose="02040503050406030204" pitchFamily="18" charset="0"/>
                          <a:ea typeface="Cambria Math" panose="02040503050406030204" pitchFamily="18" charset="0"/>
                        </a:rPr>
                        <m:t>𝒂</m:t>
                      </m:r>
                      <m:r>
                        <a:rPr lang="en-US"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a:latin typeface="Cambria Math" panose="02040503050406030204" pitchFamily="18" charset="0"/>
                          <a:ea typeface="Cambria Math" panose="02040503050406030204" pitchFamily="18" charset="0"/>
                        </a:rPr>
                        <m:t>+</m:t>
                      </m:r>
                      <m:r>
                        <a:rPr lang="el-GR" b="1" i="1">
                          <a:latin typeface="Cambria Math" panose="02040503050406030204" pitchFamily="18" charset="0"/>
                          <a:ea typeface="Cambria Math" panose="02040503050406030204" pitchFamily="18" charset="0"/>
                        </a:rPr>
                        <m:t>𝝂</m:t>
                      </m:r>
                    </m:oMath>
                  </m:oMathPara>
                </a14:m>
                <a:endParaRPr lang="pt-BR" dirty="0"/>
              </a:p>
              <a:p>
                <a:r>
                  <a:rPr lang="pt-BR" dirty="0"/>
                  <a:t>O efeito do </a:t>
                </a:r>
                <a:r>
                  <a:rPr lang="pt-BR" dirty="0" smtClean="0"/>
                  <a:t>algoritmo do momentum no GDE é </a:t>
                </a:r>
                <a:r>
                  <a:rPr lang="pt-BR" dirty="0"/>
                  <a:t>ilustrado na figura ao lado</a:t>
                </a:r>
                <a:r>
                  <a:rPr lang="pt-BR" dirty="0" smtClean="0"/>
                  <a:t>.</a:t>
                </a:r>
              </a:p>
              <a:p>
                <a:r>
                  <a:rPr lang="pt-BR" dirty="0" smtClean="0"/>
                  <a:t>Curiosidade, o </a:t>
                </a:r>
                <a:r>
                  <a:rPr lang="pt-BR" dirty="0"/>
                  <a:t>nome </a:t>
                </a:r>
                <a:r>
                  <a:rPr lang="pt-BR" b="1" i="1" dirty="0"/>
                  <a:t>momentum</a:t>
                </a:r>
                <a:r>
                  <a:rPr lang="pt-BR" dirty="0"/>
                  <a:t> deriva de uma analogia </a:t>
                </a:r>
                <a:r>
                  <a:rPr lang="pt-BR" dirty="0" smtClean="0"/>
                  <a:t>com a física</a:t>
                </a:r>
                <a:r>
                  <a:rPr lang="pt-BR" dirty="0"/>
                  <a:t>, em que o </a:t>
                </a:r>
                <a:r>
                  <a:rPr lang="pt-BR" b="1" i="1" dirty="0"/>
                  <a:t>gradiente negativo </a:t>
                </a:r>
                <a:r>
                  <a:rPr lang="pt-BR" dirty="0"/>
                  <a:t>é uma força que move uma </a:t>
                </a:r>
                <a:r>
                  <a:rPr lang="pt-BR" b="1" i="1" dirty="0"/>
                  <a:t>partícula</a:t>
                </a:r>
                <a:r>
                  <a:rPr lang="pt-BR" dirty="0"/>
                  <a:t> através do </a:t>
                </a:r>
                <a:r>
                  <a:rPr lang="pt-BR" b="1" i="1" dirty="0"/>
                  <a:t>espaço de parâmetros</a:t>
                </a:r>
                <a:r>
                  <a:rPr lang="pt-BR" dirty="0"/>
                  <a:t>, de acordo com as leis de movimento de </a:t>
                </a:r>
                <a:r>
                  <a:rPr lang="pt-BR" dirty="0" smtClean="0"/>
                  <a:t>Newton.</a:t>
                </a:r>
              </a:p>
              <a:p>
                <a:r>
                  <a:rPr lang="pt-BR" dirty="0" smtClean="0"/>
                  <a:t>Em física, </a:t>
                </a:r>
                <a:r>
                  <a:rPr lang="pt-BR" b="1" i="1" dirty="0" smtClean="0"/>
                  <a:t>momentum</a:t>
                </a:r>
                <a:r>
                  <a:rPr lang="pt-BR" dirty="0" smtClean="0"/>
                  <a:t> é igual a massa </a:t>
                </a:r>
                <a:r>
                  <a:rPr lang="pt-BR" dirty="0"/>
                  <a:t>vezes </a:t>
                </a:r>
                <a:r>
                  <a:rPr lang="pt-BR" dirty="0" smtClean="0"/>
                  <a:t>a velocidade de uma partícula. </a:t>
                </a:r>
                <a:r>
                  <a:rPr lang="pt-BR" dirty="0"/>
                  <a:t>No </a:t>
                </a:r>
                <a:r>
                  <a:rPr lang="pt-BR" b="1" i="1" dirty="0"/>
                  <a:t>algoritmo </a:t>
                </a:r>
                <a:r>
                  <a:rPr lang="pt-BR" b="1" i="1" dirty="0" smtClean="0"/>
                  <a:t>do momentum</a:t>
                </a:r>
                <a:r>
                  <a:rPr lang="pt-BR" dirty="0"/>
                  <a:t>, </a:t>
                </a:r>
                <a:r>
                  <a:rPr lang="pt-BR" dirty="0" smtClean="0"/>
                  <a:t>assumimos </a:t>
                </a:r>
                <a:r>
                  <a:rPr lang="pt-BR" dirty="0"/>
                  <a:t>massa unitária, então o vetor </a:t>
                </a:r>
                <a:r>
                  <a:rPr lang="pt-BR" b="1" i="1" dirty="0"/>
                  <a:t>velocidade</a:t>
                </a:r>
                <a:r>
                  <a:rPr lang="pt-BR" dirty="0"/>
                  <a:t> </a:t>
                </a:r>
                <a14:m>
                  <m:oMath xmlns:m="http://schemas.openxmlformats.org/officeDocument/2006/math">
                    <m:r>
                      <a:rPr lang="en-US" b="1" i="1">
                        <a:latin typeface="Cambria Math" panose="02040503050406030204" pitchFamily="18" charset="0"/>
                        <a:ea typeface="Cambria Math" panose="02040503050406030204" pitchFamily="18" charset="0"/>
                      </a:rPr>
                      <m:t>𝝂</m:t>
                    </m:r>
                  </m:oMath>
                </a14:m>
                <a:r>
                  <a:rPr lang="pt-BR" dirty="0" smtClean="0"/>
                  <a:t> </a:t>
                </a:r>
                <a:r>
                  <a:rPr lang="pt-BR" dirty="0"/>
                  <a:t>também pode ser considerado como o momentum da partícula.</a:t>
                </a:r>
                <a:endParaRPr lang="nl-BE"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11216"/>
                <a:ext cx="7696200" cy="5619783"/>
              </a:xfrm>
              <a:blipFill rotWithShape="0">
                <a:blip r:embed="rId3"/>
                <a:stretch>
                  <a:fillRect l="-951" t="-2169" r="-872"/>
                </a:stretch>
              </a:blipFill>
            </p:spPr>
            <p:txBody>
              <a:bodyPr/>
              <a:lstStyle/>
              <a:p>
                <a:r>
                  <a:rPr lang="pt-BR">
                    <a:noFill/>
                  </a:rPr>
                  <a:t> </a:t>
                </a:r>
              </a:p>
            </p:txBody>
          </p:sp>
        </mc:Fallback>
      </mc:AlternateContent>
      <p:grpSp>
        <p:nvGrpSpPr>
          <p:cNvPr id="4" name="Group 3"/>
          <p:cNvGrpSpPr/>
          <p:nvPr/>
        </p:nvGrpSpPr>
        <p:grpSpPr>
          <a:xfrm>
            <a:off x="8534400" y="4033043"/>
            <a:ext cx="3560604" cy="2734050"/>
            <a:chOff x="8534400" y="4033043"/>
            <a:chExt cx="3560604" cy="273405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4400" y="4281480"/>
              <a:ext cx="3560604" cy="2485613"/>
            </a:xfrm>
            <a:prstGeom prst="rect">
              <a:avLst/>
            </a:prstGeom>
          </p:spPr>
        </p:pic>
        <p:sp>
          <p:nvSpPr>
            <p:cNvPr id="6" name="TextBox 5"/>
            <p:cNvSpPr txBox="1"/>
            <p:nvPr/>
          </p:nvSpPr>
          <p:spPr>
            <a:xfrm>
              <a:off x="8963526" y="4033043"/>
              <a:ext cx="2929268" cy="646331"/>
            </a:xfrm>
            <a:prstGeom prst="rect">
              <a:avLst/>
            </a:prstGeom>
            <a:noFill/>
          </p:spPr>
          <p:txBody>
            <a:bodyPr wrap="square" rtlCol="0">
              <a:spAutoFit/>
            </a:bodyPr>
            <a:lstStyle/>
            <a:p>
              <a:pPr algn="ctr"/>
              <a:r>
                <a:rPr lang="pt-BR" dirty="0" smtClean="0"/>
                <a:t>Gradiente Descendente Estocástico com Momentum</a:t>
              </a:r>
              <a:endParaRPr lang="pt-BR" dirty="0"/>
            </a:p>
          </p:txBody>
        </p:sp>
      </p:grpSp>
      <p:grpSp>
        <p:nvGrpSpPr>
          <p:cNvPr id="7" name="Group 6"/>
          <p:cNvGrpSpPr/>
          <p:nvPr/>
        </p:nvGrpSpPr>
        <p:grpSpPr>
          <a:xfrm>
            <a:off x="8534400" y="1178361"/>
            <a:ext cx="3514029" cy="2730463"/>
            <a:chOff x="8677971" y="3786094"/>
            <a:chExt cx="3514029" cy="2730463"/>
          </a:xfrm>
        </p:grpSpPr>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77971" y="4063458"/>
              <a:ext cx="3514029" cy="2453099"/>
            </a:xfrm>
            <a:prstGeom prst="rect">
              <a:avLst/>
            </a:prstGeom>
          </p:spPr>
        </p:pic>
        <p:sp>
          <p:nvSpPr>
            <p:cNvPr id="9" name="TextBox 8"/>
            <p:cNvSpPr txBox="1"/>
            <p:nvPr/>
          </p:nvSpPr>
          <p:spPr>
            <a:xfrm>
              <a:off x="9107097" y="3786094"/>
              <a:ext cx="2606874" cy="646331"/>
            </a:xfrm>
            <a:prstGeom prst="rect">
              <a:avLst/>
            </a:prstGeom>
            <a:noFill/>
          </p:spPr>
          <p:txBody>
            <a:bodyPr wrap="square" rtlCol="0">
              <a:spAutoFit/>
            </a:bodyPr>
            <a:lstStyle/>
            <a:p>
              <a:pPr algn="ctr"/>
              <a:r>
                <a:rPr lang="pt-BR" dirty="0" smtClean="0"/>
                <a:t>Gradiente Descendente Estocástico</a:t>
              </a:r>
              <a:endParaRPr lang="pt-BR" dirty="0"/>
            </a:p>
          </p:txBody>
        </p:sp>
      </p:grpSp>
    </p:spTree>
    <p:extLst>
      <p:ext uri="{BB962C8B-B14F-4D97-AF65-F5344CB8AC3E}">
        <p14:creationId xmlns:p14="http://schemas.microsoft.com/office/powerpoint/2010/main" val="951114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300" y="73026"/>
            <a:ext cx="11607800" cy="772666"/>
          </a:xfrm>
        </p:spPr>
        <p:txBody>
          <a:bodyPr/>
          <a:lstStyle/>
          <a:p>
            <a:r>
              <a:rPr lang="pt-BR" dirty="0"/>
              <a:t>Implementação: </a:t>
            </a:r>
            <a:r>
              <a:rPr lang="pt-BR" dirty="0" smtClean="0"/>
              <a:t>GDE com Momentum</a:t>
            </a:r>
            <a:endParaRPr lang="pt-BR"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6112" t="7222" r="9721" b="3889"/>
          <a:stretch/>
        </p:blipFill>
        <p:spPr>
          <a:xfrm>
            <a:off x="7816260" y="4201333"/>
            <a:ext cx="4261440" cy="2250265"/>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389" t="6945" r="6388" b="3888"/>
          <a:stretch/>
        </p:blipFill>
        <p:spPr>
          <a:xfrm>
            <a:off x="5453454" y="4199817"/>
            <a:ext cx="2303843" cy="2227510"/>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t="6944" r="9167" b="2500"/>
          <a:stretch/>
        </p:blipFill>
        <p:spPr>
          <a:xfrm>
            <a:off x="3121557" y="4220089"/>
            <a:ext cx="2238358" cy="2231510"/>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l="7361" t="6944" r="9445" b="3889"/>
          <a:stretch/>
        </p:blipFill>
        <p:spPr>
          <a:xfrm>
            <a:off x="7816260" y="1302545"/>
            <a:ext cx="4261440" cy="2283676"/>
          </a:xfrm>
          <a:prstGeom prst="rect">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l="1667" t="6944" r="6111" b="3889"/>
          <a:stretch/>
        </p:blipFill>
        <p:spPr>
          <a:xfrm>
            <a:off x="5453454" y="1358900"/>
            <a:ext cx="2303843" cy="2227510"/>
          </a:xfrm>
          <a:prstGeom prst="rect">
            <a:avLst/>
          </a:prstGeom>
        </p:spPr>
      </p:pic>
      <p:pic>
        <p:nvPicPr>
          <p:cNvPr id="12" name="Picture 11"/>
          <p:cNvPicPr>
            <a:picLocks noChangeAspect="1"/>
          </p:cNvPicPr>
          <p:nvPr/>
        </p:nvPicPr>
        <p:blipFill rotWithShape="1">
          <a:blip r:embed="rId7" cstate="print">
            <a:extLst>
              <a:ext uri="{28A0092B-C50C-407E-A947-70E740481C1C}">
                <a14:useLocalDpi xmlns:a14="http://schemas.microsoft.com/office/drawing/2010/main" val="0"/>
              </a:ext>
            </a:extLst>
          </a:blip>
          <a:srcRect t="7466" r="9439" b="2813"/>
          <a:stretch/>
        </p:blipFill>
        <p:spPr>
          <a:xfrm>
            <a:off x="3111571" y="1358900"/>
            <a:ext cx="2248343" cy="2227509"/>
          </a:xfrm>
          <a:prstGeom prst="rect">
            <a:avLst/>
          </a:prstGeom>
        </p:spPr>
      </p:pic>
      <p:pic>
        <p:nvPicPr>
          <p:cNvPr id="13" name="Picture 12"/>
          <p:cNvPicPr>
            <a:picLocks noChangeAspect="1"/>
          </p:cNvPicPr>
          <p:nvPr/>
        </p:nvPicPr>
        <p:blipFill rotWithShape="1">
          <a:blip r:embed="rId8" cstate="print">
            <a:extLst>
              <a:ext uri="{28A0092B-C50C-407E-A947-70E740481C1C}">
                <a14:useLocalDpi xmlns:a14="http://schemas.microsoft.com/office/drawing/2010/main" val="0"/>
              </a:ext>
            </a:extLst>
          </a:blip>
          <a:srcRect l="18651" t="14484" r="7143" b="11508"/>
          <a:stretch/>
        </p:blipFill>
        <p:spPr>
          <a:xfrm>
            <a:off x="237023" y="2236503"/>
            <a:ext cx="2781008" cy="2773572"/>
          </a:xfrm>
          <a:prstGeom prst="rect">
            <a:avLst/>
          </a:prstGeom>
        </p:spPr>
      </p:pic>
      <p:sp>
        <p:nvSpPr>
          <p:cNvPr id="14" name="Rectangle 13"/>
          <p:cNvSpPr/>
          <p:nvPr/>
        </p:nvSpPr>
        <p:spPr>
          <a:xfrm>
            <a:off x="665212" y="5511694"/>
            <a:ext cx="1739448" cy="861774"/>
          </a:xfrm>
          <a:prstGeom prst="rect">
            <a:avLst/>
          </a:prstGeom>
        </p:spPr>
        <p:txBody>
          <a:bodyPr wrap="square">
            <a:spAutoFit/>
          </a:bodyPr>
          <a:lstStyle/>
          <a:p>
            <a:r>
              <a:rPr lang="pt-BR" sz="1400" b="1" dirty="0">
                <a:solidFill>
                  <a:srgbClr val="000000"/>
                </a:solidFill>
                <a:highlight>
                  <a:srgbClr val="FFFFFF"/>
                </a:highlight>
              </a:rPr>
              <a:t>Função </a:t>
            </a:r>
            <a:r>
              <a:rPr lang="pt-BR" sz="1400" b="1" dirty="0" smtClean="0">
                <a:solidFill>
                  <a:srgbClr val="000000"/>
                </a:solidFill>
                <a:highlight>
                  <a:srgbClr val="FFFFFF"/>
                </a:highlight>
              </a:rPr>
              <a:t>observável</a:t>
            </a:r>
            <a:endParaRPr lang="pt-BR" sz="1400" b="1"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3.0 * randn</a:t>
            </a:r>
            <a:r>
              <a:rPr lang="pt-BR" sz="1200" b="1" dirty="0" smtClean="0">
                <a:solidFill>
                  <a:srgbClr val="000080"/>
                </a:solidFill>
                <a:highlight>
                  <a:srgbClr val="FFFFFF"/>
                </a:highlight>
              </a:rPr>
              <a:t>(</a:t>
            </a:r>
            <a:r>
              <a:rPr lang="pt-BR" sz="1200" dirty="0" smtClean="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x1 </a:t>
            </a:r>
            <a:r>
              <a:rPr lang="pt-BR" sz="1200" b="1" dirty="0">
                <a:solidFill>
                  <a:srgbClr val="000080"/>
                </a:solidFill>
                <a:highlight>
                  <a:srgbClr val="FFFFFF"/>
                </a:highlight>
              </a:rPr>
              <a:t>+</a:t>
            </a:r>
            <a:r>
              <a:rPr lang="pt-BR" sz="1200" dirty="0">
                <a:solidFill>
                  <a:srgbClr val="000000"/>
                </a:solidFill>
                <a:highlight>
                  <a:srgbClr val="FFFFFF"/>
                </a:highlight>
              </a:rPr>
              <a:t> 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p>
        </p:txBody>
      </p:sp>
      <p:sp>
        <p:nvSpPr>
          <p:cNvPr id="15" name="TextBox 14"/>
          <p:cNvSpPr txBox="1"/>
          <p:nvPr/>
        </p:nvSpPr>
        <p:spPr>
          <a:xfrm>
            <a:off x="4918064" y="6424268"/>
            <a:ext cx="6080136" cy="369332"/>
          </a:xfrm>
          <a:prstGeom prst="rect">
            <a:avLst/>
          </a:prstGeom>
          <a:noFill/>
        </p:spPr>
        <p:txBody>
          <a:bodyPr wrap="square" rtlCol="0">
            <a:spAutoFit/>
          </a:bodyPr>
          <a:lstStyle/>
          <a:p>
            <a:r>
              <a:rPr lang="pt-BR" u="sng" dirty="0" smtClean="0">
                <a:solidFill>
                  <a:srgbClr val="00B0F0"/>
                </a:solidFill>
              </a:rPr>
              <a:t>Exemplo: </a:t>
            </a:r>
            <a:r>
              <a:rPr lang="pt-BR" u="sng" dirty="0">
                <a:solidFill>
                  <a:srgbClr val="00B0F0"/>
                </a:solidFill>
              </a:rPr>
              <a:t>stocastic_gradient_descent_with_momentum.ipynb</a:t>
            </a:r>
          </a:p>
        </p:txBody>
      </p:sp>
      <mc:AlternateContent xmlns:mc="http://schemas.openxmlformats.org/markup-compatibility/2006" xmlns:a14="http://schemas.microsoft.com/office/drawing/2010/main">
        <mc:Choice Requires="a14">
          <p:sp>
            <p:nvSpPr>
              <p:cNvPr id="16" name="TextBox 15"/>
              <p:cNvSpPr txBox="1"/>
              <p:nvPr/>
            </p:nvSpPr>
            <p:spPr>
              <a:xfrm>
                <a:off x="6931797" y="892427"/>
                <a:ext cx="1206500"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=0.02</m:t>
                      </m:r>
                    </m:oMath>
                  </m:oMathPara>
                </a14:m>
                <a:endParaRPr lang="pt-BR" i="1" dirty="0"/>
              </a:p>
            </p:txBody>
          </p:sp>
        </mc:Choice>
        <mc:Fallback xmlns="">
          <p:sp>
            <p:nvSpPr>
              <p:cNvPr id="16" name="TextBox 15"/>
              <p:cNvSpPr txBox="1">
                <a:spLocks noRot="1" noChangeAspect="1" noMove="1" noResize="1" noEditPoints="1" noAdjustHandles="1" noChangeArrowheads="1" noChangeShapeType="1" noTextEdit="1"/>
              </p:cNvSpPr>
              <p:nvPr/>
            </p:nvSpPr>
            <p:spPr>
              <a:xfrm>
                <a:off x="6931797" y="892427"/>
                <a:ext cx="1206500" cy="369332"/>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6473395" y="3730097"/>
                <a:ext cx="2123303"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=0.001, </m:t>
                      </m:r>
                      <m:r>
                        <a:rPr lang="pt-BR" b="0" i="1" smtClean="0">
                          <a:latin typeface="Cambria Math" panose="02040503050406030204" pitchFamily="18" charset="0"/>
                          <a:ea typeface="Cambria Math" panose="02040503050406030204" pitchFamily="18" charset="0"/>
                        </a:rPr>
                        <m:t>𝜇</m:t>
                      </m:r>
                      <m:r>
                        <a:rPr lang="pt-BR" b="0" i="1" smtClean="0">
                          <a:latin typeface="Cambria Math" panose="02040503050406030204" pitchFamily="18" charset="0"/>
                          <a:ea typeface="Cambria Math" panose="02040503050406030204" pitchFamily="18" charset="0"/>
                        </a:rPr>
                        <m:t>=0.5</m:t>
                      </m:r>
                    </m:oMath>
                  </m:oMathPara>
                </a14:m>
                <a:endParaRPr lang="pt-BR" i="1" dirty="0"/>
              </a:p>
            </p:txBody>
          </p:sp>
        </mc:Choice>
        <mc:Fallback xmlns="">
          <p:sp>
            <p:nvSpPr>
              <p:cNvPr id="17" name="TextBox 16"/>
              <p:cNvSpPr txBox="1">
                <a:spLocks noRot="1" noChangeAspect="1" noMove="1" noResize="1" noEditPoints="1" noAdjustHandles="1" noChangeArrowheads="1" noChangeShapeType="1" noTextEdit="1"/>
              </p:cNvSpPr>
              <p:nvPr/>
            </p:nvSpPr>
            <p:spPr>
              <a:xfrm>
                <a:off x="6473395" y="3730097"/>
                <a:ext cx="2123303" cy="369332"/>
              </a:xfrm>
              <a:prstGeom prst="rect">
                <a:avLst/>
              </a:prstGeom>
              <a:blipFill rotWithShape="0">
                <a:blip r:embed="rId10"/>
                <a:stretch>
                  <a:fillRect b="-5000"/>
                </a:stretch>
              </a:blipFill>
            </p:spPr>
            <p:txBody>
              <a:bodyPr/>
              <a:lstStyle/>
              <a:p>
                <a:r>
                  <a:rPr lang="pt-BR">
                    <a:noFill/>
                  </a:rPr>
                  <a:t> </a:t>
                </a:r>
              </a:p>
            </p:txBody>
          </p:sp>
        </mc:Fallback>
      </mc:AlternateContent>
    </p:spTree>
    <p:extLst>
      <p:ext uri="{BB962C8B-B14F-4D97-AF65-F5344CB8AC3E}">
        <p14:creationId xmlns:p14="http://schemas.microsoft.com/office/powerpoint/2010/main" val="23258298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225425"/>
                <a:ext cx="10922000" cy="1325563"/>
              </a:xfrm>
            </p:spPr>
            <p:txBody>
              <a:bodyPr/>
              <a:lstStyle/>
              <a:p>
                <a:r>
                  <a:rPr lang="pt-BR" dirty="0" smtClean="0"/>
                  <a:t>Esquema de Ajuste 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Redução programada da taxa de aprendizagem</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225425"/>
                <a:ext cx="10922000" cy="1325563"/>
              </a:xfrm>
              <a:blipFill rotWithShape="0">
                <a:blip r:embed="rId3"/>
                <a:stretch>
                  <a:fillRect l="-2289" t="-13364" r="-1340" b="-21198"/>
                </a:stretch>
              </a:blipFill>
            </p:spPr>
            <p:txBody>
              <a:bodyPr/>
              <a:lstStyle/>
              <a:p>
                <a:r>
                  <a:rPr lang="pt-BR">
                    <a:noFill/>
                  </a:rPr>
                  <a:t> </a:t>
                </a:r>
              </a:p>
            </p:txBody>
          </p:sp>
        </mc:Fallback>
      </mc:AlternateContent>
      <p:sp>
        <p:nvSpPr>
          <p:cNvPr id="3" name="Content Placeholder 2"/>
          <p:cNvSpPr>
            <a:spLocks noGrp="1"/>
          </p:cNvSpPr>
          <p:nvPr>
            <p:ph idx="1"/>
          </p:nvPr>
        </p:nvSpPr>
        <p:spPr>
          <a:xfrm>
            <a:off x="838200" y="1825624"/>
            <a:ext cx="10922000" cy="4765675"/>
          </a:xfrm>
        </p:spPr>
        <p:txBody>
          <a:bodyPr>
            <a:normAutofit lnSpcReduction="10000"/>
          </a:bodyPr>
          <a:lstStyle/>
          <a:p>
            <a:r>
              <a:rPr lang="pt-BR" dirty="0"/>
              <a:t>No treinamento </a:t>
            </a:r>
            <a:r>
              <a:rPr lang="pt-BR" dirty="0" smtClean="0"/>
              <a:t>com o gradiente descendente, </a:t>
            </a:r>
            <a:r>
              <a:rPr lang="pt-BR" dirty="0"/>
              <a:t>geralmente é útil </a:t>
            </a:r>
            <a:r>
              <a:rPr lang="pt-BR" dirty="0" smtClean="0"/>
              <a:t>diminuir a </a:t>
            </a:r>
            <a:r>
              <a:rPr lang="pt-BR" dirty="0"/>
              <a:t>taxa de aprendizado ao longo do tempo</a:t>
            </a:r>
            <a:r>
              <a:rPr lang="pt-BR" dirty="0" smtClean="0"/>
              <a:t>.</a:t>
            </a:r>
          </a:p>
          <a:p>
            <a:r>
              <a:rPr lang="pt-BR" dirty="0"/>
              <a:t>Uma boa intuição para se ter em mente é que, com uma alta taxa de </a:t>
            </a:r>
            <a:r>
              <a:rPr lang="pt-BR" dirty="0" smtClean="0"/>
              <a:t>aprendizado o </a:t>
            </a:r>
            <a:r>
              <a:rPr lang="pt-BR" dirty="0"/>
              <a:t>vetor de </a:t>
            </a:r>
            <a:r>
              <a:rPr lang="pt-BR" dirty="0" smtClean="0"/>
              <a:t>pesos “oscila” ou “pula” caoticamente</a:t>
            </a:r>
            <a:r>
              <a:rPr lang="pt-BR" dirty="0"/>
              <a:t>, incapaz </a:t>
            </a:r>
            <a:r>
              <a:rPr lang="pt-BR" dirty="0" smtClean="0"/>
              <a:t>de convergir para áreas mais profundas, </a:t>
            </a:r>
            <a:r>
              <a:rPr lang="pt-BR" dirty="0"/>
              <a:t>porém </a:t>
            </a:r>
            <a:r>
              <a:rPr lang="pt-BR" dirty="0" smtClean="0"/>
              <a:t>mais estreitas</a:t>
            </a:r>
            <a:r>
              <a:rPr lang="pt-BR" dirty="0"/>
              <a:t>, </a:t>
            </a:r>
            <a:r>
              <a:rPr lang="pt-BR" dirty="0" smtClean="0"/>
              <a:t>da superfície de erro. </a:t>
            </a:r>
          </a:p>
          <a:p>
            <a:r>
              <a:rPr lang="pt-BR" dirty="0" smtClean="0"/>
              <a:t>Saber </a:t>
            </a:r>
            <a:r>
              <a:rPr lang="pt-BR" dirty="0"/>
              <a:t>quando diminuir a taxa de aprendizagem pode ser complicado: </a:t>
            </a:r>
            <a:endParaRPr lang="pt-BR" dirty="0" smtClean="0"/>
          </a:p>
          <a:p>
            <a:pPr lvl="1">
              <a:buFont typeface="Wingdings" panose="05000000000000000000" pitchFamily="2" charset="2"/>
              <a:buChar char="§"/>
            </a:pPr>
            <a:r>
              <a:rPr lang="pt-BR" dirty="0"/>
              <a:t>S</a:t>
            </a:r>
            <a:r>
              <a:rPr lang="pt-BR" dirty="0" smtClean="0"/>
              <a:t>e diminuirmos um grande passo lentamente, estaremos desperdiçando tempo saltando </a:t>
            </a:r>
            <a:r>
              <a:rPr lang="pt-BR" dirty="0"/>
              <a:t>caoticamente </a:t>
            </a:r>
            <a:r>
              <a:rPr lang="pt-BR" dirty="0" smtClean="0"/>
              <a:t>com </a:t>
            </a:r>
            <a:r>
              <a:rPr lang="pt-BR" dirty="0"/>
              <a:t>pouca melhoria por um longo tempo. </a:t>
            </a:r>
            <a:endParaRPr lang="pt-BR" dirty="0" smtClean="0"/>
          </a:p>
          <a:p>
            <a:pPr lvl="1">
              <a:buFont typeface="Wingdings" panose="05000000000000000000" pitchFamily="2" charset="2"/>
              <a:buChar char="§"/>
            </a:pPr>
            <a:r>
              <a:rPr lang="pt-BR" dirty="0" smtClean="0"/>
              <a:t>Por outro lado, se diminuirmos o passo </a:t>
            </a:r>
            <a:r>
              <a:rPr lang="pt-BR" dirty="0"/>
              <a:t>de forma muito </a:t>
            </a:r>
            <a:r>
              <a:rPr lang="pt-BR" dirty="0" smtClean="0"/>
              <a:t>agressiva, </a:t>
            </a:r>
            <a:r>
              <a:rPr lang="pt-BR" dirty="0"/>
              <a:t>o </a:t>
            </a:r>
            <a:r>
              <a:rPr lang="pt-BR" dirty="0" smtClean="0"/>
              <a:t>modelo irá parar de aprender muito rapidamente, pois o passo vai fazer com que o gradiente diminua rapidamente, incapacitando-o </a:t>
            </a:r>
            <a:r>
              <a:rPr lang="pt-BR" dirty="0"/>
              <a:t>de alcançar </a:t>
            </a:r>
            <a:r>
              <a:rPr lang="pt-BR" dirty="0" smtClean="0"/>
              <a:t>o mínimo.</a:t>
            </a:r>
            <a:endParaRPr lang="pt-BR" dirty="0"/>
          </a:p>
        </p:txBody>
      </p:sp>
    </p:spTree>
    <p:extLst>
      <p:ext uri="{BB962C8B-B14F-4D97-AF65-F5344CB8AC3E}">
        <p14:creationId xmlns:p14="http://schemas.microsoft.com/office/powerpoint/2010/main" val="75297808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212725"/>
                <a:ext cx="11036300" cy="1325563"/>
              </a:xfrm>
            </p:spPr>
            <p:txBody>
              <a:bodyPr/>
              <a:lstStyle/>
              <a:p>
                <a:r>
                  <a:rPr lang="pt-BR" dirty="0"/>
                  <a:t>Esquema de Ajuste 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Redução programada da taxa de aprendizagem</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212725"/>
                <a:ext cx="11036300" cy="1325563"/>
              </a:xfrm>
              <a:blipFill rotWithShape="0">
                <a:blip r:embed="rId2"/>
                <a:stretch>
                  <a:fillRect l="-2265" t="-13364" r="-276" b="-2119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137900" cy="4816475"/>
              </a:xfrm>
            </p:spPr>
            <p:txBody>
              <a:bodyPr>
                <a:normAutofit fontScale="85000" lnSpcReduction="20000"/>
              </a:bodyPr>
              <a:lstStyle/>
              <a:p>
                <a:r>
                  <a:rPr lang="pt-BR" dirty="0" smtClean="0"/>
                  <a:t>Os três </a:t>
                </a:r>
                <a:r>
                  <a:rPr lang="pt-BR" dirty="0"/>
                  <a:t>tipos </a:t>
                </a:r>
                <a:r>
                  <a:rPr lang="pt-BR" dirty="0" smtClean="0"/>
                  <a:t>mais comuns </a:t>
                </a:r>
                <a:r>
                  <a:rPr lang="pt-BR" dirty="0"/>
                  <a:t>de implementação da redução programada da taxa de </a:t>
                </a:r>
                <a:r>
                  <a:rPr lang="pt-BR" dirty="0" smtClean="0"/>
                  <a:t>aprendizagem são:</a:t>
                </a:r>
              </a:p>
              <a:p>
                <a:pPr lvl="1">
                  <a:buFont typeface="Wingdings" panose="05000000000000000000" pitchFamily="2" charset="2"/>
                  <a:buChar char="§"/>
                </a:pPr>
                <a:r>
                  <a:rPr lang="pt-BR" b="1" dirty="0" smtClean="0"/>
                  <a:t>Decaimento gradual</a:t>
                </a:r>
                <a:r>
                  <a:rPr lang="pt-BR" dirty="0" smtClean="0"/>
                  <a:t>: também conhecido como decaimento </a:t>
                </a:r>
                <a:r>
                  <a:rPr lang="pt-BR" dirty="0"/>
                  <a:t>por etapas ou </a:t>
                </a:r>
                <a:r>
                  <a:rPr lang="pt-BR" dirty="0" smtClean="0"/>
                  <a:t>por degraus. Ele reduz </a:t>
                </a:r>
                <a:r>
                  <a:rPr lang="pt-BR" dirty="0"/>
                  <a:t>a taxa de </a:t>
                </a:r>
                <a:r>
                  <a:rPr lang="pt-BR" dirty="0" smtClean="0"/>
                  <a:t>aprendizagem </a:t>
                </a:r>
                <a:r>
                  <a:rPr lang="pt-BR" dirty="0"/>
                  <a:t>de algum fator a cada número pré-definido de iterações ou épocas. Os valores típicos </a:t>
                </a:r>
                <a:r>
                  <a:rPr lang="pt-BR" dirty="0" smtClean="0"/>
                  <a:t>utilizados </a:t>
                </a:r>
                <a:r>
                  <a:rPr lang="pt-BR" dirty="0"/>
                  <a:t>para reduzir a taxa de aprendizado </a:t>
                </a:r>
                <a:r>
                  <a:rPr lang="pt-BR" dirty="0" smtClean="0"/>
                  <a:t>são </a:t>
                </a:r>
                <a14:m>
                  <m:oMath xmlns:m="http://schemas.openxmlformats.org/officeDocument/2006/math">
                    <m:r>
                      <a:rPr lang="pt-BR" i="1">
                        <a:latin typeface="Cambria Math" panose="02040503050406030204" pitchFamily="18" charset="0"/>
                      </a:rPr>
                      <m:t>0.5</m:t>
                    </m:r>
                  </m:oMath>
                </a14:m>
                <a:r>
                  <a:rPr lang="pt-BR" dirty="0" smtClean="0"/>
                  <a:t> </a:t>
                </a:r>
                <a:r>
                  <a:rPr lang="pt-BR" dirty="0"/>
                  <a:t>a cada número pré-definido de épocas. Esses números dependem muito do tipo de problema e do modelo. </a:t>
                </a:r>
                <a:endParaRPr lang="pt-BR" dirty="0" smtClean="0"/>
              </a:p>
              <a:p>
                <a:pPr lvl="1">
                  <a:buFont typeface="Wingdings" panose="05000000000000000000" pitchFamily="2" charset="2"/>
                  <a:buChar char="§"/>
                </a:pPr>
                <a:r>
                  <a:rPr lang="pt-BR" b="1" dirty="0" smtClean="0"/>
                  <a:t>Decaimento exponencial</a:t>
                </a:r>
                <a:r>
                  <a:rPr lang="pt-BR" dirty="0" smtClean="0"/>
                  <a:t>: </a:t>
                </a:r>
                <a:r>
                  <a:rPr lang="pt-BR" dirty="0"/>
                  <a:t>tem a forma </a:t>
                </a:r>
                <a:r>
                  <a:rPr lang="pt-BR" dirty="0" smtClean="0"/>
                  <a:t>matemática </a:t>
                </a:r>
                <a14:m>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m:t>
                    </m:r>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ea typeface="Cambria Math" panose="02040503050406030204" pitchFamily="18" charset="0"/>
                          </a:rPr>
                          <m:t>0</m:t>
                        </m:r>
                      </m:sub>
                    </m:sSub>
                    <m:sSup>
                      <m:sSupPr>
                        <m:ctrlPr>
                          <a:rPr lang="pt-BR" b="0" i="1" smtClean="0">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𝑒</m:t>
                        </m:r>
                      </m:e>
                      <m:sup>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𝑘𝑡</m:t>
                        </m:r>
                      </m:sup>
                    </m:sSup>
                  </m:oMath>
                </a14:m>
                <a:r>
                  <a:rPr lang="pt-BR" dirty="0" smtClean="0"/>
                  <a:t>, </a:t>
                </a:r>
                <a:r>
                  <a:rPr lang="pt-BR" dirty="0"/>
                  <a:t>onde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0</m:t>
                        </m:r>
                      </m:sub>
                    </m:sSub>
                  </m:oMath>
                </a14:m>
                <a:r>
                  <a:rPr lang="pt-BR" dirty="0" smtClean="0"/>
                  <a:t> e </a:t>
                </a:r>
                <a14:m>
                  <m:oMath xmlns:m="http://schemas.openxmlformats.org/officeDocument/2006/math">
                    <m:r>
                      <a:rPr lang="pt-BR" i="1">
                        <a:latin typeface="Cambria Math" panose="02040503050406030204" pitchFamily="18" charset="0"/>
                        <a:ea typeface="Cambria Math" panose="02040503050406030204" pitchFamily="18" charset="0"/>
                      </a:rPr>
                      <m:t>𝑘</m:t>
                    </m:r>
                  </m:oMath>
                </a14:m>
                <a:r>
                  <a:rPr lang="pt-BR" dirty="0" smtClean="0"/>
                  <a:t> </a:t>
                </a:r>
                <a:r>
                  <a:rPr lang="pt-BR" dirty="0"/>
                  <a:t>são hiperparâmetros e </a:t>
                </a:r>
                <a14:m>
                  <m:oMath xmlns:m="http://schemas.openxmlformats.org/officeDocument/2006/math">
                    <m:r>
                      <a:rPr lang="pt-BR" i="1">
                        <a:latin typeface="Cambria Math" panose="02040503050406030204" pitchFamily="18" charset="0"/>
                        <a:ea typeface="Cambria Math" panose="02040503050406030204" pitchFamily="18" charset="0"/>
                      </a:rPr>
                      <m:t>𝑡</m:t>
                    </m:r>
                  </m:oMath>
                </a14:m>
                <a:r>
                  <a:rPr lang="pt-BR" dirty="0" smtClean="0"/>
                  <a:t> </a:t>
                </a:r>
                <a:r>
                  <a:rPr lang="pt-BR" dirty="0"/>
                  <a:t>é o número da iteração (mas você também pode usar unidades de épocas</a:t>
                </a:r>
                <a:r>
                  <a:rPr lang="pt-BR" dirty="0" smtClean="0"/>
                  <a:t>).</a:t>
                </a:r>
              </a:p>
              <a:p>
                <a:pPr lvl="1">
                  <a:buFont typeface="Wingdings" panose="05000000000000000000" pitchFamily="2" charset="2"/>
                  <a:buChar char="§"/>
                </a:pPr>
                <a:r>
                  <a:rPr lang="pt-BR" b="1" dirty="0"/>
                  <a:t>D</a:t>
                </a:r>
                <a:r>
                  <a:rPr lang="pt-BR" b="1" dirty="0" smtClean="0"/>
                  <a:t>ecaimento </a:t>
                </a:r>
                <a14:m>
                  <m:oMath xmlns:m="http://schemas.openxmlformats.org/officeDocument/2006/math">
                    <m:f>
                      <m:fPr>
                        <m:type m:val="skw"/>
                        <m:ctrlPr>
                          <a:rPr lang="pt-BR" b="1" i="1" smtClean="0">
                            <a:latin typeface="Cambria Math" panose="02040503050406030204" pitchFamily="18" charset="0"/>
                          </a:rPr>
                        </m:ctrlPr>
                      </m:fPr>
                      <m:num>
                        <m:r>
                          <a:rPr lang="pt-BR" b="1" i="1" smtClean="0">
                            <a:latin typeface="Cambria Math" panose="02040503050406030204" pitchFamily="18" charset="0"/>
                          </a:rPr>
                          <m:t>𝟏</m:t>
                        </m:r>
                      </m:num>
                      <m:den>
                        <m:r>
                          <a:rPr lang="pt-BR" b="1" i="1" smtClean="0">
                            <a:latin typeface="Cambria Math" panose="02040503050406030204" pitchFamily="18" charset="0"/>
                          </a:rPr>
                          <m:t>𝒕</m:t>
                        </m:r>
                      </m:den>
                    </m:f>
                  </m:oMath>
                </a14:m>
                <a:r>
                  <a:rPr lang="pt-BR" dirty="0" smtClean="0"/>
                  <a:t>:  </a:t>
                </a:r>
                <a:r>
                  <a:rPr lang="pt-BR" dirty="0"/>
                  <a:t>tem a forma matemática </a:t>
                </a:r>
                <a14:m>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m:t>
                    </m:r>
                    <m:f>
                      <m:fPr>
                        <m:type m:val="skw"/>
                        <m:ctrlPr>
                          <a:rPr lang="pt-BR" b="0" i="1" smtClean="0">
                            <a:latin typeface="Cambria Math" panose="02040503050406030204" pitchFamily="18" charset="0"/>
                            <a:ea typeface="Cambria Math" panose="02040503050406030204" pitchFamily="18" charset="0"/>
                          </a:rPr>
                        </m:ctrlPr>
                      </m:fPr>
                      <m:num>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0</m:t>
                            </m:r>
                          </m:sub>
                        </m:sSub>
                      </m:num>
                      <m:den>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1+</m:t>
                            </m:r>
                            <m:r>
                              <a:rPr lang="pt-BR" b="0" i="1" smtClean="0">
                                <a:latin typeface="Cambria Math" panose="02040503050406030204" pitchFamily="18" charset="0"/>
                                <a:ea typeface="Cambria Math" panose="02040503050406030204" pitchFamily="18" charset="0"/>
                              </a:rPr>
                              <m:t>𝑘𝑡</m:t>
                            </m:r>
                          </m:e>
                        </m:d>
                      </m:den>
                    </m:f>
                  </m:oMath>
                </a14:m>
                <a:r>
                  <a:rPr lang="pt-BR" dirty="0" smtClean="0"/>
                  <a:t> onde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0</m:t>
                        </m:r>
                      </m:sub>
                    </m:sSub>
                  </m:oMath>
                </a14:m>
                <a:r>
                  <a:rPr lang="pt-BR" dirty="0" smtClean="0"/>
                  <a:t> e são </a:t>
                </a:r>
                <a14:m>
                  <m:oMath xmlns:m="http://schemas.openxmlformats.org/officeDocument/2006/math">
                    <m:r>
                      <a:rPr lang="pt-BR" i="1">
                        <a:latin typeface="Cambria Math" panose="02040503050406030204" pitchFamily="18" charset="0"/>
                        <a:ea typeface="Cambria Math" panose="02040503050406030204" pitchFamily="18" charset="0"/>
                      </a:rPr>
                      <m:t>𝑘</m:t>
                    </m:r>
                    <m:r>
                      <a:rPr lang="pt-BR" i="1">
                        <a:latin typeface="Cambria Math" panose="02040503050406030204" pitchFamily="18" charset="0"/>
                        <a:ea typeface="Cambria Math" panose="02040503050406030204" pitchFamily="18" charset="0"/>
                      </a:rPr>
                      <m:t> </m:t>
                    </m:r>
                  </m:oMath>
                </a14:m>
                <a:r>
                  <a:rPr lang="pt-BR" dirty="0"/>
                  <a:t>hiperparâmetros e </a:t>
                </a:r>
                <a14:m>
                  <m:oMath xmlns:m="http://schemas.openxmlformats.org/officeDocument/2006/math">
                    <m:r>
                      <a:rPr lang="pt-BR" i="1">
                        <a:latin typeface="Cambria Math" panose="02040503050406030204" pitchFamily="18" charset="0"/>
                        <a:ea typeface="Cambria Math" panose="02040503050406030204" pitchFamily="18" charset="0"/>
                      </a:rPr>
                      <m:t>𝑡</m:t>
                    </m:r>
                  </m:oMath>
                </a14:m>
                <a:r>
                  <a:rPr lang="pt-BR" dirty="0" smtClean="0"/>
                  <a:t> </a:t>
                </a:r>
                <a:r>
                  <a:rPr lang="pt-BR" dirty="0"/>
                  <a:t>é o número da iteração.</a:t>
                </a:r>
              </a:p>
              <a:p>
                <a:r>
                  <a:rPr lang="pt-BR" dirty="0"/>
                  <a:t>Na prática, </a:t>
                </a:r>
                <a:r>
                  <a:rPr lang="pt-BR" dirty="0" smtClean="0"/>
                  <a:t>o </a:t>
                </a:r>
                <a:r>
                  <a:rPr lang="pt-BR" b="1" i="1" dirty="0" smtClean="0"/>
                  <a:t>decaimento por etapas </a:t>
                </a:r>
                <a:r>
                  <a:rPr lang="pt-BR" dirty="0"/>
                  <a:t>é </a:t>
                </a:r>
                <a:r>
                  <a:rPr lang="pt-BR" dirty="0" smtClean="0"/>
                  <a:t>mais o utilizado entre os 3, pois seus hiperparâmetros (</a:t>
                </a:r>
                <a:r>
                  <a:rPr lang="pt-BR" dirty="0"/>
                  <a:t>a fração de decaimento e os intervalos de </a:t>
                </a:r>
                <a:r>
                  <a:rPr lang="pt-BR" dirty="0" smtClean="0"/>
                  <a:t>tempo para redução) </a:t>
                </a:r>
                <a:r>
                  <a:rPr lang="pt-BR" dirty="0"/>
                  <a:t>são mais interpretáveis do que o hiperparâmetro </a:t>
                </a:r>
                <a14:m>
                  <m:oMath xmlns:m="http://schemas.openxmlformats.org/officeDocument/2006/math">
                    <m:r>
                      <a:rPr lang="pt-BR" i="1">
                        <a:latin typeface="Cambria Math" panose="02040503050406030204" pitchFamily="18" charset="0"/>
                        <a:ea typeface="Cambria Math" panose="02040503050406030204" pitchFamily="18" charset="0"/>
                      </a:rPr>
                      <m:t>𝑘</m:t>
                    </m:r>
                  </m:oMath>
                </a14:m>
                <a:r>
                  <a:rPr lang="pt-BR" dirty="0" smtClean="0"/>
                  <a:t>, que dita a taxa de decaimento do passo de aprendizagem.</a:t>
                </a:r>
              </a:p>
              <a:p>
                <a:r>
                  <a:rPr lang="pt-BR" dirty="0" smtClean="0"/>
                  <a:t>Existem outros esquemas de redução programada de </a:t>
                </a:r>
                <a14:m>
                  <m:oMath xmlns:m="http://schemas.openxmlformats.org/officeDocument/2006/math">
                    <m:r>
                      <a:rPr lang="pt-BR" i="1" smtClean="0">
                        <a:latin typeface="Cambria Math" panose="02040503050406030204" pitchFamily="18" charset="0"/>
                        <a:ea typeface="Cambria Math" panose="02040503050406030204" pitchFamily="18" charset="0"/>
                      </a:rPr>
                      <m:t>𝛼</m:t>
                    </m:r>
                  </m:oMath>
                </a14:m>
                <a:r>
                  <a:rPr lang="pt-BR" dirty="0" smtClean="0"/>
                  <a:t>, mas todos são versões de algum desses 3.</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137900" cy="4816475"/>
              </a:xfrm>
              <a:blipFill rotWithShape="0">
                <a:blip r:embed="rId3"/>
                <a:stretch>
                  <a:fillRect l="-766" t="-2908" r="-274"/>
                </a:stretch>
              </a:blipFill>
            </p:spPr>
            <p:txBody>
              <a:bodyPr/>
              <a:lstStyle/>
              <a:p>
                <a:r>
                  <a:rPr lang="pt-BR">
                    <a:noFill/>
                  </a:rPr>
                  <a:t> </a:t>
                </a:r>
              </a:p>
            </p:txBody>
          </p:sp>
        </mc:Fallback>
      </mc:AlternateContent>
    </p:spTree>
    <p:extLst>
      <p:ext uri="{BB962C8B-B14F-4D97-AF65-F5344CB8AC3E}">
        <p14:creationId xmlns:p14="http://schemas.microsoft.com/office/powerpoint/2010/main" val="19467776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199" y="0"/>
                <a:ext cx="11024616" cy="1140805"/>
              </a:xfrm>
            </p:spPr>
            <p:txBody>
              <a:bodyPr>
                <a:normAutofit fontScale="90000"/>
              </a:bodyPr>
              <a:lstStyle/>
              <a:p>
                <a:r>
                  <a:rPr lang="pt-BR" dirty="0"/>
                  <a:t>Implementação: </a:t>
                </a:r>
                <a:r>
                  <a:rPr lang="pt-BR" dirty="0" smtClean="0"/>
                  <a:t>GDE com </a:t>
                </a:r>
                <a:r>
                  <a:rPr lang="pt-BR" dirty="0"/>
                  <a:t>Esquema de Ajuste de </a:t>
                </a:r>
                <a14:m>
                  <m:oMath xmlns:m="http://schemas.openxmlformats.org/officeDocument/2006/math">
                    <m:r>
                      <a:rPr lang="pt-BR" i="1" smtClean="0">
                        <a:latin typeface="Cambria Math" panose="02040503050406030204" pitchFamily="18" charset="0"/>
                        <a:ea typeface="Cambria Math" panose="02040503050406030204" pitchFamily="18" charset="0"/>
                      </a:rPr>
                      <m:t>𝛼</m:t>
                    </m:r>
                  </m:oMath>
                </a14:m>
                <a:endParaRPr lang="pt-BR"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199" y="0"/>
                <a:ext cx="11024616" cy="1140805"/>
              </a:xfrm>
              <a:blipFill rotWithShape="0">
                <a:blip r:embed="rId3"/>
                <a:stretch>
                  <a:fillRect l="-1935" b="-1070"/>
                </a:stretch>
              </a:blipFill>
            </p:spPr>
            <p:txBody>
              <a:bodyPr/>
              <a:lstStyle/>
              <a:p>
                <a:r>
                  <a:rPr lang="pt-BR">
                    <a:noFill/>
                  </a:rPr>
                  <a:t> </a:t>
                </a:r>
              </a:p>
            </p:txBody>
          </p:sp>
        </mc:Fallback>
      </mc:AlternateContent>
      <p:sp>
        <p:nvSpPr>
          <p:cNvPr id="3" name="Content Placeholder 2"/>
          <p:cNvSpPr>
            <a:spLocks noGrp="1"/>
          </p:cNvSpPr>
          <p:nvPr>
            <p:ph idx="1"/>
          </p:nvPr>
        </p:nvSpPr>
        <p:spPr>
          <a:xfrm>
            <a:off x="4102100" y="4705383"/>
            <a:ext cx="8016790" cy="2089118"/>
          </a:xfrm>
        </p:spPr>
        <p:txBody>
          <a:bodyPr>
            <a:noAutofit/>
          </a:bodyPr>
          <a:lstStyle/>
          <a:p>
            <a:r>
              <a:rPr lang="pt-BR" sz="1600" dirty="0"/>
              <a:t>Exemplo com esquema de variação do passo conhecido como “decaimento gradual”</a:t>
            </a:r>
          </a:p>
          <a:p>
            <a:r>
              <a:rPr lang="pt-BR" sz="1600" dirty="0"/>
              <a:t>O caminho também não é direto/regular para o mínimo.</a:t>
            </a:r>
          </a:p>
          <a:p>
            <a:r>
              <a:rPr lang="pt-BR" sz="1600" dirty="0"/>
              <a:t>Apresenta algumas mudanças de direção ao longo do caminho.</a:t>
            </a:r>
          </a:p>
          <a:p>
            <a:r>
              <a:rPr lang="pt-BR" sz="1600" dirty="0"/>
              <a:t>Oscilação em torno do mínimo é bastante minimizada pelo esquema de variação do passo.</a:t>
            </a:r>
          </a:p>
          <a:p>
            <a:r>
              <a:rPr lang="pt-BR" sz="1600" dirty="0"/>
              <a:t>Os passos começam com grandes valores e depois diminuem cada vez mais, permitindo que o algoritmo se estabilize próximo ao mínimo global.</a:t>
            </a:r>
          </a:p>
        </p:txBody>
      </p:sp>
      <p:sp>
        <p:nvSpPr>
          <p:cNvPr id="4" name="Rectangle 3"/>
          <p:cNvSpPr/>
          <p:nvPr/>
        </p:nvSpPr>
        <p:spPr>
          <a:xfrm>
            <a:off x="838199" y="981236"/>
            <a:ext cx="6130159" cy="5478423"/>
          </a:xfrm>
          <a:prstGeom prst="rect">
            <a:avLst/>
          </a:prstGeom>
        </p:spPr>
        <p:txBody>
          <a:bodyPr wrap="square">
            <a:spAutoFit/>
          </a:bodyPr>
          <a:lstStyle/>
          <a:p>
            <a:r>
              <a:rPr lang="pt-BR" sz="1000" b="1" dirty="0" err="1">
                <a:solidFill>
                  <a:srgbClr val="0000FF"/>
                </a:solidFill>
                <a:highlight>
                  <a:srgbClr val="FFFFFF"/>
                </a:highlight>
              </a:rPr>
              <a:t>import</a:t>
            </a:r>
            <a:r>
              <a:rPr lang="pt-BR" sz="1000" dirty="0">
                <a:solidFill>
                  <a:srgbClr val="000000"/>
                </a:solidFill>
                <a:highlight>
                  <a:srgbClr val="FFFFFF"/>
                </a:highlight>
              </a:rPr>
              <a:t> </a:t>
            </a:r>
            <a:r>
              <a:rPr lang="pt-BR" sz="1000" dirty="0" err="1">
                <a:solidFill>
                  <a:srgbClr val="000000"/>
                </a:solidFill>
                <a:highlight>
                  <a:srgbClr val="FFFFFF"/>
                </a:highlight>
              </a:rPr>
              <a:t>numpy</a:t>
            </a:r>
            <a:r>
              <a:rPr lang="pt-BR" sz="1000" dirty="0">
                <a:solidFill>
                  <a:srgbClr val="000000"/>
                </a:solidFill>
                <a:highlight>
                  <a:srgbClr val="FFFFFF"/>
                </a:highlight>
              </a:rPr>
              <a:t> </a:t>
            </a:r>
            <a:r>
              <a:rPr lang="pt-BR" sz="1000" b="1" dirty="0">
                <a:solidFill>
                  <a:srgbClr val="0000FF"/>
                </a:solidFill>
                <a:highlight>
                  <a:srgbClr val="FFFFFF"/>
                </a:highlight>
              </a:rPr>
              <a:t>as</a:t>
            </a:r>
            <a:r>
              <a:rPr lang="pt-BR" sz="1000" dirty="0">
                <a:solidFill>
                  <a:srgbClr val="000000"/>
                </a:solidFill>
                <a:highlight>
                  <a:srgbClr val="FFFFFF"/>
                </a:highlight>
              </a:rPr>
              <a:t> </a:t>
            </a:r>
            <a:r>
              <a:rPr lang="pt-BR" sz="1000" dirty="0" err="1">
                <a:solidFill>
                  <a:srgbClr val="000000"/>
                </a:solidFill>
                <a:highlight>
                  <a:srgbClr val="FFFFFF"/>
                </a:highlight>
              </a:rPr>
              <a:t>np</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Define the number of examples.</a:t>
            </a:r>
            <a:endParaRPr lang="en-US" sz="1000" dirty="0">
              <a:solidFill>
                <a:srgbClr val="000000"/>
              </a:solidFill>
              <a:highlight>
                <a:srgbClr val="FFFFFF"/>
              </a:highlight>
            </a:endParaRPr>
          </a:p>
          <a:p>
            <a:r>
              <a:rPr lang="pt-BR" sz="1000" dirty="0">
                <a:solidFill>
                  <a:srgbClr val="000000"/>
                </a:solidFill>
                <a:highlight>
                  <a:srgbClr val="FFFFFF"/>
                </a:highlight>
              </a:rPr>
              <a:t>M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1000</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a:t>
            </a:r>
            <a:r>
              <a:rPr lang="pt-BR" sz="1000" dirty="0" err="1">
                <a:solidFill>
                  <a:srgbClr val="008000"/>
                </a:solidFill>
                <a:highlight>
                  <a:srgbClr val="FFFFFF"/>
                </a:highlight>
              </a:rPr>
              <a:t>Generate</a:t>
            </a:r>
            <a:r>
              <a:rPr lang="pt-BR" sz="1000" dirty="0">
                <a:solidFill>
                  <a:srgbClr val="008000"/>
                </a:solidFill>
                <a:highlight>
                  <a:srgbClr val="FFFFFF"/>
                </a:highlight>
              </a:rPr>
              <a:t> </a:t>
            </a:r>
            <a:r>
              <a:rPr lang="pt-BR" sz="1000" dirty="0" err="1">
                <a:solidFill>
                  <a:srgbClr val="008000"/>
                </a:solidFill>
                <a:highlight>
                  <a:srgbClr val="FFFFFF"/>
                </a:highlight>
              </a:rPr>
              <a:t>target</a:t>
            </a:r>
            <a:r>
              <a:rPr lang="pt-BR" sz="1000" dirty="0">
                <a:solidFill>
                  <a:srgbClr val="008000"/>
                </a:solidFill>
                <a:highlight>
                  <a:srgbClr val="FFFFFF"/>
                </a:highlight>
              </a:rPr>
              <a:t> </a:t>
            </a:r>
            <a:r>
              <a:rPr lang="pt-BR" sz="1000" dirty="0" err="1">
                <a:solidFill>
                  <a:srgbClr val="008000"/>
                </a:solidFill>
                <a:highlight>
                  <a:srgbClr val="FFFFFF"/>
                </a:highlight>
              </a:rPr>
              <a:t>function</a:t>
            </a:r>
            <a:r>
              <a:rPr lang="pt-BR" sz="1000" dirty="0">
                <a:solidFill>
                  <a:srgbClr val="00800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x1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x2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s-ES" sz="1000" dirty="0">
                <a:solidFill>
                  <a:srgbClr val="000000"/>
                </a:solidFill>
                <a:highlight>
                  <a:srgbClr val="FFFFFF"/>
                </a:highlight>
              </a:rPr>
              <a:t>y </a:t>
            </a:r>
            <a:r>
              <a:rPr lang="es-ES" sz="1000" b="1" dirty="0">
                <a:solidFill>
                  <a:srgbClr val="000080"/>
                </a:solidFill>
                <a:highlight>
                  <a:srgbClr val="FFFFFF"/>
                </a:highlight>
              </a:rPr>
              <a:t>=</a:t>
            </a:r>
            <a:r>
              <a:rPr lang="es-ES" sz="1000" dirty="0">
                <a:solidFill>
                  <a:srgbClr val="000000"/>
                </a:solidFill>
                <a:highlight>
                  <a:srgbClr val="FFFFFF"/>
                </a:highlight>
              </a:rPr>
              <a:t> x1 </a:t>
            </a:r>
            <a:r>
              <a:rPr lang="es-ES" sz="1000" b="1" dirty="0">
                <a:solidFill>
                  <a:srgbClr val="000080"/>
                </a:solidFill>
                <a:highlight>
                  <a:srgbClr val="FFFFFF"/>
                </a:highlight>
              </a:rPr>
              <a:t>+</a:t>
            </a:r>
            <a:r>
              <a:rPr lang="es-ES" sz="1000" dirty="0">
                <a:solidFill>
                  <a:srgbClr val="000000"/>
                </a:solidFill>
                <a:highlight>
                  <a:srgbClr val="FFFFFF"/>
                </a:highlight>
              </a:rPr>
              <a:t> x2 </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dirty="0" err="1">
                <a:solidFill>
                  <a:srgbClr val="000000"/>
                </a:solidFill>
                <a:highlight>
                  <a:srgbClr val="FFFFFF"/>
                </a:highlight>
              </a:rPr>
              <a:t>np</a:t>
            </a:r>
            <a:r>
              <a:rPr lang="es-ES" sz="1000" b="1" dirty="0" err="1">
                <a:solidFill>
                  <a:srgbClr val="000080"/>
                </a:solidFill>
                <a:highlight>
                  <a:srgbClr val="FFFFFF"/>
                </a:highlight>
              </a:rPr>
              <a:t>.</a:t>
            </a:r>
            <a:r>
              <a:rPr lang="es-ES" sz="1000" dirty="0" err="1">
                <a:solidFill>
                  <a:srgbClr val="000000"/>
                </a:solidFill>
                <a:highlight>
                  <a:srgbClr val="FFFFFF"/>
                </a:highlight>
              </a:rPr>
              <a:t>random</a:t>
            </a:r>
            <a:r>
              <a:rPr lang="es-ES" sz="1000" b="1" dirty="0" err="1">
                <a:solidFill>
                  <a:srgbClr val="000080"/>
                </a:solidFill>
                <a:highlight>
                  <a:srgbClr val="FFFFFF"/>
                </a:highlight>
              </a:rPr>
              <a:t>.</a:t>
            </a:r>
            <a:r>
              <a:rPr lang="es-ES" sz="1000" dirty="0" err="1">
                <a:solidFill>
                  <a:srgbClr val="000000"/>
                </a:solidFill>
                <a:highlight>
                  <a:srgbClr val="FFFFFF"/>
                </a:highlight>
              </a:rPr>
              <a:t>randn</a:t>
            </a:r>
            <a:r>
              <a:rPr lang="es-ES" sz="1000" b="1" dirty="0">
                <a:solidFill>
                  <a:srgbClr val="000080"/>
                </a:solidFill>
                <a:highlight>
                  <a:srgbClr val="FFFFFF"/>
                </a:highlight>
              </a:rPr>
              <a:t>(</a:t>
            </a:r>
            <a:r>
              <a:rPr lang="es-ES" sz="1000" dirty="0">
                <a:solidFill>
                  <a:srgbClr val="000000"/>
                </a:solidFill>
                <a:highlight>
                  <a:srgbClr val="FFFFFF"/>
                </a:highlight>
              </a:rPr>
              <a:t>M</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dirty="0">
                <a:solidFill>
                  <a:srgbClr val="FF0000"/>
                </a:solidFill>
                <a:highlight>
                  <a:srgbClr val="FFFFFF"/>
                </a:highlight>
              </a:rPr>
              <a:t>1</a:t>
            </a:r>
            <a:r>
              <a:rPr lang="es-ES" sz="1000" b="1" dirty="0">
                <a:solidFill>
                  <a:srgbClr val="000080"/>
                </a:solidFill>
                <a:highlight>
                  <a:srgbClr val="FFFFFF"/>
                </a:highlight>
              </a:rPr>
              <a:t>)</a:t>
            </a:r>
            <a:endParaRPr lang="es-ES"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Concatenate both column vectors, x1 and x2.</a:t>
            </a:r>
            <a:endParaRPr lang="en-US" sz="1000" dirty="0">
              <a:solidFill>
                <a:srgbClr val="000000"/>
              </a:solidFill>
              <a:highlight>
                <a:srgbClr val="FFFFFF"/>
              </a:highlight>
            </a:endParaRPr>
          </a:p>
          <a:p>
            <a:r>
              <a:rPr lang="pt-BR" sz="1000" dirty="0">
                <a:solidFill>
                  <a:srgbClr val="000000"/>
                </a:solidFill>
                <a:highlight>
                  <a:srgbClr val="FFFFFF"/>
                </a:highlight>
              </a:rPr>
              <a:t>X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c</a:t>
            </a:r>
            <a:r>
              <a:rPr lang="pt-BR" sz="1000" dirty="0">
                <a:solidFill>
                  <a:srgbClr val="000000"/>
                </a:solidFill>
                <a:highlight>
                  <a:srgbClr val="FFFFFF"/>
                </a:highlight>
              </a:rPr>
              <a:t>_</a:t>
            </a:r>
            <a:r>
              <a:rPr lang="pt-BR" sz="1000" b="1" dirty="0">
                <a:solidFill>
                  <a:srgbClr val="000080"/>
                </a:solidFill>
                <a:highlight>
                  <a:srgbClr val="FFFFFF"/>
                </a:highlight>
              </a:rPr>
              <a:t>[</a:t>
            </a:r>
            <a:r>
              <a:rPr lang="pt-BR" sz="1000" dirty="0">
                <a:solidFill>
                  <a:srgbClr val="000000"/>
                </a:solidFill>
                <a:highlight>
                  <a:srgbClr val="FFFFFF"/>
                </a:highlight>
              </a:rPr>
              <a:t>x1</a:t>
            </a:r>
            <a:r>
              <a:rPr lang="pt-BR" sz="1000" b="1" dirty="0">
                <a:solidFill>
                  <a:srgbClr val="000080"/>
                </a:solidFill>
                <a:highlight>
                  <a:srgbClr val="FFFFFF"/>
                </a:highlight>
              </a:rPr>
              <a:t>,</a:t>
            </a:r>
            <a:r>
              <a:rPr lang="pt-BR" sz="1000" dirty="0">
                <a:solidFill>
                  <a:srgbClr val="000000"/>
                </a:solidFill>
                <a:highlight>
                  <a:srgbClr val="FFFFFF"/>
                </a:highlight>
              </a:rPr>
              <a:t> x2</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a:t>
            </a:r>
            <a:r>
              <a:rPr lang="pt-BR" sz="1000" dirty="0" err="1">
                <a:solidFill>
                  <a:srgbClr val="008000"/>
                </a:solidFill>
                <a:highlight>
                  <a:srgbClr val="FFFFFF"/>
                </a:highlight>
              </a:rPr>
              <a:t>Number</a:t>
            </a:r>
            <a:r>
              <a:rPr lang="pt-BR" sz="1000" dirty="0">
                <a:solidFill>
                  <a:srgbClr val="008000"/>
                </a:solidFill>
                <a:highlight>
                  <a:srgbClr val="FFFFFF"/>
                </a:highlight>
              </a:rPr>
              <a:t> </a:t>
            </a:r>
            <a:r>
              <a:rPr lang="pt-BR" sz="1000" dirty="0" err="1">
                <a:solidFill>
                  <a:srgbClr val="008000"/>
                </a:solidFill>
                <a:highlight>
                  <a:srgbClr val="FFFFFF"/>
                </a:highlight>
              </a:rPr>
              <a:t>of</a:t>
            </a:r>
            <a:r>
              <a:rPr lang="pt-BR" sz="1000" dirty="0">
                <a:solidFill>
                  <a:srgbClr val="008000"/>
                </a:solidFill>
                <a:highlight>
                  <a:srgbClr val="FFFFFF"/>
                </a:highlight>
              </a:rPr>
              <a:t> </a:t>
            </a:r>
            <a:r>
              <a:rPr lang="pt-BR" sz="1000" dirty="0" err="1">
                <a:solidFill>
                  <a:srgbClr val="008000"/>
                </a:solidFill>
                <a:highlight>
                  <a:srgbClr val="FFFFFF"/>
                </a:highlight>
              </a:rPr>
              <a:t>epochs</a:t>
            </a:r>
            <a:r>
              <a:rPr lang="pt-BR" sz="1000" dirty="0">
                <a:solidFill>
                  <a:srgbClr val="008000"/>
                </a:solidFill>
                <a:highlight>
                  <a:srgbClr val="FFFFFF"/>
                </a:highlight>
              </a:rPr>
              <a:t>.</a:t>
            </a:r>
            <a:endParaRPr lang="pt-BR" sz="1000" dirty="0">
              <a:solidFill>
                <a:srgbClr val="000000"/>
              </a:solidFill>
              <a:highlight>
                <a:srgbClr val="FFFFFF"/>
              </a:highlight>
            </a:endParaRPr>
          </a:p>
          <a:p>
            <a:r>
              <a:rPr lang="pt-BR" sz="1000" dirty="0" err="1">
                <a:solidFill>
                  <a:srgbClr val="000000"/>
                </a:solidFill>
                <a:highlight>
                  <a:srgbClr val="FFFFFF"/>
                </a:highlight>
              </a:rPr>
              <a:t>n_epochs</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Initial learning rate.</a:t>
            </a:r>
            <a:endParaRPr lang="pt-BR" sz="1000" dirty="0">
              <a:solidFill>
                <a:srgbClr val="000000"/>
              </a:solidFill>
              <a:highlight>
                <a:srgbClr val="FFFFFF"/>
              </a:highlight>
            </a:endParaRPr>
          </a:p>
          <a:p>
            <a:r>
              <a:rPr lang="pt-BR" sz="1000" dirty="0" err="1">
                <a:solidFill>
                  <a:srgbClr val="000000"/>
                </a:solidFill>
                <a:highlight>
                  <a:srgbClr val="FFFFFF"/>
                </a:highlight>
              </a:rPr>
              <a:t>alpha_int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0.1</a:t>
            </a:r>
            <a:endParaRPr lang="pt-BR" sz="1000" dirty="0">
              <a:solidFill>
                <a:srgbClr val="000000"/>
              </a:solidFill>
              <a:highlight>
                <a:srgbClr val="FFFFFF"/>
              </a:highlight>
            </a:endParaRPr>
          </a:p>
          <a:p>
            <a:r>
              <a:rPr lang="pt-BR" sz="1000" dirty="0">
                <a:solidFill>
                  <a:srgbClr val="008000"/>
                </a:solidFill>
                <a:highlight>
                  <a:srgbClr val="FFFFFF"/>
                </a:highlight>
              </a:rPr>
              <a:t># Learning schedule function.</a:t>
            </a:r>
            <a:endParaRPr lang="pt-BR" sz="1000" dirty="0">
              <a:solidFill>
                <a:srgbClr val="000000"/>
              </a:solidFill>
              <a:highlight>
                <a:srgbClr val="FFFFFF"/>
              </a:highlight>
            </a:endParaRPr>
          </a:p>
          <a:p>
            <a:r>
              <a:rPr lang="pt-BR" sz="1000" b="1" dirty="0">
                <a:solidFill>
                  <a:srgbClr val="0000FF"/>
                </a:solidFill>
                <a:highlight>
                  <a:srgbClr val="FFFFFF"/>
                </a:highlight>
              </a:rPr>
              <a:t>def</a:t>
            </a:r>
            <a:r>
              <a:rPr lang="pt-BR" sz="1000" dirty="0">
                <a:solidFill>
                  <a:srgbClr val="000000"/>
                </a:solidFill>
                <a:highlight>
                  <a:srgbClr val="FFFFFF"/>
                </a:highlight>
              </a:rPr>
              <a:t> </a:t>
            </a:r>
            <a:r>
              <a:rPr lang="pt-BR" sz="1000" dirty="0">
                <a:solidFill>
                  <a:srgbClr val="FF00FF"/>
                </a:solidFill>
                <a:highlight>
                  <a:srgbClr val="FFFFFF"/>
                </a:highlight>
              </a:rPr>
              <a:t>learning_schedule</a:t>
            </a:r>
            <a:r>
              <a:rPr lang="pt-BR" sz="1000" b="1" dirty="0">
                <a:solidFill>
                  <a:srgbClr val="000080"/>
                </a:solidFill>
                <a:highlight>
                  <a:srgbClr val="FFFFFF"/>
                </a:highlight>
              </a:rPr>
              <a:t>(</a:t>
            </a:r>
            <a:r>
              <a:rPr lang="pt-BR" sz="1000" dirty="0">
                <a:solidFill>
                  <a:srgbClr val="000000"/>
                </a:solidFill>
                <a:highlight>
                  <a:srgbClr val="FFFFFF"/>
                </a:highlight>
              </a:rPr>
              <a:t>alpha_int</a:t>
            </a:r>
            <a:r>
              <a:rPr lang="pt-BR" sz="1000" b="1" dirty="0">
                <a:solidFill>
                  <a:srgbClr val="000080"/>
                </a:solidFill>
                <a:highlight>
                  <a:srgbClr val="FFFFFF"/>
                </a:highlight>
              </a:rPr>
              <a:t>,</a:t>
            </a:r>
            <a:r>
              <a:rPr lang="pt-BR" sz="1000" dirty="0">
                <a:solidFill>
                  <a:srgbClr val="000000"/>
                </a:solidFill>
                <a:highlight>
                  <a:srgbClr val="FFFFFF"/>
                </a:highlight>
              </a:rPr>
              <a:t> t</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000000"/>
                </a:solidFill>
                <a:highlight>
                  <a:srgbClr val="FFFFFF"/>
                </a:highlight>
                <a:latin typeface="Courier New" panose="02070309020205020404" pitchFamily="49" charset="0"/>
              </a:rPr>
              <a:t>drop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0.5</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epochs_drop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4.0</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alpha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alpha_int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math</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pow</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drop</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math</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floor</a:t>
            </a:r>
            <a:r>
              <a:rPr lang="pt-BR" sz="1000" b="1" dirty="0">
                <a:solidFill>
                  <a:srgbClr val="000080"/>
                </a:solidFill>
                <a:highlight>
                  <a:srgbClr val="FFFFFF"/>
                </a:highlight>
                <a:latin typeface="Courier New" panose="02070309020205020404" pitchFamily="49" charset="0"/>
              </a:rPr>
              <a:t>((</a:t>
            </a:r>
            <a:r>
              <a:rPr lang="pt-BR" sz="1000" dirty="0">
                <a:solidFill>
                  <a:srgbClr val="FF0000"/>
                </a:solidFill>
                <a:highlight>
                  <a:srgbClr val="FFFFFF"/>
                </a:highlight>
                <a:latin typeface="Courier New" panose="02070309020205020404" pitchFamily="49" charset="0"/>
              </a:rPr>
              <a:t>1</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t</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epochs_drop</a:t>
            </a:r>
            <a:r>
              <a:rPr lang="pt-BR" sz="1000" b="1" dirty="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a:t>
            </a:r>
            <a:r>
              <a:rPr lang="pt-BR" sz="1000" b="1" dirty="0">
                <a:solidFill>
                  <a:srgbClr val="0000FF"/>
                </a:solidFill>
                <a:highlight>
                  <a:srgbClr val="FFFFFF"/>
                </a:highlight>
                <a:latin typeface="Courier New" panose="02070309020205020404" pitchFamily="49" charset="0"/>
              </a:rPr>
              <a:t>return</a:t>
            </a:r>
            <a:r>
              <a:rPr lang="pt-BR" sz="1000" dirty="0">
                <a:solidFill>
                  <a:srgbClr val="000000"/>
                </a:solidFill>
                <a:highlight>
                  <a:srgbClr val="FFFFFF"/>
                </a:highlight>
                <a:latin typeface="Courier New" panose="02070309020205020404" pitchFamily="49" charset="0"/>
              </a:rPr>
              <a:t> alpha</a:t>
            </a:r>
            <a:endParaRPr lang="pt-BR" sz="1000" dirty="0"/>
          </a:p>
          <a:p>
            <a:endParaRPr lang="pt-BR" sz="1000" dirty="0">
              <a:solidFill>
                <a:srgbClr val="000000"/>
              </a:solidFill>
              <a:highlight>
                <a:srgbClr val="FFFFFF"/>
              </a:highlight>
            </a:endParaRPr>
          </a:p>
          <a:p>
            <a:r>
              <a:rPr lang="pt-BR" sz="1000" dirty="0">
                <a:solidFill>
                  <a:srgbClr val="000000"/>
                </a:solidFill>
                <a:highlight>
                  <a:srgbClr val="FFFFFF"/>
                </a:highlight>
              </a:rPr>
              <a:t>a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FF0000"/>
                </a:solidFill>
                <a:highlight>
                  <a:srgbClr val="FFFFFF"/>
                </a:highlight>
              </a:rPr>
              <a:t>2</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pt-BR" sz="1000" dirty="0">
                <a:solidFill>
                  <a:srgbClr val="008000"/>
                </a:solidFill>
                <a:highlight>
                  <a:srgbClr val="FFFFFF"/>
                </a:highlight>
              </a:rPr>
              <a:t># </a:t>
            </a:r>
            <a:r>
              <a:rPr lang="pt-BR" sz="1000" dirty="0" err="1">
                <a:solidFill>
                  <a:srgbClr val="008000"/>
                </a:solidFill>
                <a:highlight>
                  <a:srgbClr val="FFFFFF"/>
                </a:highlight>
              </a:rPr>
              <a:t>Stocastic</a:t>
            </a:r>
            <a:r>
              <a:rPr lang="pt-BR" sz="1000" dirty="0">
                <a:solidFill>
                  <a:srgbClr val="008000"/>
                </a:solidFill>
                <a:highlight>
                  <a:srgbClr val="FFFFFF"/>
                </a:highlight>
              </a:rPr>
              <a:t> </a:t>
            </a:r>
            <a:r>
              <a:rPr lang="pt-BR" sz="1000" dirty="0" err="1">
                <a:solidFill>
                  <a:srgbClr val="008000"/>
                </a:solidFill>
                <a:highlight>
                  <a:srgbClr val="FFFFFF"/>
                </a:highlight>
              </a:rPr>
              <a:t>gradient-descent</a:t>
            </a:r>
            <a:r>
              <a:rPr lang="pt-BR" sz="1000" dirty="0">
                <a:solidFill>
                  <a:srgbClr val="008000"/>
                </a:solidFill>
                <a:highlight>
                  <a:srgbClr val="FFFFFF"/>
                </a:highlight>
              </a:rPr>
              <a:t> loop.</a:t>
            </a:r>
            <a:endParaRPr lang="pt-BR" sz="1000" dirty="0">
              <a:solidFill>
                <a:srgbClr val="000000"/>
              </a:solidFill>
              <a:highlight>
                <a:srgbClr val="FFFFFF"/>
              </a:highlight>
            </a:endParaRPr>
          </a:p>
          <a:p>
            <a:r>
              <a:rPr lang="pt-BR" sz="1000" b="1" dirty="0">
                <a:solidFill>
                  <a:srgbClr val="0000FF"/>
                </a:solidFill>
                <a:highlight>
                  <a:srgbClr val="FFFFFF"/>
                </a:highlight>
              </a:rPr>
              <a:t>for</a:t>
            </a:r>
            <a:r>
              <a:rPr lang="pt-BR" sz="1000" dirty="0">
                <a:solidFill>
                  <a:srgbClr val="000000"/>
                </a:solidFill>
                <a:highlight>
                  <a:srgbClr val="FFFFFF"/>
                </a:highlight>
              </a:rPr>
              <a:t> </a:t>
            </a:r>
            <a:r>
              <a:rPr lang="pt-BR" sz="1000" dirty="0" err="1">
                <a:solidFill>
                  <a:srgbClr val="000000"/>
                </a:solidFill>
                <a:highlight>
                  <a:srgbClr val="FFFFFF"/>
                </a:highlight>
              </a:rPr>
              <a:t>epoch</a:t>
            </a:r>
            <a:r>
              <a:rPr lang="pt-BR" sz="1000" dirty="0">
                <a:solidFill>
                  <a:srgbClr val="000000"/>
                </a:solidFill>
                <a:highlight>
                  <a:srgbClr val="FFFFFF"/>
                </a:highlight>
              </a:rPr>
              <a:t> </a:t>
            </a:r>
            <a:r>
              <a:rPr lang="pt-BR" sz="1000" b="1" dirty="0">
                <a:solidFill>
                  <a:srgbClr val="0000FF"/>
                </a:solidFill>
                <a:highlight>
                  <a:srgbClr val="FFFFFF"/>
                </a:highlight>
              </a:rPr>
              <a:t>in</a:t>
            </a:r>
            <a:r>
              <a:rPr lang="pt-BR" sz="1000" dirty="0">
                <a:solidFill>
                  <a:srgbClr val="000000"/>
                </a:solidFill>
                <a:highlight>
                  <a:srgbClr val="FFFFFF"/>
                </a:highlight>
              </a:rPr>
              <a:t> </a:t>
            </a:r>
            <a:r>
              <a:rPr lang="pt-BR" sz="1000" b="1" dirty="0">
                <a:solidFill>
                  <a:srgbClr val="880088"/>
                </a:solidFill>
                <a:highlight>
                  <a:srgbClr val="FFFFFF"/>
                </a:highlight>
              </a:rPr>
              <a:t>range</a:t>
            </a:r>
            <a:r>
              <a:rPr lang="pt-BR" sz="1000" b="1" dirty="0">
                <a:solidFill>
                  <a:srgbClr val="000080"/>
                </a:solidFill>
                <a:highlight>
                  <a:srgbClr val="FFFFFF"/>
                </a:highlight>
              </a:rPr>
              <a:t>(</a:t>
            </a:r>
            <a:r>
              <a:rPr lang="pt-BR" sz="1000" dirty="0" err="1">
                <a:solidFill>
                  <a:srgbClr val="000000"/>
                </a:solidFill>
                <a:highlight>
                  <a:srgbClr val="FFFFFF"/>
                </a:highlight>
              </a:rPr>
              <a:t>n_epochs</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for</a:t>
            </a:r>
            <a:r>
              <a:rPr lang="pt-BR" sz="1000" dirty="0">
                <a:solidFill>
                  <a:srgbClr val="000000"/>
                </a:solidFill>
                <a:highlight>
                  <a:srgbClr val="FFFFFF"/>
                </a:highlight>
              </a:rPr>
              <a:t> i </a:t>
            </a:r>
            <a:r>
              <a:rPr lang="pt-BR" sz="1000" b="1" dirty="0">
                <a:solidFill>
                  <a:srgbClr val="0000FF"/>
                </a:solidFill>
                <a:highlight>
                  <a:srgbClr val="FFFFFF"/>
                </a:highlight>
              </a:rPr>
              <a:t>in</a:t>
            </a:r>
            <a:r>
              <a:rPr lang="pt-BR" sz="1000" dirty="0">
                <a:solidFill>
                  <a:srgbClr val="000000"/>
                </a:solidFill>
                <a:highlight>
                  <a:srgbClr val="FFFFFF"/>
                </a:highlight>
              </a:rPr>
              <a:t> </a:t>
            </a:r>
            <a:r>
              <a:rPr lang="pt-BR" sz="1000" b="1" dirty="0">
                <a:solidFill>
                  <a:srgbClr val="880088"/>
                </a:solidFill>
                <a:highlight>
                  <a:srgbClr val="FFFFFF"/>
                </a:highlight>
              </a:rPr>
              <a:t>range</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err="1">
                <a:solidFill>
                  <a:srgbClr val="000000"/>
                </a:solidFill>
                <a:highlight>
                  <a:srgbClr val="FFFFFF"/>
                </a:highlight>
              </a:rPr>
              <a:t>random_index</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randint</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xi </a:t>
            </a:r>
            <a:r>
              <a:rPr lang="pt-BR" sz="1000" b="1" dirty="0">
                <a:solidFill>
                  <a:srgbClr val="000080"/>
                </a:solidFill>
                <a:highlight>
                  <a:srgbClr val="FFFFFF"/>
                </a:highlight>
              </a:rPr>
              <a:t>=</a:t>
            </a:r>
            <a:r>
              <a:rPr lang="pt-BR" sz="1000" dirty="0">
                <a:solidFill>
                  <a:srgbClr val="000000"/>
                </a:solidFill>
                <a:highlight>
                  <a:srgbClr val="FFFFFF"/>
                </a:highlight>
              </a:rPr>
              <a:t> X</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err="1">
                <a:solidFill>
                  <a:srgbClr val="000000"/>
                </a:solidFill>
                <a:highlight>
                  <a:srgbClr val="FFFFFF"/>
                </a:highlight>
              </a:rPr>
              <a:t>yi</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y</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err="1">
                <a:solidFill>
                  <a:srgbClr val="000000"/>
                </a:solidFill>
                <a:highlight>
                  <a:srgbClr val="FFFFFF"/>
                </a:highlight>
              </a:rPr>
              <a:t>gradients</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FF0000"/>
                </a:solidFill>
                <a:highlight>
                  <a:srgbClr val="FFFFFF"/>
                </a:highlight>
              </a:rPr>
              <a:t>2</a:t>
            </a:r>
            <a:r>
              <a:rPr lang="pt-BR" sz="1000" b="1" dirty="0">
                <a:solidFill>
                  <a:srgbClr val="000080"/>
                </a:solidFill>
                <a:highlight>
                  <a:srgbClr val="FFFFFF"/>
                </a:highlight>
              </a:rPr>
              <a:t>*</a:t>
            </a:r>
            <a:r>
              <a:rPr lang="pt-BR" sz="1000" dirty="0">
                <a:solidFill>
                  <a:srgbClr val="000000"/>
                </a:solidFill>
                <a:highlight>
                  <a:srgbClr val="FFFFFF"/>
                </a:highlight>
              </a:rPr>
              <a:t>xi</a:t>
            </a:r>
            <a:r>
              <a:rPr lang="pt-BR" sz="1000" b="1" dirty="0">
                <a:solidFill>
                  <a:srgbClr val="000080"/>
                </a:solidFill>
                <a:highlight>
                  <a:srgbClr val="FFFFFF"/>
                </a:highlight>
              </a:rPr>
              <a:t>.</a:t>
            </a:r>
            <a:r>
              <a:rPr lang="pt-BR" sz="1000" dirty="0">
                <a:solidFill>
                  <a:srgbClr val="000000"/>
                </a:solidFill>
                <a:highlight>
                  <a:srgbClr val="FFFFFF"/>
                </a:highlight>
              </a:rPr>
              <a:t>T</a:t>
            </a:r>
            <a:r>
              <a:rPr lang="pt-BR" sz="1000" b="1" dirty="0">
                <a:solidFill>
                  <a:srgbClr val="000080"/>
                </a:solidFill>
                <a:highlight>
                  <a:srgbClr val="FFFFFF"/>
                </a:highlight>
              </a:rPr>
              <a:t>.</a:t>
            </a:r>
            <a:r>
              <a:rPr lang="pt-BR" sz="1000" dirty="0">
                <a:solidFill>
                  <a:srgbClr val="000000"/>
                </a:solidFill>
                <a:highlight>
                  <a:srgbClr val="FFFFFF"/>
                </a:highlight>
              </a:rPr>
              <a:t>dot</a:t>
            </a:r>
            <a:r>
              <a:rPr lang="pt-BR" sz="1000" b="1" dirty="0">
                <a:solidFill>
                  <a:srgbClr val="000080"/>
                </a:solidFill>
                <a:highlight>
                  <a:srgbClr val="FFFFFF"/>
                </a:highlight>
              </a:rPr>
              <a:t>(</a:t>
            </a:r>
            <a:r>
              <a:rPr lang="pt-BR" sz="1000" dirty="0" err="1">
                <a:solidFill>
                  <a:srgbClr val="000000"/>
                </a:solidFill>
                <a:highlight>
                  <a:srgbClr val="FFFFFF"/>
                </a:highlight>
              </a:rPr>
              <a:t>yi</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xi</a:t>
            </a:r>
            <a:r>
              <a:rPr lang="pt-BR" sz="1000" b="1" dirty="0">
                <a:solidFill>
                  <a:srgbClr val="000080"/>
                </a:solidFill>
                <a:highlight>
                  <a:srgbClr val="FFFFFF"/>
                </a:highlight>
              </a:rPr>
              <a:t>.</a:t>
            </a:r>
            <a:r>
              <a:rPr lang="pt-BR" sz="1000" dirty="0">
                <a:solidFill>
                  <a:srgbClr val="000000"/>
                </a:solidFill>
                <a:highlight>
                  <a:srgbClr val="FFFFFF"/>
                </a:highlight>
              </a:rPr>
              <a:t>dot</a:t>
            </a:r>
            <a:r>
              <a:rPr lang="pt-BR" sz="1000" b="1" dirty="0">
                <a:solidFill>
                  <a:srgbClr val="000080"/>
                </a:solidFill>
                <a:highlight>
                  <a:srgbClr val="FFFFFF"/>
                </a:highlight>
              </a:rPr>
              <a:t>(</a:t>
            </a:r>
            <a:r>
              <a:rPr lang="pt-BR" sz="1000" dirty="0">
                <a:solidFill>
                  <a:srgbClr val="000000"/>
                </a:solidFill>
                <a:highlight>
                  <a:srgbClr val="FFFFFF"/>
                </a:highlight>
              </a:rPr>
              <a:t>a</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sv-SE" sz="1000" dirty="0">
                <a:solidFill>
                  <a:srgbClr val="000000"/>
                </a:solidFill>
                <a:highlight>
                  <a:srgbClr val="FFFFFF"/>
                </a:highlight>
              </a:rPr>
              <a:t>        </a:t>
            </a:r>
            <a:r>
              <a:rPr lang="pt-BR" sz="1000" dirty="0">
                <a:solidFill>
                  <a:srgbClr val="000000"/>
                </a:solidFill>
                <a:highlight>
                  <a:srgbClr val="FFFFFF"/>
                </a:highlight>
              </a:rPr>
              <a:t>alpha</a:t>
            </a:r>
            <a:r>
              <a:rPr lang="sv-SE" sz="1000" dirty="0">
                <a:solidFill>
                  <a:srgbClr val="000000"/>
                </a:solidFill>
                <a:highlight>
                  <a:srgbClr val="FFFFFF"/>
                </a:highlight>
              </a:rPr>
              <a:t> </a:t>
            </a:r>
            <a:r>
              <a:rPr lang="sv-SE" sz="1000" b="1" dirty="0">
                <a:solidFill>
                  <a:srgbClr val="000080"/>
                </a:solidFill>
                <a:highlight>
                  <a:srgbClr val="FFFFFF"/>
                </a:highlight>
              </a:rPr>
              <a:t>=</a:t>
            </a:r>
            <a:r>
              <a:rPr lang="sv-SE" sz="1000" dirty="0">
                <a:solidFill>
                  <a:srgbClr val="000000"/>
                </a:solidFill>
                <a:highlight>
                  <a:srgbClr val="FFFFFF"/>
                </a:highlight>
              </a:rPr>
              <a:t> </a:t>
            </a:r>
            <a:r>
              <a:rPr lang="sv-SE" sz="1000" dirty="0" err="1">
                <a:solidFill>
                  <a:srgbClr val="000000"/>
                </a:solidFill>
                <a:highlight>
                  <a:srgbClr val="FFFFFF"/>
                </a:highlight>
              </a:rPr>
              <a:t>learning_schedule</a:t>
            </a:r>
            <a:r>
              <a:rPr lang="sv-SE" sz="1000" b="1" dirty="0">
                <a:solidFill>
                  <a:srgbClr val="000080"/>
                </a:solidFill>
                <a:highlight>
                  <a:srgbClr val="FFFFFF"/>
                </a:highlight>
              </a:rPr>
              <a:t>(</a:t>
            </a:r>
            <a:r>
              <a:rPr lang="pt-BR" sz="1000" dirty="0" err="1">
                <a:solidFill>
                  <a:srgbClr val="000000"/>
                </a:solidFill>
                <a:highlight>
                  <a:srgbClr val="FFFFFF"/>
                </a:highlight>
              </a:rPr>
              <a:t>alpha_int</a:t>
            </a:r>
            <a:r>
              <a:rPr lang="sv-SE" sz="1000" b="1" dirty="0">
                <a:solidFill>
                  <a:srgbClr val="000080"/>
                </a:solidFill>
                <a:highlight>
                  <a:srgbClr val="FFFFFF"/>
                </a:highlight>
              </a:rPr>
              <a:t>,</a:t>
            </a:r>
            <a:r>
              <a:rPr lang="sv-SE" sz="1000" dirty="0">
                <a:solidFill>
                  <a:srgbClr val="000000"/>
                </a:solidFill>
                <a:highlight>
                  <a:srgbClr val="FFFFFF"/>
                </a:highlight>
              </a:rPr>
              <a:t> k</a:t>
            </a:r>
            <a:r>
              <a:rPr lang="sv-SE" sz="1000" b="1" dirty="0">
                <a:solidFill>
                  <a:srgbClr val="000080"/>
                </a:solidFill>
                <a:highlight>
                  <a:srgbClr val="FFFFFF"/>
                </a:highlight>
              </a:rPr>
              <a:t>,</a:t>
            </a:r>
            <a:r>
              <a:rPr lang="sv-SE" sz="1000" dirty="0">
                <a:solidFill>
                  <a:srgbClr val="000000"/>
                </a:solidFill>
                <a:highlight>
                  <a:srgbClr val="FFFFFF"/>
                </a:highlight>
              </a:rPr>
              <a:t> </a:t>
            </a:r>
            <a:r>
              <a:rPr lang="sv-SE" sz="1000" dirty="0" err="1">
                <a:solidFill>
                  <a:srgbClr val="000000"/>
                </a:solidFill>
                <a:highlight>
                  <a:srgbClr val="FFFFFF"/>
                </a:highlight>
              </a:rPr>
              <a:t>epoch</a:t>
            </a:r>
            <a:r>
              <a:rPr lang="sv-SE" sz="1000" b="1" dirty="0">
                <a:solidFill>
                  <a:srgbClr val="000080"/>
                </a:solidFill>
                <a:highlight>
                  <a:srgbClr val="FFFFFF"/>
                </a:highlight>
              </a:rPr>
              <a:t>*</a:t>
            </a:r>
            <a:r>
              <a:rPr lang="sv-SE" sz="1000" dirty="0">
                <a:solidFill>
                  <a:srgbClr val="000000"/>
                </a:solidFill>
                <a:highlight>
                  <a:srgbClr val="FFFFFF"/>
                </a:highlight>
              </a:rPr>
              <a:t>M </a:t>
            </a:r>
            <a:r>
              <a:rPr lang="sv-SE" sz="1000" b="1" dirty="0">
                <a:solidFill>
                  <a:srgbClr val="000080"/>
                </a:solidFill>
                <a:highlight>
                  <a:srgbClr val="FFFFFF"/>
                </a:highlight>
              </a:rPr>
              <a:t>+</a:t>
            </a:r>
            <a:r>
              <a:rPr lang="sv-SE" sz="1000" dirty="0">
                <a:solidFill>
                  <a:srgbClr val="000000"/>
                </a:solidFill>
                <a:highlight>
                  <a:srgbClr val="FFFFFF"/>
                </a:highlight>
              </a:rPr>
              <a:t> i</a:t>
            </a:r>
            <a:r>
              <a:rPr lang="sv-SE" sz="1000" b="1" dirty="0">
                <a:solidFill>
                  <a:srgbClr val="000080"/>
                </a:solidFill>
                <a:highlight>
                  <a:srgbClr val="FFFFFF"/>
                </a:highlight>
              </a:rPr>
              <a:t>)</a:t>
            </a:r>
            <a:endParaRPr lang="sv-SE" sz="1000" dirty="0">
              <a:solidFill>
                <a:srgbClr val="000000"/>
              </a:solidFill>
              <a:highlight>
                <a:srgbClr val="FFFFFF"/>
              </a:highlight>
            </a:endParaRPr>
          </a:p>
          <a:p>
            <a:r>
              <a:rPr lang="pt-BR" sz="1000" dirty="0">
                <a:solidFill>
                  <a:srgbClr val="000000"/>
                </a:solidFill>
                <a:highlight>
                  <a:srgbClr val="FFFFFF"/>
                </a:highlight>
              </a:rPr>
              <a:t>        a </a:t>
            </a:r>
            <a:r>
              <a:rPr lang="pt-BR" sz="1000" b="1" dirty="0">
                <a:solidFill>
                  <a:srgbClr val="000080"/>
                </a:solidFill>
                <a:highlight>
                  <a:srgbClr val="FFFFFF"/>
                </a:highlight>
              </a:rPr>
              <a:t>=</a:t>
            </a:r>
            <a:r>
              <a:rPr lang="pt-BR" sz="1000" dirty="0">
                <a:solidFill>
                  <a:srgbClr val="000000"/>
                </a:solidFill>
                <a:highlight>
                  <a:srgbClr val="FFFFFF"/>
                </a:highlight>
              </a:rPr>
              <a:t> a </a:t>
            </a:r>
            <a:r>
              <a:rPr lang="pt-BR" sz="1000" b="1" dirty="0">
                <a:solidFill>
                  <a:srgbClr val="000080"/>
                </a:solidFill>
                <a:highlight>
                  <a:srgbClr val="FFFFFF"/>
                </a:highlight>
              </a:rPr>
              <a:t>-</a:t>
            </a:r>
            <a:r>
              <a:rPr lang="pt-BR" sz="1000" dirty="0">
                <a:solidFill>
                  <a:srgbClr val="000000"/>
                </a:solidFill>
                <a:highlight>
                  <a:srgbClr val="FFFFFF"/>
                </a:highlight>
              </a:rPr>
              <a:t> alpha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gradients</a:t>
            </a:r>
            <a:endParaRPr lang="pt-BR" sz="1000" dirty="0"/>
          </a:p>
        </p:txBody>
      </p:sp>
      <p:pic>
        <p:nvPicPr>
          <p:cNvPr id="6" name="Picture 5"/>
          <p:cNvPicPr>
            <a:picLocks noChangeAspect="1"/>
          </p:cNvPicPr>
          <p:nvPr/>
        </p:nvPicPr>
        <p:blipFill rotWithShape="1">
          <a:blip r:embed="rId4"/>
          <a:srcRect l="3248" t="8274" r="9144" b="3898"/>
          <a:stretch/>
        </p:blipFill>
        <p:spPr>
          <a:xfrm>
            <a:off x="4263146" y="943287"/>
            <a:ext cx="2875047" cy="2882308"/>
          </a:xfrm>
          <a:prstGeom prst="rect">
            <a:avLst/>
          </a:prstGeom>
        </p:spPr>
      </p:pic>
      <p:sp>
        <p:nvSpPr>
          <p:cNvPr id="8" name="TextBox 7"/>
          <p:cNvSpPr txBox="1"/>
          <p:nvPr/>
        </p:nvSpPr>
        <p:spPr>
          <a:xfrm>
            <a:off x="3685564" y="3825595"/>
            <a:ext cx="8307280" cy="646331"/>
          </a:xfrm>
          <a:prstGeom prst="rect">
            <a:avLst/>
          </a:prstGeom>
          <a:noFill/>
        </p:spPr>
        <p:txBody>
          <a:bodyPr wrap="square" rtlCol="0">
            <a:spAutoFit/>
          </a:bodyPr>
          <a:lstStyle/>
          <a:p>
            <a:r>
              <a:rPr lang="pt-BR" u="sng" dirty="0" smtClean="0">
                <a:solidFill>
                  <a:srgbClr val="00B0F0"/>
                </a:solidFill>
              </a:rPr>
              <a:t>Exemplo</a:t>
            </a:r>
            <a:r>
              <a:rPr lang="pt-BR" u="sng" dirty="0">
                <a:solidFill>
                  <a:srgbClr val="00B0F0"/>
                </a:solidFill>
              </a:rPr>
              <a:t>: stocastic_gradient_descent_with_learning_schedule_and_with_figures.ipynb</a:t>
            </a:r>
          </a:p>
          <a:p>
            <a:endParaRPr lang="pt-BR" dirty="0"/>
          </a:p>
        </p:txBody>
      </p:sp>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l="1732" t="8551" r="9524" b="5519"/>
          <a:stretch/>
        </p:blipFill>
        <p:spPr>
          <a:xfrm>
            <a:off x="8035620" y="946145"/>
            <a:ext cx="2973739" cy="2879450"/>
          </a:xfrm>
          <a:prstGeom prst="rect">
            <a:avLst/>
          </a:prstGeom>
        </p:spPr>
      </p:pic>
    </p:spTree>
    <p:extLst>
      <p:ext uri="{BB962C8B-B14F-4D97-AF65-F5344CB8AC3E}">
        <p14:creationId xmlns:p14="http://schemas.microsoft.com/office/powerpoint/2010/main" val="2863753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Implementação: Gradiente Descendente Estocástico </a:t>
            </a:r>
            <a:r>
              <a:rPr lang="pt-BR" dirty="0" smtClean="0"/>
              <a:t>com a </a:t>
            </a:r>
            <a:r>
              <a:rPr lang="pt-BR" dirty="0"/>
              <a:t>biblioteca Scikit-Learn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6620897" cy="4724779"/>
              </a:xfrm>
            </p:spPr>
            <p:txBody>
              <a:bodyPr>
                <a:normAutofit fontScale="77500" lnSpcReduction="20000"/>
              </a:bodyPr>
              <a:lstStyle/>
              <a:p>
                <a:r>
                  <a:rPr lang="pt-BR" sz="2400" dirty="0"/>
                  <a:t>A biblioteca </a:t>
                </a:r>
                <a:r>
                  <a:rPr lang="pt-BR" sz="2400" dirty="0" err="1"/>
                  <a:t>scikit</a:t>
                </a:r>
                <a:r>
                  <a:rPr lang="pt-BR" sz="2400" dirty="0"/>
                  <a:t> </a:t>
                </a:r>
                <a:r>
                  <a:rPr lang="pt-BR" sz="2400" dirty="0" err="1"/>
                  <a:t>learn</a:t>
                </a:r>
                <a:r>
                  <a:rPr lang="pt-BR" sz="2400" dirty="0"/>
                  <a:t> disponibiliza a classe </a:t>
                </a:r>
                <a:r>
                  <a:rPr lang="pt-BR" sz="2400" b="1" i="1" dirty="0" err="1"/>
                  <a:t>SGDRegressor</a:t>
                </a:r>
                <a:r>
                  <a:rPr lang="pt-BR" sz="2400" dirty="0"/>
                  <a:t> para realizar regressão linear utilizando o Gradiente Descendente Estocástico.</a:t>
                </a:r>
              </a:p>
              <a:p>
                <a:r>
                  <a:rPr lang="pt-BR" sz="2400" dirty="0"/>
                  <a:t>A classe possui vários parâmetros que podem ser configurados (tipo de função de erro, esquema de variação do passo de aprendizagem, etc.).</a:t>
                </a:r>
              </a:p>
              <a:p>
                <a:r>
                  <a:rPr lang="pt-BR" sz="2400" dirty="0"/>
                  <a:t>A </a:t>
                </a:r>
                <a:r>
                  <a:rPr lang="pt-BR" sz="2400" b="1" i="1" dirty="0"/>
                  <a:t>função de erro </a:t>
                </a:r>
                <a:r>
                  <a:rPr lang="pt-BR" sz="2400" dirty="0"/>
                  <a:t>pode ser configurada entre várias opções, mas por padrão, a classe usa o </a:t>
                </a:r>
                <a:r>
                  <a:rPr lang="pt-BR" sz="2400" b="1" dirty="0"/>
                  <a:t>erro quadrático médio.</a:t>
                </a:r>
                <a:endParaRPr lang="pt-BR" sz="2400" dirty="0"/>
              </a:p>
              <a:p>
                <a:r>
                  <a:rPr lang="pt-BR" sz="2400" dirty="0"/>
                  <a:t>É possível definir o </a:t>
                </a:r>
                <a:r>
                  <a:rPr lang="pt-BR" sz="2400" b="1" dirty="0"/>
                  <a:t>esquema de variação do passo de aprendizagem</a:t>
                </a:r>
                <a:r>
                  <a:rPr lang="pt-BR" sz="2400" dirty="0"/>
                  <a:t>: constante, adaptativo, ou baseado no número da iteração (i.e., variação programada).</a:t>
                </a:r>
              </a:p>
              <a:p>
                <a:r>
                  <a:rPr lang="pt-BR" sz="2400" dirty="0"/>
                  <a:t>Por padrão o esquema é o da escala inversa, “</a:t>
                </a:r>
                <a:r>
                  <a:rPr lang="pt-BR" sz="2400" b="1" i="1" dirty="0" err="1"/>
                  <a:t>invscaling</a:t>
                </a:r>
                <a:r>
                  <a:rPr lang="pt-BR" sz="2400" dirty="0"/>
                  <a:t>”</a:t>
                </a:r>
              </a:p>
              <a:p>
                <a:pPr marL="0" indent="0" algn="ctr">
                  <a:buNone/>
                </a:pPr>
                <a14:m>
                  <m:oMath xmlns:m="http://schemas.openxmlformats.org/officeDocument/2006/math">
                    <m:r>
                      <a:rPr lang="pt-BR" sz="2400" i="1" smtClean="0">
                        <a:latin typeface="Cambria Math" panose="02040503050406030204" pitchFamily="18" charset="0"/>
                        <a:ea typeface="Cambria Math" panose="02040503050406030204" pitchFamily="18" charset="0"/>
                      </a:rPr>
                      <m:t>𝛼</m:t>
                    </m:r>
                    <m:r>
                      <a:rPr lang="pt-BR" sz="2400" b="0" i="1" smtClean="0">
                        <a:latin typeface="Cambria Math" panose="02040503050406030204" pitchFamily="18" charset="0"/>
                        <a:ea typeface="Cambria Math" panose="02040503050406030204" pitchFamily="18" charset="0"/>
                      </a:rPr>
                      <m:t>=</m:t>
                    </m:r>
                    <m:f>
                      <m:fPr>
                        <m:ctrlPr>
                          <a:rPr lang="pt-BR" sz="2400" b="0" i="1" smtClean="0">
                            <a:latin typeface="Cambria Math" panose="02040503050406030204" pitchFamily="18" charset="0"/>
                            <a:ea typeface="Cambria Math" panose="02040503050406030204" pitchFamily="18" charset="0"/>
                          </a:rPr>
                        </m:ctrlPr>
                      </m:fPr>
                      <m:num>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𝛼</m:t>
                            </m:r>
                          </m:e>
                          <m:sub>
                            <m:r>
                              <a:rPr lang="pt-BR" sz="2400" i="1">
                                <a:latin typeface="Cambria Math" panose="02040503050406030204" pitchFamily="18" charset="0"/>
                                <a:ea typeface="Cambria Math" panose="02040503050406030204" pitchFamily="18" charset="0"/>
                              </a:rPr>
                              <m:t>𝑖𝑛𝑖𝑡</m:t>
                            </m:r>
                          </m:sub>
                        </m:sSub>
                      </m:num>
                      <m:den>
                        <m:sSup>
                          <m:sSupPr>
                            <m:ctrlPr>
                              <a:rPr lang="pt-BR" sz="2400" b="0" i="1" smtClean="0">
                                <a:latin typeface="Cambria Math" panose="02040503050406030204" pitchFamily="18" charset="0"/>
                                <a:ea typeface="Cambria Math" panose="02040503050406030204" pitchFamily="18" charset="0"/>
                              </a:rPr>
                            </m:ctrlPr>
                          </m:sSupPr>
                          <m:e>
                            <m:r>
                              <a:rPr lang="pt-BR" sz="2400" b="0" i="1" smtClean="0">
                                <a:latin typeface="Cambria Math" panose="02040503050406030204" pitchFamily="18" charset="0"/>
                                <a:ea typeface="Cambria Math" panose="02040503050406030204" pitchFamily="18" charset="0"/>
                              </a:rPr>
                              <m:t>𝑖</m:t>
                            </m:r>
                          </m:e>
                          <m:sup>
                            <m:r>
                              <a:rPr lang="pt-BR" sz="2400" b="0" i="1" smtClean="0">
                                <a:latin typeface="Cambria Math" panose="02040503050406030204" pitchFamily="18" charset="0"/>
                                <a:ea typeface="Cambria Math" panose="02040503050406030204" pitchFamily="18" charset="0"/>
                              </a:rPr>
                              <m:t>𝑝𝑜𝑤𝑒𝑟</m:t>
                            </m:r>
                          </m:sup>
                        </m:sSup>
                      </m:den>
                    </m:f>
                  </m:oMath>
                </a14:m>
                <a:r>
                  <a:rPr lang="pt-BR" sz="2400" dirty="0"/>
                  <a:t>,</a:t>
                </a:r>
              </a:p>
              <a:p>
                <a:r>
                  <a:rPr lang="pt-BR" sz="2400" dirty="0"/>
                  <a:t>Onde </a:t>
                </a:r>
                <a14:m>
                  <m:oMath xmlns:m="http://schemas.openxmlformats.org/officeDocument/2006/math">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𝛼</m:t>
                        </m:r>
                      </m:e>
                      <m:sub>
                        <m:r>
                          <a:rPr lang="pt-BR" sz="2400" i="1">
                            <a:latin typeface="Cambria Math" panose="02040503050406030204" pitchFamily="18" charset="0"/>
                            <a:ea typeface="Cambria Math" panose="02040503050406030204" pitchFamily="18" charset="0"/>
                          </a:rPr>
                          <m:t>𝑖𝑛𝑖𝑡</m:t>
                        </m:r>
                      </m:sub>
                    </m:sSub>
                  </m:oMath>
                </a14:m>
                <a:r>
                  <a:rPr lang="pt-BR" sz="2400" dirty="0"/>
                  <a:t> é o passo inicial (por padrão = 0.01), </a:t>
                </a:r>
                <a14:m>
                  <m:oMath xmlns:m="http://schemas.openxmlformats.org/officeDocument/2006/math">
                    <m:r>
                      <a:rPr lang="pt-BR" sz="2400" i="1">
                        <a:latin typeface="Cambria Math" panose="02040503050406030204" pitchFamily="18" charset="0"/>
                        <a:ea typeface="Cambria Math" panose="02040503050406030204" pitchFamily="18" charset="0"/>
                      </a:rPr>
                      <m:t>𝑖</m:t>
                    </m:r>
                  </m:oMath>
                </a14:m>
                <a:r>
                  <a:rPr lang="pt-BR" sz="2400" dirty="0"/>
                  <a:t> é o número da iteração e </a:t>
                </a:r>
                <a14:m>
                  <m:oMath xmlns:m="http://schemas.openxmlformats.org/officeDocument/2006/math">
                    <m:r>
                      <a:rPr lang="pt-BR" sz="2400" i="1">
                        <a:latin typeface="Cambria Math" panose="02040503050406030204" pitchFamily="18" charset="0"/>
                        <a:ea typeface="Cambria Math" panose="02040503050406030204" pitchFamily="18" charset="0"/>
                      </a:rPr>
                      <m:t>𝑝𝑜𝑤𝑒𝑟</m:t>
                    </m:r>
                  </m:oMath>
                </a14:m>
                <a:r>
                  <a:rPr lang="pt-BR" sz="2400" dirty="0"/>
                  <a:t> é o expoente da escala inversa (por padrão = 0.25).</a:t>
                </a:r>
              </a:p>
              <a:p>
                <a:r>
                  <a:rPr lang="pt-BR" sz="2400" dirty="0"/>
                  <a:t>Os outros tipos de GD não são implementados pela biblioteca.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6620897" cy="4724779"/>
              </a:xfrm>
              <a:blipFill rotWithShape="0">
                <a:blip r:embed="rId3"/>
                <a:stretch>
                  <a:fillRect l="-737" t="-2191" r="-368"/>
                </a:stretch>
              </a:blipFill>
            </p:spPr>
            <p:txBody>
              <a:bodyPr/>
              <a:lstStyle/>
              <a:p>
                <a:r>
                  <a:rPr lang="pt-BR">
                    <a:noFill/>
                  </a:rPr>
                  <a:t> </a:t>
                </a:r>
              </a:p>
            </p:txBody>
          </p:sp>
        </mc:Fallback>
      </mc:AlternateContent>
      <p:pic>
        <p:nvPicPr>
          <p:cNvPr id="4" name="Picture 6" descr="Image result for scikit learn logo">
            <a:extLst>
              <a:ext uri="{FF2B5EF4-FFF2-40B4-BE49-F238E27FC236}">
                <a16:creationId xmlns="" xmlns:a16="http://schemas.microsoft.com/office/drawing/2014/main" id="{87129D40-D136-4716-8871-12CAEC6039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0725" y="5410814"/>
            <a:ext cx="2113420" cy="113958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127761" y="3864236"/>
            <a:ext cx="5404884" cy="461665"/>
          </a:xfrm>
          <a:prstGeom prst="rect">
            <a:avLst/>
          </a:prstGeom>
        </p:spPr>
        <p:txBody>
          <a:bodyPr wrap="square">
            <a:spAutoFit/>
          </a:bodyPr>
          <a:lstStyle/>
          <a:p>
            <a:endParaRPr lang="nl-BE" sz="1200" dirty="0"/>
          </a:p>
          <a:p>
            <a:endParaRPr lang="nl-BE" sz="1200" dirty="0"/>
          </a:p>
        </p:txBody>
      </p:sp>
      <p:sp>
        <p:nvSpPr>
          <p:cNvPr id="11" name="Retângulo 10">
            <a:extLst>
              <a:ext uri="{FF2B5EF4-FFF2-40B4-BE49-F238E27FC236}">
                <a16:creationId xmlns="" xmlns:a16="http://schemas.microsoft.com/office/drawing/2014/main" id="{E2309C86-E375-49C0-9806-F51EAEDC56A2}"/>
              </a:ext>
            </a:extLst>
          </p:cNvPr>
          <p:cNvSpPr/>
          <p:nvPr/>
        </p:nvSpPr>
        <p:spPr>
          <a:xfrm>
            <a:off x="7461956" y="1741189"/>
            <a:ext cx="4730044" cy="4893647"/>
          </a:xfrm>
          <a:prstGeom prst="rect">
            <a:avLst/>
          </a:prstGeom>
        </p:spPr>
        <p:txBody>
          <a:bodyPr wrap="square">
            <a:spAutoFit/>
          </a:bodyPr>
          <a:lstStyle/>
          <a:p>
            <a:r>
              <a:rPr lang="pt-BR" sz="1200" b="1" dirty="0" err="1">
                <a:solidFill>
                  <a:srgbClr val="0000FF"/>
                </a:solidFill>
                <a:highlight>
                  <a:srgbClr val="FFFFFF"/>
                </a:highlight>
              </a:rPr>
              <a:t>import</a:t>
            </a:r>
            <a:r>
              <a:rPr lang="pt-BR" sz="1200" dirty="0">
                <a:solidFill>
                  <a:srgbClr val="000000"/>
                </a:solidFill>
                <a:highlight>
                  <a:srgbClr val="FFFFFF"/>
                </a:highlight>
              </a:rPr>
              <a:t> </a:t>
            </a:r>
            <a:r>
              <a:rPr lang="pt-BR" sz="1200" dirty="0" err="1">
                <a:solidFill>
                  <a:srgbClr val="000000"/>
                </a:solidFill>
                <a:highlight>
                  <a:srgbClr val="FFFFFF"/>
                </a:highlight>
              </a:rPr>
              <a:t>numpy</a:t>
            </a:r>
            <a:r>
              <a:rPr lang="pt-BR" sz="1200" dirty="0">
                <a:solidFill>
                  <a:srgbClr val="000000"/>
                </a:solidFill>
                <a:highlight>
                  <a:srgbClr val="FFFFFF"/>
                </a:highlight>
              </a:rPr>
              <a:t> </a:t>
            </a:r>
            <a:r>
              <a:rPr lang="pt-BR" sz="1200" b="1" dirty="0">
                <a:solidFill>
                  <a:srgbClr val="0000FF"/>
                </a:solidFill>
                <a:highlight>
                  <a:srgbClr val="FFFFFF"/>
                </a:highlight>
              </a:rPr>
              <a:t>as</a:t>
            </a:r>
            <a:r>
              <a:rPr lang="pt-BR" sz="1200" dirty="0">
                <a:solidFill>
                  <a:srgbClr val="000000"/>
                </a:solidFill>
                <a:highlight>
                  <a:srgbClr val="FFFFFF"/>
                </a:highlight>
              </a:rPr>
              <a:t> </a:t>
            </a:r>
            <a:r>
              <a:rPr lang="pt-BR" sz="1200" dirty="0" err="1">
                <a:solidFill>
                  <a:srgbClr val="000000"/>
                </a:solidFill>
                <a:highlight>
                  <a:srgbClr val="FFFFFF"/>
                </a:highlight>
              </a:rPr>
              <a:t>np</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Usamos a classe </a:t>
            </a:r>
            <a:r>
              <a:rPr lang="pt-BR" sz="1200" dirty="0" err="1">
                <a:solidFill>
                  <a:srgbClr val="008000"/>
                </a:solidFill>
                <a:highlight>
                  <a:srgbClr val="FFFFFF"/>
                </a:highlight>
              </a:rPr>
              <a:t>SGDRegressor</a:t>
            </a:r>
            <a:r>
              <a:rPr lang="pt-BR" sz="1200" dirty="0">
                <a:solidFill>
                  <a:srgbClr val="008000"/>
                </a:solidFill>
                <a:highlight>
                  <a:srgbClr val="FFFFFF"/>
                </a:highlight>
              </a:rPr>
              <a:t> do módulo Linear da biblioteca </a:t>
            </a:r>
            <a:r>
              <a:rPr lang="pt-BR" sz="1200" dirty="0" err="1">
                <a:solidFill>
                  <a:srgbClr val="008000"/>
                </a:solidFill>
                <a:highlight>
                  <a:srgbClr val="FFFFFF"/>
                </a:highlight>
              </a:rPr>
              <a:t>sklearn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en-US" sz="1200" b="1" dirty="0">
                <a:solidFill>
                  <a:srgbClr val="0000FF"/>
                </a:solidFill>
                <a:highlight>
                  <a:srgbClr val="FFFFFF"/>
                </a:highlight>
              </a:rPr>
              <a:t>from</a:t>
            </a:r>
            <a:r>
              <a:rPr lang="en-US" sz="1200" dirty="0">
                <a:solidFill>
                  <a:srgbClr val="000000"/>
                </a:solidFill>
                <a:highlight>
                  <a:srgbClr val="FFFFFF"/>
                </a:highlight>
              </a:rPr>
              <a:t> </a:t>
            </a:r>
            <a:r>
              <a:rPr lang="en-US" sz="1200" dirty="0" err="1">
                <a:solidFill>
                  <a:srgbClr val="000000"/>
                </a:solidFill>
                <a:highlight>
                  <a:srgbClr val="FFFFFF"/>
                </a:highlight>
              </a:rPr>
              <a:t>sklearn</a:t>
            </a:r>
            <a:r>
              <a:rPr lang="en-US" sz="1200" b="1" dirty="0" err="1">
                <a:solidFill>
                  <a:srgbClr val="000080"/>
                </a:solidFill>
                <a:highlight>
                  <a:srgbClr val="FFFFFF"/>
                </a:highlight>
              </a:rPr>
              <a:t>.</a:t>
            </a:r>
            <a:r>
              <a:rPr lang="en-US" sz="1200" dirty="0" err="1">
                <a:solidFill>
                  <a:srgbClr val="000000"/>
                </a:solidFill>
                <a:highlight>
                  <a:srgbClr val="FFFFFF"/>
                </a:highlight>
              </a:rPr>
              <a:t>linear_model</a:t>
            </a:r>
            <a:r>
              <a:rPr lang="en-US" sz="1200" dirty="0">
                <a:solidFill>
                  <a:srgbClr val="000000"/>
                </a:solidFill>
                <a:highlight>
                  <a:srgbClr val="FFFFFF"/>
                </a:highlight>
              </a:rPr>
              <a:t> </a:t>
            </a:r>
            <a:r>
              <a:rPr lang="en-US" sz="1200" b="1" dirty="0">
                <a:solidFill>
                  <a:srgbClr val="0000FF"/>
                </a:solidFill>
                <a:highlight>
                  <a:srgbClr val="FFFFFF"/>
                </a:highlight>
              </a:rPr>
              <a:t>import</a:t>
            </a:r>
            <a:r>
              <a:rPr lang="en-US" sz="1200" dirty="0">
                <a:solidFill>
                  <a:srgbClr val="000000"/>
                </a:solidFill>
                <a:highlight>
                  <a:srgbClr val="FFFFFF"/>
                </a:highlight>
              </a:rPr>
              <a:t> </a:t>
            </a:r>
            <a:r>
              <a:rPr lang="en-US" sz="1200" dirty="0" err="1">
                <a:solidFill>
                  <a:srgbClr val="000000"/>
                </a:solidFill>
                <a:highlight>
                  <a:srgbClr val="FFFFFF"/>
                </a:highlight>
              </a:rPr>
              <a:t>SGDRegressor</a:t>
            </a:r>
            <a:endParaRPr lang="en-US"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Número de exemplos</a:t>
            </a:r>
            <a:endParaRPr lang="pt-BR"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Criamos os </a:t>
            </a:r>
            <a:r>
              <a:rPr lang="pt-BR" sz="1200" dirty="0" err="1">
                <a:solidFill>
                  <a:srgbClr val="008000"/>
                </a:solidFill>
                <a:highlight>
                  <a:srgbClr val="FFFFFF"/>
                </a:highlight>
              </a:rPr>
              <a:t>features</a:t>
            </a:r>
            <a:r>
              <a:rPr lang="pt-BR" sz="1200" dirty="0">
                <a:solidFill>
                  <a:srgbClr val="008000"/>
                </a:solidFill>
                <a:highlight>
                  <a:srgbClr val="FFFFFF"/>
                </a:highlight>
              </a:rPr>
              <a:t> e </a:t>
            </a:r>
            <a:r>
              <a:rPr lang="pt-BR" sz="1200" dirty="0" err="1">
                <a:solidFill>
                  <a:srgbClr val="008000"/>
                </a:solidFill>
                <a:highlight>
                  <a:srgbClr val="FFFFFF"/>
                </a:highlight>
              </a:rPr>
              <a:t>labels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sv-SE" sz="1200" dirty="0">
                <a:solidFill>
                  <a:srgbClr val="000000"/>
                </a:solidFill>
                <a:highlight>
                  <a:srgbClr val="FFFFFF"/>
                </a:highlight>
              </a:rPr>
              <a:t>x1 </a:t>
            </a:r>
            <a:r>
              <a:rPr lang="sv-SE" sz="1200" b="1" dirty="0">
                <a:solidFill>
                  <a:srgbClr val="000080"/>
                </a:solidFill>
                <a:highlight>
                  <a:srgbClr val="FFFFFF"/>
                </a:highlight>
              </a:rPr>
              <a:t>=</a:t>
            </a:r>
            <a:r>
              <a:rPr lang="sv-SE" sz="1200" dirty="0">
                <a:solidFill>
                  <a:srgbClr val="000000"/>
                </a:solidFill>
                <a:highlight>
                  <a:srgbClr val="FFFFFF"/>
                </a:highlight>
              </a:rPr>
              <a:t> np</a:t>
            </a:r>
            <a:r>
              <a:rPr lang="sv-SE" sz="1200" b="1" dirty="0">
                <a:solidFill>
                  <a:srgbClr val="000080"/>
                </a:solidFill>
                <a:highlight>
                  <a:srgbClr val="FFFFFF"/>
                </a:highlight>
              </a:rPr>
              <a:t>.</a:t>
            </a:r>
            <a:r>
              <a:rPr lang="sv-SE" sz="1200" dirty="0">
                <a:solidFill>
                  <a:srgbClr val="000000"/>
                </a:solidFill>
                <a:highlight>
                  <a:srgbClr val="FFFFFF"/>
                </a:highlight>
              </a:rPr>
              <a:t>random</a:t>
            </a:r>
            <a:r>
              <a:rPr lang="sv-SE" sz="1200" b="1" dirty="0">
                <a:solidFill>
                  <a:srgbClr val="000080"/>
                </a:solidFill>
                <a:highlight>
                  <a:srgbClr val="FFFFFF"/>
                </a:highlight>
              </a:rPr>
              <a:t>.</a:t>
            </a:r>
            <a:r>
              <a:rPr lang="sv-SE" sz="1200" dirty="0">
                <a:solidFill>
                  <a:srgbClr val="000000"/>
                </a:solidFill>
                <a:highlight>
                  <a:srgbClr val="FFFFFF"/>
                </a:highlight>
              </a:rPr>
              <a:t>randn</a:t>
            </a:r>
            <a:r>
              <a:rPr lang="sv-SE" sz="1200" b="1" dirty="0">
                <a:solidFill>
                  <a:srgbClr val="000080"/>
                </a:solidFill>
                <a:highlight>
                  <a:srgbClr val="FFFFFF"/>
                </a:highlight>
              </a:rPr>
              <a:t>(</a:t>
            </a:r>
            <a:r>
              <a:rPr lang="sv-SE" sz="1200" dirty="0">
                <a:solidFill>
                  <a:srgbClr val="000000"/>
                </a:solidFill>
                <a:highlight>
                  <a:srgbClr val="FFFFFF"/>
                </a:highlight>
              </a:rPr>
              <a:t>M</a:t>
            </a:r>
            <a:r>
              <a:rPr lang="sv-SE" sz="1200" b="1" dirty="0">
                <a:solidFill>
                  <a:srgbClr val="000080"/>
                </a:solidFill>
                <a:highlight>
                  <a:srgbClr val="FFFFFF"/>
                </a:highlight>
              </a:rPr>
              <a:t>,</a:t>
            </a:r>
            <a:r>
              <a:rPr lang="sv-SE" sz="1200" dirty="0">
                <a:solidFill>
                  <a:srgbClr val="000000"/>
                </a:solidFill>
                <a:highlight>
                  <a:srgbClr val="FFFFFF"/>
                </a:highlight>
              </a:rPr>
              <a:t> </a:t>
            </a:r>
            <a:r>
              <a:rPr lang="sv-SE" sz="1200" dirty="0">
                <a:solidFill>
                  <a:srgbClr val="FF0000"/>
                </a:solidFill>
                <a:highlight>
                  <a:srgbClr val="FFFFFF"/>
                </a:highlight>
              </a:rPr>
              <a:t>1</a:t>
            </a:r>
            <a:r>
              <a:rPr lang="sv-SE" sz="1200" b="1" dirty="0">
                <a:solidFill>
                  <a:srgbClr val="000080"/>
                </a:solidFill>
                <a:highlight>
                  <a:srgbClr val="FFFFFF"/>
                </a:highlight>
              </a:rPr>
              <a:t>)</a:t>
            </a:r>
            <a:endParaRPr lang="sv-SE" sz="1200" dirty="0">
              <a:solidFill>
                <a:srgbClr val="000000"/>
              </a:solidFill>
              <a:highlight>
                <a:srgbClr val="FFFFFF"/>
              </a:highlight>
            </a:endParaRPr>
          </a:p>
          <a:p>
            <a:r>
              <a:rPr lang="sv-SE" sz="1200" dirty="0">
                <a:solidFill>
                  <a:srgbClr val="000000"/>
                </a:solidFill>
                <a:highlight>
                  <a:srgbClr val="FFFFFF"/>
                </a:highlight>
              </a:rPr>
              <a:t>x2 </a:t>
            </a:r>
            <a:r>
              <a:rPr lang="sv-SE" sz="1200" b="1" dirty="0">
                <a:solidFill>
                  <a:srgbClr val="000080"/>
                </a:solidFill>
                <a:highlight>
                  <a:srgbClr val="FFFFFF"/>
                </a:highlight>
              </a:rPr>
              <a:t>=</a:t>
            </a:r>
            <a:r>
              <a:rPr lang="sv-SE" sz="1200" dirty="0">
                <a:solidFill>
                  <a:srgbClr val="000000"/>
                </a:solidFill>
                <a:highlight>
                  <a:srgbClr val="FFFFFF"/>
                </a:highlight>
              </a:rPr>
              <a:t> np</a:t>
            </a:r>
            <a:r>
              <a:rPr lang="sv-SE" sz="1200" b="1" dirty="0">
                <a:solidFill>
                  <a:srgbClr val="000080"/>
                </a:solidFill>
                <a:highlight>
                  <a:srgbClr val="FFFFFF"/>
                </a:highlight>
              </a:rPr>
              <a:t>.</a:t>
            </a:r>
            <a:r>
              <a:rPr lang="sv-SE" sz="1200" dirty="0">
                <a:solidFill>
                  <a:srgbClr val="000000"/>
                </a:solidFill>
                <a:highlight>
                  <a:srgbClr val="FFFFFF"/>
                </a:highlight>
              </a:rPr>
              <a:t>random</a:t>
            </a:r>
            <a:r>
              <a:rPr lang="sv-SE" sz="1200" b="1" dirty="0">
                <a:solidFill>
                  <a:srgbClr val="000080"/>
                </a:solidFill>
                <a:highlight>
                  <a:srgbClr val="FFFFFF"/>
                </a:highlight>
              </a:rPr>
              <a:t>.</a:t>
            </a:r>
            <a:r>
              <a:rPr lang="sv-SE" sz="1200" dirty="0">
                <a:solidFill>
                  <a:srgbClr val="000000"/>
                </a:solidFill>
                <a:highlight>
                  <a:srgbClr val="FFFFFF"/>
                </a:highlight>
              </a:rPr>
              <a:t>randn</a:t>
            </a:r>
            <a:r>
              <a:rPr lang="sv-SE" sz="1200" b="1" dirty="0">
                <a:solidFill>
                  <a:srgbClr val="000080"/>
                </a:solidFill>
                <a:highlight>
                  <a:srgbClr val="FFFFFF"/>
                </a:highlight>
              </a:rPr>
              <a:t>(</a:t>
            </a:r>
            <a:r>
              <a:rPr lang="sv-SE" sz="1200" dirty="0">
                <a:solidFill>
                  <a:srgbClr val="000000"/>
                </a:solidFill>
                <a:highlight>
                  <a:srgbClr val="FFFFFF"/>
                </a:highlight>
              </a:rPr>
              <a:t>M</a:t>
            </a:r>
            <a:r>
              <a:rPr lang="sv-SE" sz="1200" b="1" dirty="0">
                <a:solidFill>
                  <a:srgbClr val="000080"/>
                </a:solidFill>
                <a:highlight>
                  <a:srgbClr val="FFFFFF"/>
                </a:highlight>
              </a:rPr>
              <a:t>,</a:t>
            </a:r>
            <a:r>
              <a:rPr lang="sv-SE" sz="1200" dirty="0">
                <a:solidFill>
                  <a:srgbClr val="000000"/>
                </a:solidFill>
                <a:highlight>
                  <a:srgbClr val="FFFFFF"/>
                </a:highlight>
              </a:rPr>
              <a:t> </a:t>
            </a:r>
            <a:r>
              <a:rPr lang="sv-SE" sz="1200" dirty="0">
                <a:solidFill>
                  <a:srgbClr val="FF0000"/>
                </a:solidFill>
                <a:highlight>
                  <a:srgbClr val="FFFFFF"/>
                </a:highlight>
              </a:rPr>
              <a:t>1</a:t>
            </a:r>
            <a:r>
              <a:rPr lang="sv-SE" sz="1200" b="1" dirty="0">
                <a:solidFill>
                  <a:srgbClr val="000080"/>
                </a:solidFill>
                <a:highlight>
                  <a:srgbClr val="FFFFFF"/>
                </a:highlight>
              </a:rPr>
              <a:t>)</a:t>
            </a:r>
            <a:endParaRPr lang="sv-SE"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2</a:t>
            </a:r>
            <a:r>
              <a:rPr lang="es-ES" sz="1200" b="1" dirty="0">
                <a:solidFill>
                  <a:srgbClr val="000080"/>
                </a:solidFill>
                <a:highlight>
                  <a:srgbClr val="FFFFFF"/>
                </a:highlight>
              </a:rPr>
              <a:t>*</a:t>
            </a:r>
            <a:r>
              <a:rPr lang="es-ES" sz="1200" dirty="0">
                <a:solidFill>
                  <a:srgbClr val="000000"/>
                </a:solidFill>
                <a:highlight>
                  <a:srgbClr val="FFFFFF"/>
                </a:highlight>
              </a:rPr>
              <a:t>x1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4</a:t>
            </a:r>
            <a:r>
              <a:rPr lang="es-ES" sz="1200" b="1" dirty="0">
                <a:solidFill>
                  <a:srgbClr val="000080"/>
                </a:solidFill>
                <a:highlight>
                  <a:srgbClr val="FFFFFF"/>
                </a:highlight>
              </a:rPr>
              <a:t>*</a:t>
            </a:r>
            <a:r>
              <a:rPr lang="es-ES" sz="1200" dirty="0">
                <a:solidFill>
                  <a:srgbClr val="000000"/>
                </a:solidFill>
                <a:highlight>
                  <a:srgbClr val="FFFFFF"/>
                </a:highlight>
              </a:rPr>
              <a:t>x2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a:solidFill>
                  <a:srgbClr val="000000"/>
                </a:solidFill>
                <a:highlight>
                  <a:srgbClr val="FFFFFF"/>
                </a:highlight>
              </a:rPr>
              <a:t>np</a:t>
            </a:r>
            <a:r>
              <a:rPr lang="es-ES" sz="1200" b="1" dirty="0" err="1">
                <a:solidFill>
                  <a:srgbClr val="000080"/>
                </a:solidFill>
                <a:highlight>
                  <a:srgbClr val="FFFFFF"/>
                </a:highlight>
              </a:rPr>
              <a:t>.</a:t>
            </a:r>
            <a:r>
              <a:rPr lang="es-ES" sz="1200" dirty="0" err="1">
                <a:solidFill>
                  <a:srgbClr val="000000"/>
                </a:solidFill>
                <a:highlight>
                  <a:srgbClr val="FFFFFF"/>
                </a:highlight>
              </a:rPr>
              <a:t>random</a:t>
            </a:r>
            <a:r>
              <a:rPr lang="es-ES" sz="1200" b="1" dirty="0" err="1">
                <a:solidFill>
                  <a:srgbClr val="000080"/>
                </a:solidFill>
                <a:highlight>
                  <a:srgbClr val="FFFFFF"/>
                </a:highlight>
              </a:rPr>
              <a:t>.</a:t>
            </a:r>
            <a:r>
              <a:rPr lang="es-ES" sz="1200" dirty="0" err="1">
                <a:solidFill>
                  <a:srgbClr val="000000"/>
                </a:solidFill>
                <a:highlight>
                  <a:srgbClr val="FFFFFF"/>
                </a:highlight>
              </a:rPr>
              <a:t>randn</a:t>
            </a:r>
            <a:r>
              <a:rPr lang="es-ES" sz="1200" b="1" dirty="0">
                <a:solidFill>
                  <a:srgbClr val="000080"/>
                </a:solidFill>
                <a:highlight>
                  <a:srgbClr val="FFFFFF"/>
                </a:highlight>
              </a:rPr>
              <a:t>(</a:t>
            </a:r>
            <a:r>
              <a:rPr lang="es-ES" sz="1200" dirty="0">
                <a:solidFill>
                  <a:srgbClr val="000000"/>
                </a:solidFill>
                <a:highlight>
                  <a:srgbClr val="FFFFFF"/>
                </a:highlight>
              </a:rPr>
              <a:t>M</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Concatena os vetores coluna x1 e x2.</a:t>
            </a:r>
            <a:endParaRPr lang="pt-BR" sz="1200" dirty="0">
              <a:solidFill>
                <a:srgbClr val="000000"/>
              </a:solidFill>
              <a:highlight>
                <a:srgbClr val="FFFFFF"/>
              </a:highlight>
            </a:endParaRPr>
          </a:p>
          <a:p>
            <a:r>
              <a:rPr lang="pl-PL" sz="1200" dirty="0">
                <a:solidFill>
                  <a:srgbClr val="000000"/>
                </a:solidFill>
                <a:highlight>
                  <a:srgbClr val="FFFFFF"/>
                </a:highlight>
              </a:rPr>
              <a:t>X </a:t>
            </a:r>
            <a:r>
              <a:rPr lang="pl-PL" sz="1200" b="1" dirty="0">
                <a:solidFill>
                  <a:srgbClr val="000080"/>
                </a:solidFill>
                <a:highlight>
                  <a:srgbClr val="FFFFFF"/>
                </a:highlight>
              </a:rPr>
              <a:t>=</a:t>
            </a:r>
            <a:r>
              <a:rPr lang="pl-PL" sz="1200" dirty="0">
                <a:solidFill>
                  <a:srgbClr val="000000"/>
                </a:solidFill>
                <a:highlight>
                  <a:srgbClr val="FFFFFF"/>
                </a:highlight>
              </a:rPr>
              <a:t> np</a:t>
            </a:r>
            <a:r>
              <a:rPr lang="pl-PL" sz="1200" b="1" dirty="0">
                <a:solidFill>
                  <a:srgbClr val="000080"/>
                </a:solidFill>
                <a:highlight>
                  <a:srgbClr val="FFFFFF"/>
                </a:highlight>
              </a:rPr>
              <a:t>.</a:t>
            </a:r>
            <a:r>
              <a:rPr lang="pl-PL" sz="1200" dirty="0">
                <a:solidFill>
                  <a:srgbClr val="000000"/>
                </a:solidFill>
                <a:highlight>
                  <a:srgbClr val="FFFFFF"/>
                </a:highlight>
              </a:rPr>
              <a:t>c_</a:t>
            </a:r>
            <a:r>
              <a:rPr lang="pl-PL" sz="1200" b="1" dirty="0">
                <a:solidFill>
                  <a:srgbClr val="000080"/>
                </a:solidFill>
                <a:highlight>
                  <a:srgbClr val="FFFFFF"/>
                </a:highlight>
              </a:rPr>
              <a:t>[</a:t>
            </a:r>
            <a:r>
              <a:rPr lang="pl-PL" sz="1200" dirty="0">
                <a:solidFill>
                  <a:srgbClr val="000000"/>
                </a:solidFill>
                <a:highlight>
                  <a:srgbClr val="FFFFFF"/>
                </a:highlight>
              </a:rPr>
              <a:t>x1</a:t>
            </a:r>
            <a:r>
              <a:rPr lang="pl-PL" sz="1200" b="1" dirty="0">
                <a:solidFill>
                  <a:srgbClr val="000080"/>
                </a:solidFill>
                <a:highlight>
                  <a:srgbClr val="FFFFFF"/>
                </a:highlight>
              </a:rPr>
              <a:t>,</a:t>
            </a:r>
            <a:r>
              <a:rPr lang="pl-PL" sz="1200" dirty="0">
                <a:solidFill>
                  <a:srgbClr val="000000"/>
                </a:solidFill>
                <a:highlight>
                  <a:srgbClr val="FFFFFF"/>
                </a:highlight>
              </a:rPr>
              <a:t> x2</a:t>
            </a:r>
            <a:r>
              <a:rPr lang="pl-PL" sz="1200" b="1" dirty="0">
                <a:solidFill>
                  <a:srgbClr val="000080"/>
                </a:solidFill>
                <a:highlight>
                  <a:srgbClr val="FFFFFF"/>
                </a:highlight>
              </a:rPr>
              <a:t>]</a:t>
            </a:r>
            <a:endParaRPr lang="pl-PL"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Instancia a classe </a:t>
            </a:r>
            <a:r>
              <a:rPr lang="pt-BR" sz="1200" dirty="0" err="1">
                <a:solidFill>
                  <a:srgbClr val="008000"/>
                </a:solidFill>
                <a:highlight>
                  <a:srgbClr val="FFFFFF"/>
                </a:highlight>
              </a:rPr>
              <a:t>SGDRegressor</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err="1">
                <a:solidFill>
                  <a:srgbClr val="000000"/>
                </a:solidFill>
                <a:highlight>
                  <a:srgbClr val="FFFFFF"/>
                </a:highlight>
              </a:rPr>
              <a:t>sgd_reg</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SGDRegressor</a:t>
            </a:r>
            <a:r>
              <a:rPr lang="pt-BR" sz="1200" b="1" dirty="0">
                <a:solidFill>
                  <a:srgbClr val="000080"/>
                </a:solidFill>
                <a:highlight>
                  <a:srgbClr val="FFFFFF"/>
                </a:highlight>
              </a:rPr>
              <a:t>(</a:t>
            </a:r>
            <a:r>
              <a:rPr lang="pt-BR" sz="1200" dirty="0" err="1">
                <a:solidFill>
                  <a:srgbClr val="000000"/>
                </a:solidFill>
                <a:highlight>
                  <a:srgbClr val="FFFFFF"/>
                </a:highlight>
              </a:rPr>
              <a:t>max_iter</a:t>
            </a:r>
            <a:r>
              <a:rPr lang="pt-BR" sz="1200" b="1" dirty="0">
                <a:solidFill>
                  <a:srgbClr val="000080"/>
                </a:solidFill>
                <a:highlight>
                  <a:srgbClr val="FFFFFF"/>
                </a:highlight>
              </a:rPr>
              <a:t>=</a:t>
            </a:r>
            <a:r>
              <a:rPr lang="pt-BR" sz="1200" dirty="0">
                <a:solidFill>
                  <a:srgbClr val="FF0000"/>
                </a:solidFill>
                <a:highlight>
                  <a:srgbClr val="FFFFFF"/>
                </a:highlight>
              </a:rPr>
              <a:t>50</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fit_intercept</a:t>
            </a:r>
            <a:r>
              <a:rPr lang="pt-BR" sz="1200" b="1" dirty="0">
                <a:solidFill>
                  <a:srgbClr val="000080"/>
                </a:solidFill>
                <a:highlight>
                  <a:srgbClr val="FFFFFF"/>
                </a:highlight>
              </a:rPr>
              <a:t>=</a:t>
            </a:r>
            <a:r>
              <a:rPr lang="pt-BR" sz="1200" b="1" dirty="0">
                <a:solidFill>
                  <a:srgbClr val="880088"/>
                </a:solidFill>
                <a:highlight>
                  <a:srgbClr val="FFFFFF"/>
                </a:highlight>
              </a:rPr>
              <a:t>False</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Treina o modelo.</a:t>
            </a:r>
            <a:endParaRPr lang="pt-BR" sz="1200" dirty="0">
              <a:solidFill>
                <a:srgbClr val="000000"/>
              </a:solidFill>
              <a:highlight>
                <a:srgbClr val="FFFFFF"/>
              </a:highlight>
            </a:endParaRPr>
          </a:p>
          <a:p>
            <a:r>
              <a:rPr lang="pt-BR" sz="1200" dirty="0" err="1">
                <a:solidFill>
                  <a:srgbClr val="000000"/>
                </a:solidFill>
                <a:highlight>
                  <a:srgbClr val="FFFFFF"/>
                </a:highlight>
              </a:rPr>
              <a:t>sgd_reg</a:t>
            </a:r>
            <a:r>
              <a:rPr lang="pt-BR" sz="1200" b="1" dirty="0" err="1">
                <a:solidFill>
                  <a:srgbClr val="000080"/>
                </a:solidFill>
                <a:highlight>
                  <a:srgbClr val="FFFFFF"/>
                </a:highlight>
              </a:rPr>
              <a:t>.</a:t>
            </a:r>
            <a:r>
              <a:rPr lang="pt-BR" sz="1200" dirty="0" err="1">
                <a:solidFill>
                  <a:srgbClr val="000000"/>
                </a:solidFill>
                <a:highlight>
                  <a:srgbClr val="FFFFFF"/>
                </a:highlight>
              </a:rPr>
              <a:t>fit</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y</a:t>
            </a:r>
            <a:r>
              <a:rPr lang="pt-BR" sz="1200" b="1" dirty="0" err="1">
                <a:solidFill>
                  <a:srgbClr val="000080"/>
                </a:solidFill>
                <a:highlight>
                  <a:srgbClr val="FFFFFF"/>
                </a:highlight>
              </a:rPr>
              <a:t>.</a:t>
            </a:r>
            <a:r>
              <a:rPr lang="pt-BR" sz="1200" dirty="0" err="1">
                <a:solidFill>
                  <a:srgbClr val="000000"/>
                </a:solidFill>
                <a:highlight>
                  <a:srgbClr val="FFFFFF"/>
                </a:highlight>
              </a:rPr>
              <a:t>ravel</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b="1" dirty="0">
                <a:solidFill>
                  <a:srgbClr val="880088"/>
                </a:solidFill>
                <a:highlight>
                  <a:srgbClr val="FFFFFF"/>
                </a:highlight>
              </a:rPr>
              <a:t>print</a:t>
            </a:r>
            <a:r>
              <a:rPr lang="pt-BR" sz="1200" b="1" dirty="0">
                <a:solidFill>
                  <a:srgbClr val="000080"/>
                </a:solidFill>
                <a:highlight>
                  <a:srgbClr val="FFFFFF"/>
                </a:highlight>
              </a:rPr>
              <a:t>(</a:t>
            </a:r>
            <a:r>
              <a:rPr lang="pt-BR" sz="1200" dirty="0">
                <a:solidFill>
                  <a:srgbClr val="808080"/>
                </a:solidFill>
                <a:highlight>
                  <a:srgbClr val="FFFFFF"/>
                </a:highlight>
              </a:rPr>
              <a:t>'a1: %1.4f'</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err="1">
                <a:solidFill>
                  <a:srgbClr val="000000"/>
                </a:solidFill>
                <a:highlight>
                  <a:srgbClr val="FFFFFF"/>
                </a:highlight>
              </a:rPr>
              <a:t>sgd_reg</a:t>
            </a:r>
            <a:r>
              <a:rPr lang="pt-BR" sz="1200" b="1" dirty="0" err="1">
                <a:solidFill>
                  <a:srgbClr val="000080"/>
                </a:solidFill>
                <a:highlight>
                  <a:srgbClr val="FFFFFF"/>
                </a:highlight>
              </a:rPr>
              <a:t>.</a:t>
            </a:r>
            <a:r>
              <a:rPr lang="pt-BR" sz="1200" dirty="0" err="1">
                <a:solidFill>
                  <a:srgbClr val="000000"/>
                </a:solidFill>
                <a:highlight>
                  <a:srgbClr val="FFFFFF"/>
                </a:highlight>
              </a:rPr>
              <a:t>coef</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FF0000"/>
                </a:solidFill>
                <a:highlight>
                  <a:srgbClr val="FFFFFF"/>
                </a:highlight>
              </a:rPr>
              <a:t>0</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b="1" dirty="0">
                <a:solidFill>
                  <a:srgbClr val="880088"/>
                </a:solidFill>
                <a:highlight>
                  <a:srgbClr val="FFFFFF"/>
                </a:highlight>
              </a:rPr>
              <a:t>print</a:t>
            </a:r>
            <a:r>
              <a:rPr lang="pt-BR" sz="1200" b="1" dirty="0">
                <a:solidFill>
                  <a:srgbClr val="000080"/>
                </a:solidFill>
                <a:highlight>
                  <a:srgbClr val="FFFFFF"/>
                </a:highlight>
              </a:rPr>
              <a:t>(</a:t>
            </a:r>
            <a:r>
              <a:rPr lang="pt-BR" sz="1200" dirty="0">
                <a:solidFill>
                  <a:srgbClr val="808080"/>
                </a:solidFill>
                <a:highlight>
                  <a:srgbClr val="FFFFFF"/>
                </a:highlight>
              </a:rPr>
              <a:t>'a2: %1.4f'</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err="1">
                <a:solidFill>
                  <a:srgbClr val="000000"/>
                </a:solidFill>
                <a:highlight>
                  <a:srgbClr val="FFFFFF"/>
                </a:highlight>
              </a:rPr>
              <a:t>sgd_reg</a:t>
            </a:r>
            <a:r>
              <a:rPr lang="pt-BR" sz="1200" b="1" dirty="0" err="1">
                <a:solidFill>
                  <a:srgbClr val="000080"/>
                </a:solidFill>
                <a:highlight>
                  <a:srgbClr val="FFFFFF"/>
                </a:highlight>
              </a:rPr>
              <a:t>.</a:t>
            </a:r>
            <a:r>
              <a:rPr lang="pt-BR" sz="1200" dirty="0" err="1">
                <a:solidFill>
                  <a:srgbClr val="000000"/>
                </a:solidFill>
                <a:highlight>
                  <a:srgbClr val="FFFFFF"/>
                </a:highlight>
              </a:rPr>
              <a:t>coef</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0000"/>
                </a:solidFill>
                <a:highlight>
                  <a:srgbClr val="FFFFFF"/>
                </a:highlight>
              </a:rPr>
              <a:t>a1</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1.9844</a:t>
            </a:r>
            <a:endParaRPr lang="pt-BR" sz="1200" dirty="0">
              <a:solidFill>
                <a:srgbClr val="000000"/>
              </a:solidFill>
              <a:highlight>
                <a:srgbClr val="FFFFFF"/>
              </a:highlight>
            </a:endParaRPr>
          </a:p>
          <a:p>
            <a:r>
              <a:rPr lang="pt-BR" sz="1200" dirty="0">
                <a:solidFill>
                  <a:srgbClr val="000000"/>
                </a:solidFill>
                <a:highlight>
                  <a:srgbClr val="FFFFFF"/>
                </a:highlight>
              </a:rPr>
              <a:t>a2</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3.9802</a:t>
            </a:r>
            <a:endParaRPr lang="pt-BR" sz="1200" dirty="0"/>
          </a:p>
        </p:txBody>
      </p:sp>
      <p:sp>
        <p:nvSpPr>
          <p:cNvPr id="7" name="TextBox 6"/>
          <p:cNvSpPr txBox="1"/>
          <p:nvPr/>
        </p:nvSpPr>
        <p:spPr>
          <a:xfrm>
            <a:off x="1127761" y="6364513"/>
            <a:ext cx="6080136" cy="369332"/>
          </a:xfrm>
          <a:prstGeom prst="rect">
            <a:avLst/>
          </a:prstGeom>
          <a:noFill/>
        </p:spPr>
        <p:txBody>
          <a:bodyPr wrap="square" rtlCol="0">
            <a:spAutoFit/>
          </a:bodyPr>
          <a:lstStyle/>
          <a:p>
            <a:pPr algn="ctr"/>
            <a:r>
              <a:rPr lang="pt-BR" u="sng" dirty="0" smtClean="0">
                <a:solidFill>
                  <a:srgbClr val="00B0F0"/>
                </a:solidFill>
              </a:rPr>
              <a:t>Exemplo: </a:t>
            </a:r>
            <a:r>
              <a:rPr lang="pt-BR" u="sng" dirty="0">
                <a:solidFill>
                  <a:srgbClr val="00B0F0"/>
                </a:solidFill>
              </a:rPr>
              <a:t>SGD_with_scikit_learn_lib.ipynb</a:t>
            </a:r>
          </a:p>
        </p:txBody>
      </p:sp>
    </p:spTree>
    <p:extLst>
      <p:ext uri="{BB962C8B-B14F-4D97-AF65-F5344CB8AC3E}">
        <p14:creationId xmlns:p14="http://schemas.microsoft.com/office/powerpoint/2010/main" val="40394698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Implementação: Gradiente Descendente com Mini-Batch</a:t>
            </a:r>
          </a:p>
        </p:txBody>
      </p:sp>
      <p:sp>
        <p:nvSpPr>
          <p:cNvPr id="3" name="Content Placeholder 2"/>
          <p:cNvSpPr>
            <a:spLocks noGrp="1"/>
          </p:cNvSpPr>
          <p:nvPr>
            <p:ph idx="1"/>
          </p:nvPr>
        </p:nvSpPr>
        <p:spPr>
          <a:xfrm>
            <a:off x="679704" y="4830281"/>
            <a:ext cx="10939272" cy="1864029"/>
          </a:xfrm>
        </p:spPr>
        <p:txBody>
          <a:bodyPr>
            <a:normAutofit fontScale="62500" lnSpcReduction="20000"/>
          </a:bodyPr>
          <a:lstStyle/>
          <a:p>
            <a:r>
              <a:rPr lang="pt-BR" dirty="0"/>
              <a:t>O progresso do algoritmo no espaço de parâmetros é menos irregular do que com o GD estocástico, especialmente com </a:t>
            </a:r>
            <a:r>
              <a:rPr lang="pt-BR" dirty="0" err="1"/>
              <a:t>mini-batches</a:t>
            </a:r>
            <a:r>
              <a:rPr lang="pt-BR" dirty="0"/>
              <a:t> grandes o suficiente.</a:t>
            </a:r>
          </a:p>
          <a:p>
            <a:r>
              <a:rPr lang="pt-BR" dirty="0"/>
              <a:t>Como resultado, o </a:t>
            </a:r>
            <a:r>
              <a:rPr lang="pt-BR" dirty="0" err="1"/>
              <a:t>mini-batch</a:t>
            </a:r>
            <a:r>
              <a:rPr lang="pt-BR" dirty="0"/>
              <a:t> se aproxima mais do mínimo global do que o GDS.</a:t>
            </a:r>
          </a:p>
          <a:p>
            <a:r>
              <a:rPr lang="pt-BR" dirty="0"/>
              <a:t>Tem comportamento mais próximo do GD em batelada.</a:t>
            </a:r>
          </a:p>
          <a:p>
            <a:r>
              <a:rPr lang="pt-BR" dirty="0"/>
              <a:t>Oscilação em torno do mínimo diminui conforme o tamanho do </a:t>
            </a:r>
            <a:r>
              <a:rPr lang="pt-BR" dirty="0" err="1"/>
              <a:t>mini-batch</a:t>
            </a:r>
            <a:r>
              <a:rPr lang="pt-BR" dirty="0"/>
              <a:t> aumenta.</a:t>
            </a:r>
          </a:p>
          <a:p>
            <a:r>
              <a:rPr lang="pt-BR" dirty="0"/>
              <a:t>Pode também ser usado com um esquema de variação do passo de aprendizagem.</a:t>
            </a:r>
          </a:p>
        </p:txBody>
      </p:sp>
      <p:sp>
        <p:nvSpPr>
          <p:cNvPr id="8" name="TextBox 7"/>
          <p:cNvSpPr txBox="1"/>
          <p:nvPr/>
        </p:nvSpPr>
        <p:spPr>
          <a:xfrm>
            <a:off x="9047038" y="1694434"/>
            <a:ext cx="2571937" cy="276999"/>
          </a:xfrm>
          <a:prstGeom prst="rect">
            <a:avLst/>
          </a:prstGeom>
          <a:noFill/>
        </p:spPr>
        <p:txBody>
          <a:bodyPr wrap="square" rtlCol="0">
            <a:spAutoFit/>
          </a:bodyPr>
          <a:lstStyle/>
          <a:p>
            <a:pPr algn="ctr"/>
            <a:r>
              <a:rPr lang="pt-BR" sz="1200" dirty="0"/>
              <a:t>Tamanho do </a:t>
            </a:r>
            <a:r>
              <a:rPr lang="pt-BR" sz="1200" dirty="0" err="1"/>
              <a:t>mini-batch</a:t>
            </a:r>
            <a:r>
              <a:rPr lang="pt-BR" sz="1200" dirty="0"/>
              <a:t>: 100</a:t>
            </a:r>
          </a:p>
        </p:txBody>
      </p:sp>
      <p:sp>
        <p:nvSpPr>
          <p:cNvPr id="15" name="TextBox 14"/>
          <p:cNvSpPr txBox="1"/>
          <p:nvPr/>
        </p:nvSpPr>
        <p:spPr>
          <a:xfrm>
            <a:off x="6358039" y="1690688"/>
            <a:ext cx="2571937" cy="276999"/>
          </a:xfrm>
          <a:prstGeom prst="rect">
            <a:avLst/>
          </a:prstGeom>
          <a:noFill/>
        </p:spPr>
        <p:txBody>
          <a:bodyPr wrap="square" rtlCol="0">
            <a:spAutoFit/>
          </a:bodyPr>
          <a:lstStyle/>
          <a:p>
            <a:pPr algn="ctr"/>
            <a:r>
              <a:rPr lang="pt-BR" sz="1200" dirty="0"/>
              <a:t>Tamanho do </a:t>
            </a:r>
            <a:r>
              <a:rPr lang="pt-BR" sz="1200" dirty="0" err="1"/>
              <a:t>mini-batch</a:t>
            </a:r>
            <a:r>
              <a:rPr lang="pt-BR" sz="1200" dirty="0"/>
              <a:t>: 50</a:t>
            </a:r>
          </a:p>
        </p:txBody>
      </p:sp>
      <p:sp>
        <p:nvSpPr>
          <p:cNvPr id="16" name="TextBox 15"/>
          <p:cNvSpPr txBox="1"/>
          <p:nvPr/>
        </p:nvSpPr>
        <p:spPr>
          <a:xfrm>
            <a:off x="3671405" y="1716453"/>
            <a:ext cx="2581851" cy="276999"/>
          </a:xfrm>
          <a:prstGeom prst="rect">
            <a:avLst/>
          </a:prstGeom>
          <a:noFill/>
        </p:spPr>
        <p:txBody>
          <a:bodyPr wrap="square" rtlCol="0">
            <a:spAutoFit/>
          </a:bodyPr>
          <a:lstStyle/>
          <a:p>
            <a:pPr algn="ctr"/>
            <a:r>
              <a:rPr lang="pt-BR" sz="1200" dirty="0"/>
              <a:t>Tamanho do </a:t>
            </a:r>
            <a:r>
              <a:rPr lang="pt-BR" sz="1200" dirty="0" err="1"/>
              <a:t>mini-batch</a:t>
            </a:r>
            <a:r>
              <a:rPr lang="pt-BR" sz="1200" dirty="0"/>
              <a:t>: 10</a:t>
            </a:r>
          </a:p>
        </p:txBody>
      </p:sp>
      <p:sp>
        <p:nvSpPr>
          <p:cNvPr id="17" name="TextBox 16"/>
          <p:cNvSpPr txBox="1"/>
          <p:nvPr/>
        </p:nvSpPr>
        <p:spPr>
          <a:xfrm>
            <a:off x="838200" y="3460403"/>
            <a:ext cx="2676719" cy="461665"/>
          </a:xfrm>
          <a:prstGeom prst="rect">
            <a:avLst/>
          </a:prstGeom>
          <a:noFill/>
        </p:spPr>
        <p:txBody>
          <a:bodyPr wrap="square" rtlCol="0">
            <a:spAutoFit/>
          </a:bodyPr>
          <a:lstStyle/>
          <a:p>
            <a:pPr algn="ctr"/>
            <a:r>
              <a:rPr lang="pt-BR" sz="2400" b="1" dirty="0">
                <a:solidFill>
                  <a:srgbClr val="FF0000"/>
                </a:solidFill>
              </a:rPr>
              <a:t>Exercício da lista #2</a:t>
            </a:r>
          </a:p>
        </p:txBody>
      </p:sp>
      <p:sp>
        <p:nvSpPr>
          <p:cNvPr id="12" name="Rectangle 3">
            <a:extLst>
              <a:ext uri="{FF2B5EF4-FFF2-40B4-BE49-F238E27FC236}">
                <a16:creationId xmlns="" xmlns:a16="http://schemas.microsoft.com/office/drawing/2014/main" id="{34FFEFC3-7941-4E3E-8CB5-328F4D359871}"/>
              </a:ext>
            </a:extLst>
          </p:cNvPr>
          <p:cNvSpPr/>
          <p:nvPr/>
        </p:nvSpPr>
        <p:spPr>
          <a:xfrm>
            <a:off x="838200" y="1724930"/>
            <a:ext cx="3185160" cy="1785104"/>
          </a:xfrm>
          <a:prstGeom prst="rect">
            <a:avLst/>
          </a:prstGeom>
        </p:spPr>
        <p:txBody>
          <a:bodyPr wrap="square">
            <a:spAutoFit/>
          </a:bodyPr>
          <a:lstStyle/>
          <a:p>
            <a:r>
              <a:rPr lang="pt-BR" sz="1000" b="1" dirty="0" err="1">
                <a:solidFill>
                  <a:srgbClr val="0000FF"/>
                </a:solidFill>
                <a:highlight>
                  <a:srgbClr val="FFFFFF"/>
                </a:highlight>
              </a:rPr>
              <a:t>import</a:t>
            </a:r>
            <a:r>
              <a:rPr lang="pt-BR" sz="1000" dirty="0">
                <a:solidFill>
                  <a:srgbClr val="000000"/>
                </a:solidFill>
                <a:highlight>
                  <a:srgbClr val="FFFFFF"/>
                </a:highlight>
              </a:rPr>
              <a:t> </a:t>
            </a:r>
            <a:r>
              <a:rPr lang="pt-BR" sz="1000" dirty="0" err="1">
                <a:solidFill>
                  <a:srgbClr val="000000"/>
                </a:solidFill>
                <a:highlight>
                  <a:srgbClr val="FFFFFF"/>
                </a:highlight>
              </a:rPr>
              <a:t>numpy</a:t>
            </a:r>
            <a:r>
              <a:rPr lang="pt-BR" sz="1000" dirty="0">
                <a:solidFill>
                  <a:srgbClr val="000000"/>
                </a:solidFill>
                <a:highlight>
                  <a:srgbClr val="FFFFFF"/>
                </a:highlight>
              </a:rPr>
              <a:t> </a:t>
            </a:r>
            <a:r>
              <a:rPr lang="pt-BR" sz="1000" b="1" dirty="0">
                <a:solidFill>
                  <a:srgbClr val="0000FF"/>
                </a:solidFill>
                <a:highlight>
                  <a:srgbClr val="FFFFFF"/>
                </a:highlight>
              </a:rPr>
              <a:t>as</a:t>
            </a:r>
            <a:r>
              <a:rPr lang="pt-BR" sz="1000" dirty="0">
                <a:solidFill>
                  <a:srgbClr val="000000"/>
                </a:solidFill>
                <a:highlight>
                  <a:srgbClr val="FFFFFF"/>
                </a:highlight>
              </a:rPr>
              <a:t> </a:t>
            </a:r>
            <a:r>
              <a:rPr lang="pt-BR" sz="1000" dirty="0" err="1">
                <a:solidFill>
                  <a:srgbClr val="000000"/>
                </a:solidFill>
                <a:highlight>
                  <a:srgbClr val="FFFFFF"/>
                </a:highlight>
              </a:rPr>
              <a:t>np</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Define the number of examples.</a:t>
            </a:r>
            <a:endParaRPr lang="en-US" sz="1000" dirty="0">
              <a:solidFill>
                <a:srgbClr val="000000"/>
              </a:solidFill>
              <a:highlight>
                <a:srgbClr val="FFFFFF"/>
              </a:highlight>
            </a:endParaRPr>
          </a:p>
          <a:p>
            <a:r>
              <a:rPr lang="pt-BR" sz="1000" dirty="0">
                <a:solidFill>
                  <a:srgbClr val="000000"/>
                </a:solidFill>
                <a:highlight>
                  <a:srgbClr val="FFFFFF"/>
                </a:highlight>
              </a:rPr>
              <a:t>M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1000</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a:t>
            </a:r>
            <a:r>
              <a:rPr lang="pt-BR" sz="1000" dirty="0" err="1">
                <a:solidFill>
                  <a:srgbClr val="008000"/>
                </a:solidFill>
                <a:highlight>
                  <a:srgbClr val="FFFFFF"/>
                </a:highlight>
              </a:rPr>
              <a:t>Generate</a:t>
            </a:r>
            <a:r>
              <a:rPr lang="pt-BR" sz="1000" dirty="0">
                <a:solidFill>
                  <a:srgbClr val="008000"/>
                </a:solidFill>
                <a:highlight>
                  <a:srgbClr val="FFFFFF"/>
                </a:highlight>
              </a:rPr>
              <a:t> </a:t>
            </a:r>
            <a:r>
              <a:rPr lang="pt-BR" sz="1000" dirty="0" err="1">
                <a:solidFill>
                  <a:srgbClr val="008000"/>
                </a:solidFill>
                <a:highlight>
                  <a:srgbClr val="FFFFFF"/>
                </a:highlight>
              </a:rPr>
              <a:t>target</a:t>
            </a:r>
            <a:r>
              <a:rPr lang="pt-BR" sz="1000" dirty="0">
                <a:solidFill>
                  <a:srgbClr val="008000"/>
                </a:solidFill>
                <a:highlight>
                  <a:srgbClr val="FFFFFF"/>
                </a:highlight>
              </a:rPr>
              <a:t> </a:t>
            </a:r>
            <a:r>
              <a:rPr lang="pt-BR" sz="1000" dirty="0" err="1">
                <a:solidFill>
                  <a:srgbClr val="008000"/>
                </a:solidFill>
                <a:highlight>
                  <a:srgbClr val="FFFFFF"/>
                </a:highlight>
              </a:rPr>
              <a:t>function</a:t>
            </a:r>
            <a:r>
              <a:rPr lang="pt-BR" sz="1000" dirty="0">
                <a:solidFill>
                  <a:srgbClr val="00800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x1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x2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s-ES" sz="1000" dirty="0">
                <a:solidFill>
                  <a:srgbClr val="000000"/>
                </a:solidFill>
                <a:highlight>
                  <a:srgbClr val="FFFFFF"/>
                </a:highlight>
              </a:rPr>
              <a:t>y </a:t>
            </a:r>
            <a:r>
              <a:rPr lang="es-ES" sz="1000" b="1" dirty="0">
                <a:solidFill>
                  <a:srgbClr val="000080"/>
                </a:solidFill>
                <a:highlight>
                  <a:srgbClr val="FFFFFF"/>
                </a:highlight>
              </a:rPr>
              <a:t>=</a:t>
            </a:r>
            <a:r>
              <a:rPr lang="es-ES" sz="1000" dirty="0">
                <a:solidFill>
                  <a:srgbClr val="000000"/>
                </a:solidFill>
                <a:highlight>
                  <a:srgbClr val="FFFFFF"/>
                </a:highlight>
              </a:rPr>
              <a:t> x1 </a:t>
            </a:r>
            <a:r>
              <a:rPr lang="es-ES" sz="1000" b="1" dirty="0">
                <a:solidFill>
                  <a:srgbClr val="000080"/>
                </a:solidFill>
                <a:highlight>
                  <a:srgbClr val="FFFFFF"/>
                </a:highlight>
              </a:rPr>
              <a:t>+</a:t>
            </a:r>
            <a:r>
              <a:rPr lang="es-ES" sz="1000" dirty="0">
                <a:solidFill>
                  <a:srgbClr val="000000"/>
                </a:solidFill>
                <a:highlight>
                  <a:srgbClr val="FFFFFF"/>
                </a:highlight>
              </a:rPr>
              <a:t> x2 </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dirty="0" err="1">
                <a:solidFill>
                  <a:srgbClr val="000000"/>
                </a:solidFill>
                <a:highlight>
                  <a:srgbClr val="FFFFFF"/>
                </a:highlight>
              </a:rPr>
              <a:t>np</a:t>
            </a:r>
            <a:r>
              <a:rPr lang="es-ES" sz="1000" b="1" dirty="0" err="1">
                <a:solidFill>
                  <a:srgbClr val="000080"/>
                </a:solidFill>
                <a:highlight>
                  <a:srgbClr val="FFFFFF"/>
                </a:highlight>
              </a:rPr>
              <a:t>.</a:t>
            </a:r>
            <a:r>
              <a:rPr lang="es-ES" sz="1000" dirty="0" err="1">
                <a:solidFill>
                  <a:srgbClr val="000000"/>
                </a:solidFill>
                <a:highlight>
                  <a:srgbClr val="FFFFFF"/>
                </a:highlight>
              </a:rPr>
              <a:t>random</a:t>
            </a:r>
            <a:r>
              <a:rPr lang="es-ES" sz="1000" b="1" dirty="0" err="1">
                <a:solidFill>
                  <a:srgbClr val="000080"/>
                </a:solidFill>
                <a:highlight>
                  <a:srgbClr val="FFFFFF"/>
                </a:highlight>
              </a:rPr>
              <a:t>.</a:t>
            </a:r>
            <a:r>
              <a:rPr lang="es-ES" sz="1000" dirty="0" err="1">
                <a:solidFill>
                  <a:srgbClr val="000000"/>
                </a:solidFill>
                <a:highlight>
                  <a:srgbClr val="FFFFFF"/>
                </a:highlight>
              </a:rPr>
              <a:t>randn</a:t>
            </a:r>
            <a:r>
              <a:rPr lang="es-ES" sz="1000" b="1" dirty="0">
                <a:solidFill>
                  <a:srgbClr val="000080"/>
                </a:solidFill>
                <a:highlight>
                  <a:srgbClr val="FFFFFF"/>
                </a:highlight>
              </a:rPr>
              <a:t>(</a:t>
            </a:r>
            <a:r>
              <a:rPr lang="es-ES" sz="1000" dirty="0">
                <a:solidFill>
                  <a:srgbClr val="000000"/>
                </a:solidFill>
                <a:highlight>
                  <a:srgbClr val="FFFFFF"/>
                </a:highlight>
              </a:rPr>
              <a:t>M</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dirty="0">
                <a:solidFill>
                  <a:srgbClr val="FF0000"/>
                </a:solidFill>
                <a:highlight>
                  <a:srgbClr val="FFFFFF"/>
                </a:highlight>
              </a:rPr>
              <a:t>1</a:t>
            </a:r>
            <a:r>
              <a:rPr lang="es-ES" sz="1000" b="1" dirty="0">
                <a:solidFill>
                  <a:srgbClr val="000080"/>
                </a:solidFill>
                <a:highlight>
                  <a:srgbClr val="FFFFFF"/>
                </a:highlight>
              </a:rPr>
              <a:t>)</a:t>
            </a:r>
            <a:endParaRPr lang="es-ES"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Add your code here.</a:t>
            </a:r>
            <a:endParaRPr lang="en-US" sz="1000" dirty="0">
              <a:solidFill>
                <a:srgbClr val="000000"/>
              </a:solidFill>
              <a:highlight>
                <a:srgbClr val="FFFFFF"/>
              </a:highlight>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3334" t="8117" r="8874" b="5130"/>
          <a:stretch/>
        </p:blipFill>
        <p:spPr>
          <a:xfrm>
            <a:off x="3551601" y="2001929"/>
            <a:ext cx="2597739" cy="2566996"/>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3593" t="8117" r="9134" b="5389"/>
          <a:stretch/>
        </p:blipFill>
        <p:spPr>
          <a:xfrm>
            <a:off x="6358039" y="2004140"/>
            <a:ext cx="2601446" cy="2578219"/>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l="3594" t="7857" r="8874" b="5390"/>
          <a:stretch/>
        </p:blipFill>
        <p:spPr>
          <a:xfrm>
            <a:off x="9168184" y="1993452"/>
            <a:ext cx="2629624" cy="2606215"/>
          </a:xfrm>
          <a:prstGeom prst="rect">
            <a:avLst/>
          </a:prstGeom>
        </p:spPr>
      </p:pic>
    </p:spTree>
    <p:extLst>
      <p:ext uri="{BB962C8B-B14F-4D97-AF65-F5344CB8AC3E}">
        <p14:creationId xmlns:p14="http://schemas.microsoft.com/office/powerpoint/2010/main" val="489504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5DC745-C86C-4971-B0AF-00EE88E914C9}"/>
              </a:ext>
            </a:extLst>
          </p:cNvPr>
          <p:cNvSpPr>
            <a:spLocks noGrp="1"/>
          </p:cNvSpPr>
          <p:nvPr>
            <p:ph type="title"/>
          </p:nvPr>
        </p:nvSpPr>
        <p:spPr>
          <a:xfrm>
            <a:off x="838200" y="365125"/>
            <a:ext cx="10515600" cy="952231"/>
          </a:xfrm>
        </p:spPr>
        <p:txBody>
          <a:bodyPr/>
          <a:lstStyle/>
          <a:p>
            <a:r>
              <a:rPr lang="pt-BR" dirty="0"/>
              <a:t>Regressão </a:t>
            </a:r>
            <a:r>
              <a:rPr lang="pt-BR" dirty="0" smtClean="0"/>
              <a:t>Linear</a:t>
            </a:r>
            <a:endParaRPr lang="pt-B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F130550-3E6D-44FC-BB82-8D9766374925}"/>
                  </a:ext>
                </a:extLst>
              </p:cNvPr>
              <p:cNvSpPr>
                <a:spLocks noGrp="1"/>
              </p:cNvSpPr>
              <p:nvPr>
                <p:ph idx="1"/>
              </p:nvPr>
            </p:nvSpPr>
            <p:spPr>
              <a:xfrm>
                <a:off x="838200" y="1813305"/>
                <a:ext cx="11140440" cy="4858719"/>
              </a:xfrm>
            </p:spPr>
            <p:txBody>
              <a:bodyPr>
                <a:normAutofit/>
              </a:bodyPr>
              <a:lstStyle/>
              <a:p>
                <a:r>
                  <a:rPr lang="pt-BR" b="1" dirty="0" smtClean="0"/>
                  <a:t>Objetivo</a:t>
                </a:r>
                <a:r>
                  <a:rPr lang="pt-BR" dirty="0"/>
                  <a:t>: Encontrar os </a:t>
                </a:r>
                <a:r>
                  <a:rPr lang="pt-BR" b="1" i="1" dirty="0" smtClean="0"/>
                  <a:t>parâmetros</a:t>
                </a:r>
                <a:r>
                  <a:rPr lang="pt-BR" dirty="0"/>
                  <a:t>,</a:t>
                </a:r>
                <a:r>
                  <a:rPr lang="pt-BR" dirty="0" smtClean="0"/>
                  <a:t> também chamados de </a:t>
                </a:r>
                <a:r>
                  <a:rPr lang="pt-BR" b="1" i="1" dirty="0" smtClean="0"/>
                  <a:t>pesos,</a:t>
                </a:r>
                <a:r>
                  <a:rPr lang="pt-BR" dirty="0" smtClean="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a:latin typeface="Cambria Math" panose="02040503050406030204" pitchFamily="18" charset="0"/>
                            <a:ea typeface="Cambria Math" panose="02040503050406030204" pitchFamily="18" charset="0"/>
                          </a:rPr>
                          <m:t>0</m:t>
                        </m:r>
                      </m:sub>
                    </m:sSub>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𝑘</m:t>
                        </m:r>
                      </m:sub>
                    </m:sSub>
                  </m:oMath>
                </a14:m>
                <a:r>
                  <a:rPr lang="pt-BR" dirty="0"/>
                  <a:t> de tal forma que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seja uma ótima aproximação de </a:t>
                </a:r>
                <a14:m>
                  <m:oMath xmlns:m="http://schemas.openxmlformats.org/officeDocument/2006/math">
                    <m:r>
                      <a:rPr lang="pt-BR" b="0" i="1" smtClean="0">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a:t>
                </a:r>
              </a:p>
              <a:p>
                <a:r>
                  <a:rPr lang="pt-BR" b="1" dirty="0"/>
                  <a:t>Aprendizado supervisionado</a:t>
                </a:r>
                <a:r>
                  <a:rPr lang="pt-BR" dirty="0"/>
                  <a:t>: atributos/exemplos (i.e., </a:t>
                </a:r>
                <a14:m>
                  <m:oMath xmlns:m="http://schemas.openxmlformats.org/officeDocument/2006/math">
                    <m:r>
                      <a:rPr lang="pt-BR" b="1" i="1" smtClean="0">
                        <a:latin typeface="Cambria Math" panose="02040503050406030204" pitchFamily="18" charset="0"/>
                      </a:rPr>
                      <m:t>𝒙</m:t>
                    </m:r>
                  </m:oMath>
                </a14:m>
                <a:r>
                  <a:rPr lang="pt-BR" dirty="0" smtClean="0"/>
                  <a:t>) mais rótulos/objetivos </a:t>
                </a:r>
                <a:r>
                  <a:rPr lang="pt-BR" dirty="0"/>
                  <a:t>(i.e., </a:t>
                </a:r>
                <a14:m>
                  <m:oMath xmlns:m="http://schemas.openxmlformats.org/officeDocument/2006/math">
                    <m:r>
                      <a:rPr lang="pt-BR" b="0" i="1" smtClean="0">
                        <a:latin typeface="Cambria Math" panose="02040503050406030204" pitchFamily="18" charset="0"/>
                      </a:rPr>
                      <m:t>𝑦</m:t>
                    </m:r>
                  </m:oMath>
                </a14:m>
                <a:r>
                  <a:rPr lang="pt-BR" dirty="0" smtClean="0"/>
                  <a:t>).</a:t>
                </a:r>
              </a:p>
              <a:p>
                <a:r>
                  <a:rPr lang="pt-BR" dirty="0"/>
                  <a:t>A </a:t>
                </a:r>
                <a:r>
                  <a:rPr lang="pt-BR" b="1" i="1" dirty="0" smtClean="0"/>
                  <a:t>regressão</a:t>
                </a:r>
                <a:r>
                  <a:rPr lang="pt-BR" dirty="0" smtClean="0"/>
                  <a:t> é chamada de </a:t>
                </a:r>
                <a:r>
                  <a:rPr lang="pt-BR" b="1" i="1" dirty="0"/>
                  <a:t>linear</a:t>
                </a:r>
                <a:r>
                  <a:rPr lang="pt-BR" dirty="0"/>
                  <a:t> porque </a:t>
                </a:r>
                <a:r>
                  <a:rPr lang="pt-BR" dirty="0" smtClean="0"/>
                  <a:t>a variável </a:t>
                </a:r>
                <a:r>
                  <a:rPr lang="pt-BR" dirty="0"/>
                  <a:t>de </a:t>
                </a:r>
                <a:r>
                  <a:rPr lang="pt-BR" dirty="0" smtClean="0"/>
                  <a:t>saída, </a:t>
                </a:r>
                <a14:m>
                  <m:oMath xmlns:m="http://schemas.openxmlformats.org/officeDocument/2006/math">
                    <m:r>
                      <a:rPr lang="pt-BR" i="1">
                        <a:latin typeface="Cambria Math" panose="02040503050406030204" pitchFamily="18" charset="0"/>
                      </a:rPr>
                      <m:t>𝑦</m:t>
                    </m:r>
                  </m:oMath>
                </a14:m>
                <a:r>
                  <a:rPr lang="pt-BR" dirty="0" smtClean="0"/>
                  <a:t>, é modelada como </a:t>
                </a:r>
                <a:r>
                  <a:rPr lang="pt-BR" dirty="0"/>
                  <a:t>uma </a:t>
                </a:r>
                <a:r>
                  <a:rPr lang="pt-BR" b="1" dirty="0"/>
                  <a:t>combinação linear </a:t>
                </a:r>
                <a:r>
                  <a:rPr lang="pt-BR" dirty="0" smtClean="0"/>
                  <a:t>dos atributos, </a:t>
                </a:r>
                <a14:m>
                  <m:oMath xmlns:m="http://schemas.openxmlformats.org/officeDocument/2006/math">
                    <m:r>
                      <a:rPr lang="pt-BR" b="1" i="1">
                        <a:latin typeface="Cambria Math" panose="02040503050406030204" pitchFamily="18" charset="0"/>
                      </a:rPr>
                      <m:t>𝒙</m:t>
                    </m:r>
                  </m:oMath>
                </a14:m>
                <a:r>
                  <a:rPr lang="pt-BR" dirty="0" smtClean="0"/>
                  <a:t>.</a:t>
                </a:r>
              </a:p>
              <a:p>
                <a:pPr lvl="1"/>
                <a:r>
                  <a:rPr lang="pt-BR" b="1" dirty="0" smtClean="0"/>
                  <a:t>OBS</a:t>
                </a:r>
                <a:r>
                  <a:rPr lang="pt-BR" dirty="0"/>
                  <a:t>.: </a:t>
                </a:r>
                <a:r>
                  <a:rPr lang="pt-BR" b="1" i="1" dirty="0"/>
                  <a:t>Linear</a:t>
                </a:r>
                <a:r>
                  <a:rPr lang="pt-BR" dirty="0"/>
                  <a:t> significa </a:t>
                </a:r>
                <a:r>
                  <a:rPr lang="pt-BR" dirty="0" smtClean="0"/>
                  <a:t>“</a:t>
                </a:r>
                <a:r>
                  <a:rPr lang="pt-BR" i="1" dirty="0" smtClean="0"/>
                  <a:t>linear </a:t>
                </a:r>
                <a:r>
                  <a:rPr lang="pt-BR" i="1" dirty="0"/>
                  <a:t>com relação aos </a:t>
                </a:r>
                <a:r>
                  <a:rPr lang="pt-BR" i="1" dirty="0" smtClean="0"/>
                  <a:t>pesos</a:t>
                </a:r>
                <a:r>
                  <a:rPr lang="pt-BR" dirty="0" smtClean="0"/>
                  <a:t>“ </a:t>
                </a:r>
                <a:r>
                  <a:rPr lang="pt-BR" dirty="0"/>
                  <a:t>e não </a:t>
                </a:r>
                <a:r>
                  <a:rPr lang="pt-BR" dirty="0" smtClean="0"/>
                  <a:t>com relação aos atributos, </a:t>
                </a:r>
                <a:r>
                  <a:rPr lang="pt-BR" dirty="0"/>
                  <a:t>i.e., </a:t>
                </a:r>
                <a14:m>
                  <m:oMath xmlns:m="http://schemas.openxmlformats.org/officeDocument/2006/math">
                    <m:r>
                      <a:rPr lang="pt-BR" b="1" i="1">
                        <a:latin typeface="Cambria Math" panose="02040503050406030204" pitchFamily="18" charset="0"/>
                      </a:rPr>
                      <m:t>𝒙</m:t>
                    </m:r>
                  </m:oMath>
                </a14:m>
                <a:r>
                  <a:rPr lang="pt-BR" dirty="0" smtClean="0"/>
                  <a:t>. Desta forma, os </a:t>
                </a:r>
                <a:r>
                  <a:rPr lang="pt-BR" dirty="0"/>
                  <a:t>seguintes modelos também são lineares com relação aos </a:t>
                </a:r>
                <a:r>
                  <a:rPr lang="pt-BR" dirty="0" smtClean="0"/>
                  <a:t>pesos:</a:t>
                </a:r>
              </a:p>
              <a:p>
                <a:pPr lvl="2"/>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log</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e>
                    </m:func>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cos</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e>
                    </m:func>
                  </m:oMath>
                </a14:m>
                <a:endParaRPr lang="pt-BR" dirty="0" smtClean="0"/>
              </a:p>
              <a:p>
                <a:pPr lvl="2"/>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p>
                      <m:sSupPr>
                        <m:ctrlPr>
                          <a:rPr lang="pt-BR" i="1" smtClean="0">
                            <a:latin typeface="Cambria Math" panose="02040503050406030204" pitchFamily="18" charset="0"/>
                          </a:rPr>
                        </m:ctrlPr>
                      </m:sSupPr>
                      <m:e>
                        <m:r>
                          <a:rPr lang="pt-BR" i="1" smtClean="0">
                            <a:latin typeface="Cambria Math" panose="02040503050406030204" pitchFamily="18" charset="0"/>
                          </a:rPr>
                          <m:t>𝑒</m:t>
                        </m:r>
                      </m:e>
                      <m:sup>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sup>
                    </m:sSup>
                  </m:oMath>
                </a14:m>
                <a:endParaRPr lang="pt-BR" dirty="0" smtClean="0"/>
              </a:p>
              <a:p>
                <a:pPr lvl="2"/>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𝑥</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oMath>
                </a14:m>
                <a:endParaRPr lang="pt-BR" dirty="0"/>
              </a:p>
            </p:txBody>
          </p:sp>
        </mc:Choice>
        <mc:Fallback xmlns="">
          <p:sp>
            <p:nvSpPr>
              <p:cNvPr id="3" name="Content Placeholder 2">
                <a:extLst>
                  <a:ext uri="{FF2B5EF4-FFF2-40B4-BE49-F238E27FC236}">
                    <a16:creationId xmlns:a16="http://schemas.microsoft.com/office/drawing/2014/main" xmlns="" xmlns:a14="http://schemas.microsoft.com/office/drawing/2010/main" id="{AF130550-3E6D-44FC-BB82-8D9766374925}"/>
                  </a:ext>
                </a:extLst>
              </p:cNvPr>
              <p:cNvSpPr>
                <a:spLocks noGrp="1" noRot="1" noChangeAspect="1" noMove="1" noResize="1" noEditPoints="1" noAdjustHandles="1" noChangeArrowheads="1" noChangeShapeType="1" noTextEdit="1"/>
              </p:cNvSpPr>
              <p:nvPr>
                <p:ph idx="1"/>
              </p:nvPr>
            </p:nvSpPr>
            <p:spPr>
              <a:xfrm>
                <a:off x="838200" y="1813305"/>
                <a:ext cx="11140440" cy="4858719"/>
              </a:xfrm>
              <a:blipFill rotWithShape="0">
                <a:blip r:embed="rId3"/>
                <a:stretch>
                  <a:fillRect l="-985" t="-2008"/>
                </a:stretch>
              </a:blipFill>
            </p:spPr>
            <p:txBody>
              <a:bodyPr/>
              <a:lstStyle/>
              <a:p>
                <a:r>
                  <a:rPr lang="pt-BR">
                    <a:noFill/>
                  </a:rPr>
                  <a:t> </a:t>
                </a:r>
              </a:p>
            </p:txBody>
          </p:sp>
        </mc:Fallback>
      </mc:AlternateContent>
    </p:spTree>
    <p:extLst>
      <p:ext uri="{BB962C8B-B14F-4D97-AF65-F5344CB8AC3E}">
        <p14:creationId xmlns:p14="http://schemas.microsoft.com/office/powerpoint/2010/main" val="16859138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endParaRPr lang="nl-BE" dirty="0"/>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838200" y="1690688"/>
                <a:ext cx="10515600" cy="48729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t-BR" dirty="0"/>
                  <a:t>Em algumas situações, alguns </a:t>
                </a:r>
                <a:r>
                  <a:rPr lang="pt-BR" b="1" dirty="0"/>
                  <a:t>atributos</a:t>
                </a:r>
                <a:r>
                  <a:rPr lang="pt-BR" dirty="0"/>
                  <a:t> acabam sendo dominantes sobre os demais no sentido de que exercerem grande influência sobre o </a:t>
                </a:r>
                <a:r>
                  <a:rPr lang="pt-BR" b="1" i="1" dirty="0"/>
                  <a:t>erro</a:t>
                </a:r>
                <a:r>
                  <a:rPr lang="pt-BR" dirty="0"/>
                  <a:t> cometido pelo modelo. </a:t>
                </a:r>
              </a:p>
              <a:p>
                <a:pPr algn="just"/>
                <a:r>
                  <a:rPr lang="pt-BR" dirty="0"/>
                  <a:t>Isto pode ocorrer devido à grande diferença de magnitude entre os atributos.</a:t>
                </a:r>
              </a:p>
              <a:p>
                <a:pPr algn="just"/>
                <a:r>
                  <a:rPr lang="pt-BR" dirty="0"/>
                  <a:t>Essa diferença de magnitudes afeta o desempenho dos algoritmos de ML.</a:t>
                </a:r>
              </a:p>
              <a:p>
                <a:pPr algn="just"/>
                <a:r>
                  <a:rPr lang="pt-BR" b="1" dirty="0"/>
                  <a:t>Exemplo</a:t>
                </a:r>
                <a:r>
                  <a:rPr lang="pt-BR" dirty="0"/>
                  <a:t>: Suponha que você tenha dois atributos,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 </m:t>
                    </m:r>
                  </m:oMath>
                </a14:m>
                <a:r>
                  <a:rPr lang="pt-BR" dirty="0"/>
                  <a:t>e</a:t>
                </a:r>
                <a14:m>
                  <m:oMath xmlns:m="http://schemas.openxmlformats.org/officeDocument/2006/math">
                    <m:r>
                      <a:rPr lang="pt-BR" b="0" i="0"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a:t>, variando de 0 a 2000 (área de um imóvel em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𝑚</m:t>
                        </m:r>
                      </m:e>
                      <m:sup>
                        <m:r>
                          <a:rPr lang="pt-BR" b="0" i="1" smtClean="0">
                            <a:latin typeface="Cambria Math" panose="02040503050406030204" pitchFamily="18" charset="0"/>
                          </a:rPr>
                          <m:t>2</m:t>
                        </m:r>
                      </m:sup>
                    </m:sSup>
                  </m:oMath>
                </a14:m>
                <a:r>
                  <a:rPr lang="pt-BR" dirty="0"/>
                  <a:t>), e de 1 a 5 (número de quartos), respectivamente.</a:t>
                </a:r>
              </a:p>
              <a:p>
                <a:pPr algn="just"/>
                <a:r>
                  <a:rPr lang="pt-BR" dirty="0"/>
                  <a:t>Algoritmos de ML trabalham com números/magnitudes e não sabem o que eles representam nem suas unidades. </a:t>
                </a:r>
              </a:p>
              <a:p>
                <a:pPr algn="just"/>
                <a:r>
                  <a:rPr lang="pt-BR" dirty="0"/>
                  <a:t>Porém, algoritmos que usam </a:t>
                </a:r>
                <a:r>
                  <a:rPr lang="pt-BR" b="1" i="1" dirty="0"/>
                  <a:t>distância</a:t>
                </a:r>
                <a:r>
                  <a:rPr lang="pt-BR" dirty="0"/>
                  <a:t> (e.g., erro quadrático médio) como métrica de erro vão assumir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tem mais importância do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oMath>
                </a14:m>
                <a:r>
                  <a:rPr lang="pt-BR" dirty="0"/>
                  <a:t> e entender que, por exemplo, 100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𝑚</m:t>
                        </m:r>
                      </m:e>
                      <m:sup>
                        <m:r>
                          <a:rPr lang="pt-BR" i="1">
                            <a:latin typeface="Cambria Math" panose="02040503050406030204" pitchFamily="18" charset="0"/>
                          </a:rPr>
                          <m:t>2</m:t>
                        </m:r>
                      </m:sup>
                    </m:sSup>
                  </m:oMath>
                </a14:m>
                <a:r>
                  <a:rPr lang="pt-BR" dirty="0"/>
                  <a:t> &gt; 2 quartos.</a:t>
                </a:r>
              </a:p>
              <a:p>
                <a:pPr algn="just"/>
                <a:r>
                  <a:rPr lang="pt-BR" dirty="0"/>
                  <a:t>Portanto, o erro entre  </a:t>
                </a:r>
                <a14:m>
                  <m:oMath xmlns:m="http://schemas.openxmlformats.org/officeDocument/2006/math">
                    <m:r>
                      <m:rPr>
                        <m:sty m:val="p"/>
                      </m:rPr>
                      <a:rPr lang="pt-BR">
                        <a:latin typeface="Cambria Math" panose="02040503050406030204" pitchFamily="18" charset="0"/>
                        <a:ea typeface="Cambria Math" panose="02040503050406030204" pitchFamily="18" charset="0"/>
                      </a:rPr>
                      <m:t>y</m:t>
                    </m:r>
                    <m:r>
                      <a:rPr lang="pt-BR">
                        <a:latin typeface="Cambria Math" panose="02040503050406030204" pitchFamily="18" charset="0"/>
                        <a:ea typeface="Cambria Math" panose="02040503050406030204" pitchFamily="18" charset="0"/>
                      </a:rPr>
                      <m:t> </m:t>
                    </m:r>
                    <m:r>
                      <m:rPr>
                        <m:sty m:val="p"/>
                      </m:rPr>
                      <a:rPr lang="pt-BR">
                        <a:latin typeface="Cambria Math" panose="02040503050406030204" pitchFamily="18" charset="0"/>
                        <a:ea typeface="Cambria Math" panose="02040503050406030204" pitchFamily="18" charset="0"/>
                      </a:rPr>
                      <m:t>e</m:t>
                    </m:r>
                    <m:r>
                      <a:rPr lang="pt-BR">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será dominado pelo atributo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a:t>
                </a:r>
              </a:p>
              <a:p>
                <a:pPr algn="just"/>
                <a:endParaRPr lang="pt-BR" dirty="0"/>
              </a:p>
              <a:p>
                <a:pPr algn="just"/>
                <a:endParaRPr lang="pt-BR" dirty="0"/>
              </a:p>
              <a:p>
                <a:pPr marL="0" indent="0" algn="just">
                  <a:buNone/>
                </a:pPr>
                <a:endParaRPr lang="pt-BR" dirty="0"/>
              </a:p>
              <a:p>
                <a:pPr marL="0" indent="0" algn="just">
                  <a:buNone/>
                </a:pPr>
                <a:endParaRPr lang="pt-BR" dirty="0"/>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838200" y="1690688"/>
                <a:ext cx="10515600" cy="4872950"/>
              </a:xfrm>
              <a:prstGeom prst="rect">
                <a:avLst/>
              </a:prstGeom>
              <a:blipFill rotWithShape="0">
                <a:blip r:embed="rId3"/>
                <a:stretch>
                  <a:fillRect l="-812" t="-2375" r="-870"/>
                </a:stretch>
              </a:blipFill>
            </p:spPr>
            <p:txBody>
              <a:bodyPr/>
              <a:lstStyle/>
              <a:p>
                <a:r>
                  <a:rPr lang="pt-BR">
                    <a:noFill/>
                  </a:rPr>
                  <a:t> </a:t>
                </a:r>
              </a:p>
            </p:txBody>
          </p:sp>
        </mc:Fallback>
      </mc:AlternateContent>
    </p:spTree>
    <p:extLst>
      <p:ext uri="{BB962C8B-B14F-4D97-AF65-F5344CB8AC3E}">
        <p14:creationId xmlns:p14="http://schemas.microsoft.com/office/powerpoint/2010/main" val="13782236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93142C1-FD08-4328-BCCB-5521CEABA2E7}"/>
              </a:ext>
            </a:extLst>
          </p:cNvPr>
          <p:cNvSpPr>
            <a:spLocks noGrp="1"/>
          </p:cNvSpPr>
          <p:nvPr>
            <p:ph type="title"/>
          </p:nvPr>
        </p:nvSpPr>
        <p:spPr/>
        <p:txBody>
          <a:bodyPr/>
          <a:lstStyle/>
          <a:p>
            <a:r>
              <a:rPr lang="pt-BR" dirty="0"/>
              <a:t>Escalonamento de </a:t>
            </a:r>
            <a:r>
              <a:rPr lang="pt-BR" dirty="0" err="1"/>
              <a:t>Features</a:t>
            </a:r>
            <a:endParaRPr lang="pt-BR" dirty="0"/>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 xmlns:a16="http://schemas.microsoft.com/office/drawing/2014/main" id="{C1642F2F-7A09-459E-9D90-1D9D3103E685}"/>
                  </a:ext>
                </a:extLst>
              </p:cNvPr>
              <p:cNvSpPr>
                <a:spLocks noGrp="1"/>
              </p:cNvSpPr>
              <p:nvPr>
                <p:ph idx="1"/>
              </p:nvPr>
            </p:nvSpPr>
            <p:spPr>
              <a:xfrm>
                <a:off x="838200" y="1690687"/>
                <a:ext cx="10915650" cy="3929825"/>
              </a:xfrm>
            </p:spPr>
            <p:txBody>
              <a:bodyPr>
                <a:normAutofit/>
              </a:bodyPr>
              <a:lstStyle/>
              <a:p>
                <a:r>
                  <a:rPr lang="pt-BR" dirty="0"/>
                  <a:t>Dada a seguinte equação hipótese,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endParaRPr lang="pt-BR" dirty="0"/>
              </a:p>
              <a:p>
                <a:pPr marL="0" indent="0" algn="ctr">
                  <a:buNone/>
                </a:pPr>
                <a14:m>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 </m:t>
                    </m:r>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a:t>
                </a:r>
              </a:p>
              <a:p>
                <a:r>
                  <a:rPr lang="pt-BR" dirty="0"/>
                  <a:t>A função de erro é dada por</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d>
                      <m:dPr>
                        <m:ctrlPr>
                          <a:rPr lang="pt-BR"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r>
                                  <m:rPr>
                                    <m:nor/>
                                  </m:rPr>
                                  <a:rPr lang="pt-BR" i="1"/>
                                  <m:t>(</m:t>
                                </m:r>
                                <m:r>
                                  <m:rPr>
                                    <m:nor/>
                                  </m:rPr>
                                  <a:rPr lang="pt-BR" i="1"/>
                                  <m:t>i</m:t>
                                </m:r>
                                <m:r>
                                  <m:rPr>
                                    <m:nor/>
                                  </m:rPr>
                                  <a:rPr lang="pt-BR" i="1"/>
                                  <m:t>)</m:t>
                                </m:r>
                                <m:r>
                                  <a:rPr lang="pt-BR" i="1">
                                    <a:latin typeface="Cambria Math" panose="02040503050406030204" pitchFamily="18" charset="0"/>
                                  </a:rPr>
                                  <m:t> −</m:t>
                                </m:r>
                                <m:d>
                                  <m:dPr>
                                    <m:ctrlPr>
                                      <a:rPr lang="pt-BR"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𝑖</m:t>
                                        </m:r>
                                      </m:e>
                                    </m:d>
                                  </m:e>
                                </m:d>
                              </m:e>
                            </m:d>
                          </m:e>
                          <m:sup>
                            <m:r>
                              <a:rPr lang="pt-BR" b="0" i="1" smtClean="0">
                                <a:latin typeface="Cambria Math" panose="02040503050406030204" pitchFamily="18" charset="0"/>
                              </a:rPr>
                              <m:t>2</m:t>
                            </m:r>
                          </m:sup>
                        </m:sSup>
                      </m:e>
                    </m:nary>
                  </m:oMath>
                </a14:m>
                <a:r>
                  <a:rPr lang="pt-BR" dirty="0"/>
                  <a:t>.</a:t>
                </a:r>
              </a:p>
              <a:p>
                <a:r>
                  <a:rPr lang="pt-BR" dirty="0"/>
                  <a:t>Caso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𝑖</m:t>
                    </m:r>
                  </m:oMath>
                </a14:m>
                <a:r>
                  <a:rPr lang="pt-BR" dirty="0"/>
                  <a:t>, então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tem uma influência maior no erro resultante, o que pode ser expresso de forma aproximada como</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i="1" smtClean="0">
                        <a:latin typeface="Cambria Math" panose="02040503050406030204" pitchFamily="18" charset="0"/>
                        <a:ea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pt-BR" i="1"/>
                                  <m:t>(</m:t>
                                </m:r>
                                <m:r>
                                  <m:rPr>
                                    <m:nor/>
                                  </m:rPr>
                                  <a:rPr lang="pt-BR" i="1"/>
                                  <m:t>i</m:t>
                                </m:r>
                                <m:r>
                                  <m:rPr>
                                    <m:nor/>
                                  </m:rPr>
                                  <a:rPr lang="pt-BR" i="1"/>
                                  <m:t>)</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e>
                            </m:d>
                          </m:e>
                          <m:sup>
                            <m:r>
                              <a:rPr lang="pt-BR" i="1">
                                <a:latin typeface="Cambria Math" panose="02040503050406030204" pitchFamily="18" charset="0"/>
                              </a:rPr>
                              <m:t>2</m:t>
                            </m:r>
                          </m:sup>
                        </m:sSup>
                      </m:e>
                    </m:nary>
                  </m:oMath>
                </a14:m>
                <a:r>
                  <a:rPr lang="pt-BR" dirty="0"/>
                  <a:t>.</a:t>
                </a:r>
              </a:p>
            </p:txBody>
          </p:sp>
        </mc:Choice>
        <mc:Fallback xmlns="">
          <p:sp>
            <p:nvSpPr>
              <p:cNvPr id="4" name="Content Placeholder 2">
                <a:extLst>
                  <a:ext uri="{FF2B5EF4-FFF2-40B4-BE49-F238E27FC236}">
                    <a16:creationId xmlns:a16="http://schemas.microsoft.com/office/drawing/2014/main" xmlns="" xmlns:a14="http://schemas.microsoft.com/office/drawing/2010/main" id="{C1642F2F-7A09-459E-9D90-1D9D3103E685}"/>
                  </a:ext>
                </a:extLst>
              </p:cNvPr>
              <p:cNvSpPr>
                <a:spLocks noGrp="1" noRot="1" noChangeAspect="1" noMove="1" noResize="1" noEditPoints="1" noAdjustHandles="1" noChangeArrowheads="1" noChangeShapeType="1" noTextEdit="1"/>
              </p:cNvSpPr>
              <p:nvPr>
                <p:ph idx="1"/>
              </p:nvPr>
            </p:nvSpPr>
            <p:spPr>
              <a:xfrm>
                <a:off x="838200" y="1690687"/>
                <a:ext cx="10915650" cy="3929825"/>
              </a:xfrm>
              <a:blipFill rotWithShape="0">
                <a:blip r:embed="rId2"/>
                <a:stretch>
                  <a:fillRect l="-1006" t="-2481"/>
                </a:stretch>
              </a:blipFill>
            </p:spPr>
            <p:txBody>
              <a:bodyPr/>
              <a:lstStyle/>
              <a:p>
                <a:r>
                  <a:rPr lang="pt-BR">
                    <a:noFill/>
                  </a:rPr>
                  <a:t> </a:t>
                </a:r>
              </a:p>
            </p:txBody>
          </p:sp>
        </mc:Fallback>
      </mc:AlternateContent>
      <p:pic>
        <p:nvPicPr>
          <p:cNvPr id="5" name="Picture 2" descr="https://miro.medium.com/max/395/1*EyPd0sQxEXtTDSJgu72JNQ.jpeg">
            <a:extLst>
              <a:ext uri="{FF2B5EF4-FFF2-40B4-BE49-F238E27FC236}">
                <a16:creationId xmlns="" xmlns:a16="http://schemas.microsoft.com/office/drawing/2014/main" id="{0D8EEA24-1121-4936-A240-08F46CEAC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4195" y="0"/>
            <a:ext cx="2417805" cy="3470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401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p>
        </p:txBody>
      </p:sp>
      <p:sp>
        <p:nvSpPr>
          <p:cNvPr id="3" name="Content Placeholder 2"/>
          <p:cNvSpPr>
            <a:spLocks noGrp="1"/>
          </p:cNvSpPr>
          <p:nvPr>
            <p:ph idx="1"/>
          </p:nvPr>
        </p:nvSpPr>
        <p:spPr/>
        <p:txBody>
          <a:bodyPr>
            <a:normAutofit/>
          </a:bodyPr>
          <a:lstStyle/>
          <a:p>
            <a:r>
              <a:rPr lang="pt-BR" dirty="0"/>
              <a:t>Esse problema ocorre com todo algoritmo que se baseia no cálculo da distância durante a fase de treinamento.</a:t>
            </a:r>
          </a:p>
          <a:p>
            <a:r>
              <a:rPr lang="pt-BR" dirty="0"/>
              <a:t>Portanto, para evitar esse problema, a variação de todos os atributos deve ser escalonada para que cada atributo contribua com mesma importância/peso para o cálculo da distância (ou seja, do erro quadrático médio).</a:t>
            </a:r>
          </a:p>
          <a:p>
            <a:r>
              <a:rPr lang="pt-BR" dirty="0"/>
              <a:t> Ou seja, escalona-se os atributos para deixa-los com a mesma faixa de valores/magnitudes.</a:t>
            </a:r>
          </a:p>
        </p:txBody>
      </p:sp>
    </p:spTree>
    <p:extLst>
      <p:ext uri="{BB962C8B-B14F-4D97-AF65-F5344CB8AC3E}">
        <p14:creationId xmlns:p14="http://schemas.microsoft.com/office/powerpoint/2010/main" val="32041104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p>
        </p:txBody>
      </p:sp>
      <p:sp>
        <p:nvSpPr>
          <p:cNvPr id="3" name="Content Placeholder 2"/>
          <p:cNvSpPr>
            <a:spLocks noGrp="1"/>
          </p:cNvSpPr>
          <p:nvPr>
            <p:ph idx="1"/>
          </p:nvPr>
        </p:nvSpPr>
        <p:spPr>
          <a:xfrm>
            <a:off x="838200" y="1825625"/>
            <a:ext cx="10515600" cy="1819233"/>
          </a:xfrm>
        </p:spPr>
        <p:txBody>
          <a:bodyPr/>
          <a:lstStyle/>
          <a:p>
            <a:pPr marL="0" indent="0" algn="just">
              <a:buNone/>
            </a:pPr>
            <a:r>
              <a:rPr lang="pt-BR" dirty="0"/>
              <a:t>Quando as features tem variações de valores bem diferentes, os contornos da superfície de erro vão ter formato elíptico,  dificultando a convergência de algoritmos que usam distância como métrica para o cálculo do erro, como o caso do gradiente descendente. </a:t>
            </a:r>
          </a:p>
          <a:p>
            <a:endParaRPr lang="pt-BR"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5333" y="3441658"/>
            <a:ext cx="2288436" cy="315890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4872" y="4560274"/>
            <a:ext cx="2292375" cy="2040292"/>
          </a:xfrm>
          <a:prstGeom prst="rect">
            <a:avLst/>
          </a:prstGeom>
        </p:spPr>
      </p:pic>
    </p:spTree>
    <p:extLst>
      <p:ext uri="{BB962C8B-B14F-4D97-AF65-F5344CB8AC3E}">
        <p14:creationId xmlns:p14="http://schemas.microsoft.com/office/powerpoint/2010/main" val="11687471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377"/>
            <a:ext cx="10515600" cy="718087"/>
          </a:xfrm>
        </p:spPr>
        <p:txBody>
          <a:bodyPr/>
          <a:lstStyle/>
          <a:p>
            <a:r>
              <a:rPr lang="en-US" dirty="0" err="1"/>
              <a:t>Escalonamento</a:t>
            </a:r>
            <a:r>
              <a:rPr lang="en-US" dirty="0"/>
              <a:t> de Features</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294228"/>
                <a:ext cx="11231880" cy="5390351"/>
              </a:xfrm>
            </p:spPr>
            <p:txBody>
              <a:bodyPr>
                <a:normAutofit fontScale="70000" lnSpcReduction="20000"/>
              </a:bodyPr>
              <a:lstStyle/>
              <a:p>
                <a:r>
                  <a:rPr lang="pt-BR" dirty="0" smtClean="0"/>
                  <a:t>As duas formas mais comuns de escalonamento são:</a:t>
                </a:r>
                <a:endParaRPr lang="en-US" dirty="0"/>
              </a:p>
              <a:p>
                <a:pPr lvl="1">
                  <a:buFont typeface="Courier New" panose="02070309020205020404" pitchFamily="49" charset="0"/>
                  <a:buChar char="o"/>
                </a:pPr>
                <a:r>
                  <a:rPr lang="en-US" b="1" dirty="0" err="1"/>
                  <a:t>Normalização</a:t>
                </a:r>
                <a:r>
                  <a:rPr lang="en-US" b="1" dirty="0"/>
                  <a:t> </a:t>
                </a:r>
                <a:r>
                  <a:rPr lang="en-US" b="1" dirty="0" err="1"/>
                  <a:t>Mín</a:t>
                </a:r>
                <a:r>
                  <a:rPr lang="en-US" b="1" dirty="0"/>
                  <a:t>-Max</a:t>
                </a:r>
              </a:p>
              <a:p>
                <a:pPr marL="0" indent="0">
                  <a:buNone/>
                </a:pPr>
                <a14:m>
                  <m:oMathPara xmlns:m="http://schemas.openxmlformats.org/officeDocument/2006/math">
                    <m:oMathParaPr>
                      <m:jc m:val="centerGroup"/>
                    </m:oMathParaPr>
                    <m:oMath xmlns:m="http://schemas.openxmlformats.org/officeDocument/2006/math">
                      <m:sSub>
                        <m:sSubPr>
                          <m:ctrlPr>
                            <a:rPr lang="en-US" sz="2600" b="0" i="1" smtClean="0">
                              <a:latin typeface="Cambria Math" panose="02040503050406030204" pitchFamily="18" charset="0"/>
                            </a:rPr>
                          </m:ctrlPr>
                        </m:sSubPr>
                        <m:e>
                          <m:sSup>
                            <m:sSupPr>
                              <m:ctrlPr>
                                <a:rPr lang="pt-BR" sz="2600" b="0" i="1" smtClean="0">
                                  <a:latin typeface="Cambria Math" panose="02040503050406030204" pitchFamily="18" charset="0"/>
                                </a:rPr>
                              </m:ctrlPr>
                            </m:sSupPr>
                            <m:e>
                              <m:r>
                                <a:rPr lang="en-US" sz="2600" b="0" i="1" smtClean="0">
                                  <a:latin typeface="Cambria Math" panose="02040503050406030204" pitchFamily="18" charset="0"/>
                                </a:rPr>
                                <m:t>𝑥</m:t>
                              </m:r>
                            </m:e>
                            <m:sup>
                              <m:r>
                                <a:rPr lang="pt-BR" sz="2600" b="0" i="1" smtClean="0">
                                  <a:latin typeface="Cambria Math" panose="02040503050406030204" pitchFamily="18" charset="0"/>
                                </a:rPr>
                                <m:t>′</m:t>
                              </m:r>
                            </m:sup>
                          </m:sSup>
                        </m:e>
                        <m:sub>
                          <m:r>
                            <a:rPr lang="en-US" sz="2600" b="0" i="1" smtClean="0">
                              <a:latin typeface="Cambria Math" panose="02040503050406030204" pitchFamily="18" charset="0"/>
                            </a:rPr>
                            <m:t>𝑘</m:t>
                          </m:r>
                        </m:sub>
                      </m:sSub>
                      <m:d>
                        <m:dPr>
                          <m:ctrlPr>
                            <a:rPr lang="pt-BR" sz="2600" b="0" i="1">
                              <a:latin typeface="Cambria Math" panose="02040503050406030204" pitchFamily="18" charset="0"/>
                            </a:rPr>
                          </m:ctrlPr>
                        </m:dPr>
                        <m:e>
                          <m:r>
                            <a:rPr lang="pt-BR" sz="2600" i="1">
                              <a:latin typeface="Cambria Math" panose="02040503050406030204" pitchFamily="18" charset="0"/>
                            </a:rPr>
                            <m:t>𝑖</m:t>
                          </m:r>
                        </m:e>
                      </m:d>
                      <m:r>
                        <a:rPr lang="pt-BR" sz="2600" i="1">
                          <a:latin typeface="Cambria Math" panose="02040503050406030204" pitchFamily="18" charset="0"/>
                        </a:rPr>
                        <m:t>=</m:t>
                      </m:r>
                      <m:f>
                        <m:fPr>
                          <m:ctrlPr>
                            <a:rPr lang="en-US" sz="2600" b="0" i="1" smtClean="0">
                              <a:latin typeface="Cambria Math" panose="02040503050406030204" pitchFamily="18" charset="0"/>
                            </a:rPr>
                          </m:ctrlPr>
                        </m:fPr>
                        <m:num>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𝑘</m:t>
                              </m:r>
                            </m:sub>
                          </m:sSub>
                          <m:d>
                            <m:dPr>
                              <m:ctrlPr>
                                <a:rPr lang="pt-BR" sz="2600" b="0" i="1" smtClean="0">
                                  <a:latin typeface="Cambria Math" panose="02040503050406030204" pitchFamily="18" charset="0"/>
                                </a:rPr>
                              </m:ctrlPr>
                            </m:dPr>
                            <m:e>
                              <m:r>
                                <a:rPr lang="pt-BR" sz="2600" b="0" i="1" smtClean="0">
                                  <a:latin typeface="Cambria Math" panose="02040503050406030204" pitchFamily="18" charset="0"/>
                                </a:rPr>
                                <m:t>𝑖</m:t>
                              </m:r>
                            </m:e>
                          </m:d>
                          <m:r>
                            <a:rPr lang="pt-BR" sz="2600" b="0" i="1" smtClean="0">
                              <a:latin typeface="Cambria Math" panose="02040503050406030204" pitchFamily="18" charset="0"/>
                            </a:rPr>
                            <m:t>−</m:t>
                          </m:r>
                          <m:r>
                            <m:rPr>
                              <m:sty m:val="p"/>
                            </m:rPr>
                            <a:rPr lang="en-US" sz="2600" b="0" i="0" smtClean="0">
                              <a:latin typeface="Cambria Math" panose="02040503050406030204" pitchFamily="18" charset="0"/>
                            </a:rPr>
                            <m:t>min</m:t>
                          </m:r>
                          <m:d>
                            <m:dPr>
                              <m:ctrlPr>
                                <a:rPr lang="en-US" sz="2600" b="0" i="1" smtClean="0">
                                  <a:latin typeface="Cambria Math" panose="02040503050406030204" pitchFamily="18" charset="0"/>
                                </a:rPr>
                              </m:ctrlPr>
                            </m:dPr>
                            <m:e>
                              <m:r>
                                <a:rPr lang="en-US" sz="2600" b="1" i="1" smtClean="0">
                                  <a:latin typeface="Cambria Math" panose="02040503050406030204" pitchFamily="18" charset="0"/>
                                </a:rPr>
                                <m:t>𝒙</m:t>
                              </m:r>
                            </m:e>
                          </m:d>
                        </m:num>
                        <m:den>
                          <m:r>
                            <m:rPr>
                              <m:sty m:val="p"/>
                            </m:rPr>
                            <a:rPr lang="en-US" sz="2600">
                              <a:latin typeface="Cambria Math" panose="02040503050406030204" pitchFamily="18" charset="0"/>
                            </a:rPr>
                            <m:t>m</m:t>
                          </m:r>
                          <m:r>
                            <m:rPr>
                              <m:sty m:val="p"/>
                            </m:rPr>
                            <a:rPr lang="en-US" sz="2600" b="0" i="0" smtClean="0">
                              <a:latin typeface="Cambria Math" panose="02040503050406030204" pitchFamily="18" charset="0"/>
                            </a:rPr>
                            <m:t>ax</m:t>
                          </m:r>
                          <m:d>
                            <m:dPr>
                              <m:ctrlPr>
                                <a:rPr lang="en-US" sz="2600" i="1">
                                  <a:latin typeface="Cambria Math" panose="02040503050406030204" pitchFamily="18" charset="0"/>
                                </a:rPr>
                              </m:ctrlPr>
                            </m:dPr>
                            <m:e>
                              <m:r>
                                <a:rPr lang="en-US" sz="2600" b="1" i="1">
                                  <a:latin typeface="Cambria Math" panose="02040503050406030204" pitchFamily="18" charset="0"/>
                                </a:rPr>
                                <m:t>𝒙</m:t>
                              </m:r>
                            </m:e>
                          </m:d>
                          <m:r>
                            <a:rPr lang="en-US" sz="2600" b="0" i="1" smtClean="0">
                              <a:latin typeface="Cambria Math" panose="02040503050406030204" pitchFamily="18" charset="0"/>
                            </a:rPr>
                            <m:t>−</m:t>
                          </m:r>
                          <m:r>
                            <m:rPr>
                              <m:sty m:val="p"/>
                            </m:rPr>
                            <a:rPr lang="en-US" sz="2600">
                              <a:latin typeface="Cambria Math" panose="02040503050406030204" pitchFamily="18" charset="0"/>
                            </a:rPr>
                            <m:t>min</m:t>
                          </m:r>
                          <m:d>
                            <m:dPr>
                              <m:ctrlPr>
                                <a:rPr lang="en-US" sz="2600" i="1">
                                  <a:latin typeface="Cambria Math" panose="02040503050406030204" pitchFamily="18" charset="0"/>
                                </a:rPr>
                              </m:ctrlPr>
                            </m:dPr>
                            <m:e>
                              <m:r>
                                <a:rPr lang="en-US" sz="2600" b="1" i="1">
                                  <a:latin typeface="Cambria Math" panose="02040503050406030204" pitchFamily="18" charset="0"/>
                                </a:rPr>
                                <m:t>𝒙</m:t>
                              </m:r>
                            </m:e>
                          </m:d>
                        </m:den>
                      </m:f>
                      <m:r>
                        <a:rPr lang="pt-BR" sz="2600" b="0" i="1" smtClean="0">
                          <a:latin typeface="Cambria Math" panose="02040503050406030204" pitchFamily="18" charset="0"/>
                        </a:rPr>
                        <m:t>,</m:t>
                      </m:r>
                      <m:sSub>
                        <m:sSubPr>
                          <m:ctrlPr>
                            <a:rPr lang="en-US" sz="2600" i="1">
                              <a:latin typeface="Cambria Math" panose="02040503050406030204" pitchFamily="18" charset="0"/>
                            </a:rPr>
                          </m:ctrlPr>
                        </m:sSubPr>
                        <m:e>
                          <m:r>
                            <a:rPr lang="pt-BR" sz="2600" b="0" i="1" smtClean="0">
                              <a:latin typeface="Cambria Math" panose="02040503050406030204" pitchFamily="18" charset="0"/>
                            </a:rPr>
                            <m:t>0</m:t>
                          </m:r>
                          <m:r>
                            <a:rPr lang="en-US" sz="2600" i="1" smtClean="0">
                              <a:latin typeface="Cambria Math" panose="02040503050406030204" pitchFamily="18" charset="0"/>
                              <a:ea typeface="Cambria Math" panose="02040503050406030204" pitchFamily="18" charset="0"/>
                            </a:rPr>
                            <m:t>≤</m:t>
                          </m:r>
                          <m:sSup>
                            <m:sSupPr>
                              <m:ctrlPr>
                                <a:rPr lang="pt-BR" sz="2600" i="1">
                                  <a:latin typeface="Cambria Math" panose="02040503050406030204" pitchFamily="18" charset="0"/>
                                </a:rPr>
                              </m:ctrlPr>
                            </m:sSupPr>
                            <m:e>
                              <m:r>
                                <a:rPr lang="en-US" sz="2600" i="1">
                                  <a:latin typeface="Cambria Math" panose="02040503050406030204" pitchFamily="18" charset="0"/>
                                </a:rPr>
                                <m:t>𝑥</m:t>
                              </m:r>
                            </m:e>
                            <m:sup>
                              <m:r>
                                <a:rPr lang="pt-BR" sz="2600" i="1">
                                  <a:latin typeface="Cambria Math" panose="02040503050406030204" pitchFamily="18" charset="0"/>
                                </a:rPr>
                                <m:t>′</m:t>
                              </m:r>
                            </m:sup>
                          </m:sSup>
                        </m:e>
                        <m:sub>
                          <m:r>
                            <a:rPr lang="en-US" sz="2600" i="1">
                              <a:latin typeface="Cambria Math" panose="02040503050406030204" pitchFamily="18" charset="0"/>
                            </a:rPr>
                            <m:t>𝑘</m:t>
                          </m:r>
                        </m:sub>
                      </m:sSub>
                      <m:d>
                        <m:dPr>
                          <m:ctrlPr>
                            <a:rPr lang="pt-BR" sz="2600" i="1">
                              <a:latin typeface="Cambria Math" panose="02040503050406030204" pitchFamily="18" charset="0"/>
                            </a:rPr>
                          </m:ctrlPr>
                        </m:dPr>
                        <m:e>
                          <m:r>
                            <a:rPr lang="pt-BR" sz="2600" i="1">
                              <a:latin typeface="Cambria Math" panose="02040503050406030204" pitchFamily="18" charset="0"/>
                            </a:rPr>
                            <m:t>𝑖</m:t>
                          </m:r>
                        </m:e>
                      </m:d>
                      <m:r>
                        <a:rPr lang="pt-BR" sz="2600" i="1" smtClean="0">
                          <a:latin typeface="Cambria Math" panose="02040503050406030204" pitchFamily="18" charset="0"/>
                          <a:ea typeface="Cambria Math" panose="02040503050406030204" pitchFamily="18" charset="0"/>
                        </a:rPr>
                        <m:t>≤</m:t>
                      </m:r>
                      <m:r>
                        <a:rPr lang="pt-BR" sz="2600" b="0" i="1" smtClean="0">
                          <a:latin typeface="Cambria Math" panose="02040503050406030204" pitchFamily="18" charset="0"/>
                          <a:ea typeface="Cambria Math" panose="02040503050406030204" pitchFamily="18" charset="0"/>
                        </a:rPr>
                        <m:t>1</m:t>
                      </m:r>
                    </m:oMath>
                  </m:oMathPara>
                </a14:m>
                <a:endParaRPr lang="nl-BE" sz="2600" dirty="0"/>
              </a:p>
              <a:p>
                <a:pPr lvl="1">
                  <a:buFont typeface="Courier New" panose="02070309020205020404" pitchFamily="49" charset="0"/>
                  <a:buChar char="o"/>
                </a:pPr>
                <a:r>
                  <a:rPr lang="en-US" b="1" dirty="0" err="1"/>
                  <a:t>Padronização</a:t>
                </a:r>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𝑥</m:t>
                          </m:r>
                          <m:r>
                            <a:rPr lang="pt-BR" sz="2600" b="0" i="1" smtClean="0">
                              <a:latin typeface="Cambria Math" panose="02040503050406030204" pitchFamily="18" charset="0"/>
                            </a:rPr>
                            <m:t>′</m:t>
                          </m:r>
                        </m:e>
                        <m:sub>
                          <m:r>
                            <a:rPr lang="en-US" sz="2600" i="1">
                              <a:latin typeface="Cambria Math" panose="02040503050406030204" pitchFamily="18" charset="0"/>
                            </a:rPr>
                            <m:t>𝑘</m:t>
                          </m:r>
                        </m:sub>
                      </m:sSub>
                      <m:r>
                        <a:rPr lang="pt-BR" sz="2600" i="1">
                          <a:latin typeface="Cambria Math" panose="02040503050406030204" pitchFamily="18" charset="0"/>
                        </a:rPr>
                        <m:t>(</m:t>
                      </m:r>
                      <m:r>
                        <a:rPr lang="pt-BR" sz="2600" i="1">
                          <a:latin typeface="Cambria Math" panose="02040503050406030204" pitchFamily="18" charset="0"/>
                        </a:rPr>
                        <m:t>𝑖</m:t>
                      </m:r>
                      <m:r>
                        <a:rPr lang="pt-BR" sz="2600" i="1">
                          <a:latin typeface="Cambria Math" panose="02040503050406030204" pitchFamily="18" charset="0"/>
                        </a:rPr>
                        <m:t>)=</m:t>
                      </m:r>
                      <m:f>
                        <m:fPr>
                          <m:ctrlPr>
                            <a:rPr lang="en-US" sz="2600" i="1" smtClean="0">
                              <a:latin typeface="Cambria Math" panose="02040503050406030204" pitchFamily="18" charset="0"/>
                            </a:rPr>
                          </m:ctrlPr>
                        </m:fPr>
                        <m:num>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𝑘</m:t>
                              </m:r>
                            </m:sub>
                          </m:sSub>
                          <m:r>
                            <a:rPr lang="pt-BR" sz="2600" i="1">
                              <a:latin typeface="Cambria Math" panose="02040503050406030204" pitchFamily="18" charset="0"/>
                            </a:rPr>
                            <m:t>(</m:t>
                          </m:r>
                          <m:r>
                            <a:rPr lang="pt-BR" sz="2600" i="1">
                              <a:latin typeface="Cambria Math" panose="02040503050406030204" pitchFamily="18" charset="0"/>
                            </a:rPr>
                            <m:t>𝑖</m:t>
                          </m:r>
                          <m:r>
                            <a:rPr lang="pt-BR" sz="2600" i="1">
                              <a:latin typeface="Cambria Math" panose="02040503050406030204" pitchFamily="18" charset="0"/>
                            </a:rPr>
                            <m:t>)−</m:t>
                          </m:r>
                          <m:sSub>
                            <m:sSubPr>
                              <m:ctrlPr>
                                <a:rPr lang="en-US" sz="2600" i="1" smtClean="0">
                                  <a:latin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𝜇</m:t>
                              </m:r>
                            </m:e>
                            <m:sub>
                              <m:r>
                                <a:rPr lang="en-US" sz="2600" b="1" i="1" smtClean="0">
                                  <a:latin typeface="Cambria Math" panose="02040503050406030204" pitchFamily="18" charset="0"/>
                                </a:rPr>
                                <m:t>𝒙</m:t>
                              </m:r>
                            </m:sub>
                          </m:sSub>
                        </m:num>
                        <m:den>
                          <m:sSub>
                            <m:sSubPr>
                              <m:ctrlPr>
                                <a:rPr lang="en-US" sz="2600" i="1" smtClean="0">
                                  <a:latin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𝜎</m:t>
                              </m:r>
                            </m:e>
                            <m:sub>
                              <m:r>
                                <a:rPr lang="en-US" sz="2600" b="1" i="1" smtClean="0">
                                  <a:latin typeface="Cambria Math" panose="02040503050406030204" pitchFamily="18" charset="0"/>
                                </a:rPr>
                                <m:t>𝒙</m:t>
                              </m:r>
                            </m:sub>
                          </m:sSub>
                        </m:den>
                      </m:f>
                    </m:oMath>
                  </m:oMathPara>
                </a14:m>
                <a:endParaRPr lang="nl-BE" sz="2600" dirty="0"/>
              </a:p>
              <a:p>
                <a:r>
                  <a:rPr lang="pt-BR" dirty="0"/>
                  <a:t>Ajuda a acelerar a convergência do gradiente descendente pois deixa as curvas de nível da superfície de erro mais circulares.</a:t>
                </a:r>
              </a:p>
              <a:p>
                <a:r>
                  <a:rPr lang="pt-BR" dirty="0"/>
                  <a:t>Possibilita comparar o peso/influência de cada atributo no modelo.</a:t>
                </a:r>
              </a:p>
              <a:p>
                <a:r>
                  <a:rPr lang="pt-BR" dirty="0"/>
                  <a:t>Aplicado durante pré-processamento das features</a:t>
                </a:r>
                <a:r>
                  <a:rPr lang="pt-BR" dirty="0" smtClean="0"/>
                  <a:t>.</a:t>
                </a:r>
              </a:p>
              <a:p>
                <a:r>
                  <a:rPr lang="pt-BR" b="1" i="1" dirty="0"/>
                  <a:t>Normalização </a:t>
                </a:r>
                <a:r>
                  <a:rPr lang="pt-BR" b="1" i="1" dirty="0" smtClean="0"/>
                  <a:t>mín-max </a:t>
                </a:r>
                <a:r>
                  <a:rPr lang="pt-BR" dirty="0" smtClean="0"/>
                  <a:t>faz com que os atributos variem entre </a:t>
                </a:r>
                <a:r>
                  <a:rPr lang="pt-BR" dirty="0"/>
                  <a:t>0 e </a:t>
                </a:r>
                <a:r>
                  <a:rPr lang="pt-BR" dirty="0" smtClean="0"/>
                  <a:t>1.</a:t>
                </a:r>
              </a:p>
              <a:p>
                <a:r>
                  <a:rPr lang="pt-BR" b="1" i="1" dirty="0" smtClean="0"/>
                  <a:t>Padronização</a:t>
                </a:r>
                <a:r>
                  <a:rPr lang="pt-BR" dirty="0" smtClean="0"/>
                  <a:t> faz com que os atributos tenham média </a:t>
                </a:r>
                <a:r>
                  <a:rPr lang="pt-BR" dirty="0"/>
                  <a:t>zero e </a:t>
                </a:r>
                <a:r>
                  <a:rPr lang="pt-BR" dirty="0" smtClean="0"/>
                  <a:t>desvio </a:t>
                </a:r>
                <a:r>
                  <a:rPr lang="pt-BR" dirty="0"/>
                  <a:t>padrão unitário. Observe que, neste caso, os valores não </a:t>
                </a:r>
                <a:r>
                  <a:rPr lang="pt-BR" dirty="0" smtClean="0"/>
                  <a:t>ficam restritos </a:t>
                </a:r>
                <a:r>
                  <a:rPr lang="pt-BR" dirty="0"/>
                  <a:t>a um intervalo específico.</a:t>
                </a:r>
              </a:p>
              <a:p>
                <a:r>
                  <a:rPr lang="pt-BR" b="1" dirty="0"/>
                  <a:t>OBS.1</a:t>
                </a:r>
                <a:r>
                  <a:rPr lang="pt-BR" dirty="0"/>
                  <a:t>: Quando temos um conjunto de validação/teste do modelo, a boa prática é aplicar os valores obtidos durante o escalonamento do conjunto de treinamento ao conjunto de validação.</a:t>
                </a:r>
              </a:p>
              <a:p>
                <a:r>
                  <a:rPr lang="pt-BR" b="1" dirty="0"/>
                  <a:t>OBS.2</a:t>
                </a:r>
                <a:r>
                  <a:rPr lang="pt-BR" dirty="0"/>
                  <a:t>: Em alguns casos, o escalonamento também é aplicado aos rótulos (</a:t>
                </a:r>
                <a:r>
                  <a:rPr lang="pt-BR" dirty="0" smtClean="0"/>
                  <a:t>ou seja, aos </a:t>
                </a:r>
                <a:r>
                  <a:rPr lang="pt-BR" dirty="0"/>
                  <a:t>objetivos), i.e., aos valores de </a:t>
                </a:r>
                <a14:m>
                  <m:oMath xmlns:m="http://schemas.openxmlformats.org/officeDocument/2006/math">
                    <m:r>
                      <a:rPr lang="pt-BR" b="0" i="1" smtClean="0">
                        <a:latin typeface="Cambria Math" panose="02040503050406030204" pitchFamily="18" charset="0"/>
                      </a:rPr>
                      <m:t>𝑦</m:t>
                    </m:r>
                  </m:oMath>
                </a14:m>
                <a:r>
                  <a:rPr lang="pt-BR" dirty="0"/>
                  <a:t>. Mas não se esqueça de desfazer o escalonamento para realizar predições que sejam significativas.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294228"/>
                <a:ext cx="11231880" cy="5390351"/>
              </a:xfrm>
              <a:blipFill rotWithShape="0">
                <a:blip r:embed="rId3"/>
                <a:stretch>
                  <a:fillRect l="-489" t="-2034" r="-380"/>
                </a:stretch>
              </a:blipFill>
            </p:spPr>
            <p:txBody>
              <a:bodyPr/>
              <a:lstStyle/>
              <a:p>
                <a:r>
                  <a:rPr lang="pt-BR">
                    <a:noFill/>
                  </a:rPr>
                  <a:t> </a:t>
                </a:r>
              </a:p>
            </p:txBody>
          </p:sp>
        </mc:Fallback>
      </mc:AlternateContent>
    </p:spTree>
    <p:extLst>
      <p:ext uri="{BB962C8B-B14F-4D97-AF65-F5344CB8AC3E}">
        <p14:creationId xmlns:p14="http://schemas.microsoft.com/office/powerpoint/2010/main" val="1778962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11835"/>
          </a:xfrm>
        </p:spPr>
        <p:txBody>
          <a:bodyPr>
            <a:normAutofit/>
          </a:bodyPr>
          <a:lstStyle/>
          <a:p>
            <a:r>
              <a:rPr lang="pt-BR" dirty="0"/>
              <a:t>Quando </a:t>
            </a:r>
            <a:r>
              <a:rPr lang="pt-BR" dirty="0" smtClean="0"/>
              <a:t>usar </a:t>
            </a:r>
            <a:r>
              <a:rPr lang="pt-BR" dirty="0"/>
              <a:t>normalização e </a:t>
            </a:r>
            <a:r>
              <a:rPr lang="pt-BR" dirty="0" smtClean="0"/>
              <a:t>padronização</a:t>
            </a:r>
            <a:r>
              <a:rPr lang="pt-BR" dirty="0"/>
              <a:t>?</a:t>
            </a:r>
          </a:p>
        </p:txBody>
      </p:sp>
      <p:sp>
        <p:nvSpPr>
          <p:cNvPr id="3" name="Content Placeholder 2"/>
          <p:cNvSpPr>
            <a:spLocks noGrp="1"/>
          </p:cNvSpPr>
          <p:nvPr>
            <p:ph idx="1"/>
          </p:nvPr>
        </p:nvSpPr>
        <p:spPr>
          <a:xfrm>
            <a:off x="838200" y="1483360"/>
            <a:ext cx="11034252" cy="5201919"/>
          </a:xfrm>
        </p:spPr>
        <p:txBody>
          <a:bodyPr>
            <a:normAutofit fontScale="85000" lnSpcReduction="20000"/>
          </a:bodyPr>
          <a:lstStyle/>
          <a:p>
            <a:r>
              <a:rPr lang="pt-BR" dirty="0" smtClean="0"/>
              <a:t>A </a:t>
            </a:r>
            <a:r>
              <a:rPr lang="pt-BR" b="1" dirty="0"/>
              <a:t>normalização</a:t>
            </a:r>
            <a:r>
              <a:rPr lang="pt-BR" dirty="0"/>
              <a:t> é uma boa técnica a ser usada quando </a:t>
            </a:r>
            <a:r>
              <a:rPr lang="pt-BR" dirty="0" smtClean="0"/>
              <a:t>não se conhece </a:t>
            </a:r>
            <a:r>
              <a:rPr lang="pt-BR" dirty="0"/>
              <a:t>a distribuição </a:t>
            </a:r>
            <a:r>
              <a:rPr lang="pt-BR" dirty="0" smtClean="0"/>
              <a:t>dos </a:t>
            </a:r>
            <a:r>
              <a:rPr lang="pt-BR" b="1" i="1" dirty="0" smtClean="0"/>
              <a:t>atributos</a:t>
            </a:r>
            <a:r>
              <a:rPr lang="pt-BR" dirty="0" smtClean="0"/>
              <a:t> ou </a:t>
            </a:r>
            <a:r>
              <a:rPr lang="pt-BR" dirty="0"/>
              <a:t>quando </a:t>
            </a:r>
            <a:r>
              <a:rPr lang="pt-BR" dirty="0" smtClean="0"/>
              <a:t>se sabe que </a:t>
            </a:r>
            <a:r>
              <a:rPr lang="pt-BR" dirty="0"/>
              <a:t>a distribuição não é </a:t>
            </a:r>
            <a:r>
              <a:rPr lang="pt-BR" dirty="0" smtClean="0"/>
              <a:t>Gaussiana (PDF com formato de sino</a:t>
            </a:r>
            <a:r>
              <a:rPr lang="pt-BR" dirty="0"/>
              <a:t>). A </a:t>
            </a:r>
            <a:r>
              <a:rPr lang="pt-BR" b="1" i="1" dirty="0"/>
              <a:t>normalização</a:t>
            </a:r>
            <a:r>
              <a:rPr lang="pt-BR" dirty="0"/>
              <a:t> é útil </a:t>
            </a:r>
            <a:r>
              <a:rPr lang="pt-BR" dirty="0" smtClean="0"/>
              <a:t>quando o algoritmo </a:t>
            </a:r>
            <a:r>
              <a:rPr lang="pt-BR" dirty="0"/>
              <a:t>que </a:t>
            </a:r>
            <a:r>
              <a:rPr lang="pt-BR" dirty="0" smtClean="0"/>
              <a:t>está sendo usando </a:t>
            </a:r>
            <a:r>
              <a:rPr lang="pt-BR" dirty="0"/>
              <a:t>não faz suposições sobre a </a:t>
            </a:r>
            <a:r>
              <a:rPr lang="pt-BR" dirty="0" smtClean="0"/>
              <a:t>distribuição dos atributos, </a:t>
            </a:r>
            <a:r>
              <a:rPr lang="pt-BR" dirty="0"/>
              <a:t>como </a:t>
            </a:r>
            <a:r>
              <a:rPr lang="pt-BR" dirty="0" smtClean="0"/>
              <a:t>por exemplo: k-vizinhos mais próximos (k-NN) </a:t>
            </a:r>
            <a:r>
              <a:rPr lang="pt-BR" dirty="0"/>
              <a:t>e </a:t>
            </a:r>
            <a:r>
              <a:rPr lang="pt-BR" dirty="0" smtClean="0"/>
              <a:t>as redes </a:t>
            </a:r>
            <a:r>
              <a:rPr lang="pt-BR" dirty="0"/>
              <a:t>neurais artificiais</a:t>
            </a:r>
            <a:r>
              <a:rPr lang="pt-BR" dirty="0" smtClean="0"/>
              <a:t>.</a:t>
            </a:r>
            <a:endParaRPr lang="pt-BR" dirty="0"/>
          </a:p>
          <a:p>
            <a:r>
              <a:rPr lang="pt-BR" dirty="0"/>
              <a:t>A </a:t>
            </a:r>
            <a:r>
              <a:rPr lang="pt-BR" b="1" i="1" dirty="0"/>
              <a:t>padronização</a:t>
            </a:r>
            <a:r>
              <a:rPr lang="pt-BR" dirty="0"/>
              <a:t> </a:t>
            </a:r>
            <a:r>
              <a:rPr lang="pt-BR" dirty="0" smtClean="0"/>
              <a:t>pode ser útil quando os atributos seguem uma </a:t>
            </a:r>
            <a:r>
              <a:rPr lang="pt-BR" dirty="0"/>
              <a:t>distribuição </a:t>
            </a:r>
            <a:r>
              <a:rPr lang="pt-BR" dirty="0" smtClean="0"/>
              <a:t>Gaussiana </a:t>
            </a:r>
            <a:r>
              <a:rPr lang="pt-BR" dirty="0"/>
              <a:t>(curva </a:t>
            </a:r>
            <a:r>
              <a:rPr lang="pt-BR" dirty="0" smtClean="0"/>
              <a:t>com formato de </a:t>
            </a:r>
            <a:r>
              <a:rPr lang="pt-BR" dirty="0"/>
              <a:t>sino). </a:t>
            </a:r>
            <a:r>
              <a:rPr lang="pt-BR" dirty="0" smtClean="0"/>
              <a:t>Entretanto, isso </a:t>
            </a:r>
            <a:r>
              <a:rPr lang="pt-BR" dirty="0"/>
              <a:t>não precisa ser estritamente verdadeiro, mas a técnica é mais eficaz se a distribuição </a:t>
            </a:r>
            <a:r>
              <a:rPr lang="pt-BR" dirty="0" smtClean="0"/>
              <a:t>dos atributos </a:t>
            </a:r>
            <a:r>
              <a:rPr lang="pt-BR" dirty="0"/>
              <a:t>for G</a:t>
            </a:r>
            <a:r>
              <a:rPr lang="pt-BR" dirty="0" smtClean="0"/>
              <a:t>aussiana</a:t>
            </a:r>
            <a:r>
              <a:rPr lang="pt-BR" dirty="0"/>
              <a:t>. Além disso, ao contrário da </a:t>
            </a:r>
            <a:r>
              <a:rPr lang="pt-BR" b="1" i="1" dirty="0"/>
              <a:t>normalização</a:t>
            </a:r>
            <a:r>
              <a:rPr lang="pt-BR" dirty="0"/>
              <a:t>, a </a:t>
            </a:r>
            <a:r>
              <a:rPr lang="pt-BR" b="1" i="1" dirty="0"/>
              <a:t>padronização</a:t>
            </a:r>
            <a:r>
              <a:rPr lang="pt-BR" dirty="0"/>
              <a:t> não tem um </a:t>
            </a:r>
            <a:r>
              <a:rPr lang="pt-BR" dirty="0" smtClean="0"/>
              <a:t>intervalo definido de valores. </a:t>
            </a:r>
            <a:r>
              <a:rPr lang="pt-BR" dirty="0"/>
              <a:t>Portanto, mesmo que os atributos tenham valores </a:t>
            </a:r>
            <a:r>
              <a:rPr lang="pt-BR" dirty="0" smtClean="0"/>
              <a:t>discrepantes (</a:t>
            </a:r>
            <a:r>
              <a:rPr lang="pt-BR" b="1" i="1" dirty="0" smtClean="0"/>
              <a:t>outliers</a:t>
            </a:r>
            <a:r>
              <a:rPr lang="pt-BR" dirty="0" smtClean="0"/>
              <a:t>), </a:t>
            </a:r>
            <a:r>
              <a:rPr lang="pt-BR" dirty="0"/>
              <a:t>eles não serão afetados pela </a:t>
            </a:r>
            <a:r>
              <a:rPr lang="pt-BR" dirty="0" smtClean="0"/>
              <a:t>padronização. A </a:t>
            </a:r>
            <a:r>
              <a:rPr lang="pt-BR" dirty="0"/>
              <a:t>padronização é útil quando </a:t>
            </a:r>
            <a:r>
              <a:rPr lang="pt-BR" dirty="0" smtClean="0"/>
              <a:t>o </a:t>
            </a:r>
            <a:r>
              <a:rPr lang="pt-BR" dirty="0"/>
              <a:t>algoritmo </a:t>
            </a:r>
            <a:r>
              <a:rPr lang="pt-BR" dirty="0" smtClean="0"/>
              <a:t>que está sendo </a:t>
            </a:r>
            <a:r>
              <a:rPr lang="pt-BR" dirty="0"/>
              <a:t>usando faz suposições sobre </a:t>
            </a:r>
            <a:r>
              <a:rPr lang="pt-BR" dirty="0" smtClean="0"/>
              <a:t>os atributos terem </a:t>
            </a:r>
            <a:r>
              <a:rPr lang="pt-BR" dirty="0"/>
              <a:t>uma distribuição Gaussiana, como </a:t>
            </a:r>
            <a:r>
              <a:rPr lang="pt-BR" dirty="0" smtClean="0"/>
              <a:t>por exemplo, o modelo de misturas Gaussianas.</a:t>
            </a:r>
          </a:p>
          <a:p>
            <a:r>
              <a:rPr lang="pt-BR" dirty="0"/>
              <a:t>No entanto, a escolha </a:t>
            </a:r>
            <a:r>
              <a:rPr lang="pt-BR" dirty="0" smtClean="0"/>
              <a:t>entre </a:t>
            </a:r>
            <a:r>
              <a:rPr lang="pt-BR" b="1" i="1" dirty="0" smtClean="0"/>
              <a:t>normalização</a:t>
            </a:r>
            <a:r>
              <a:rPr lang="pt-BR" dirty="0" smtClean="0"/>
              <a:t> </a:t>
            </a:r>
            <a:r>
              <a:rPr lang="pt-BR" dirty="0"/>
              <a:t>ou </a:t>
            </a:r>
            <a:r>
              <a:rPr lang="pt-BR" b="1" i="1" dirty="0"/>
              <a:t>padronização</a:t>
            </a:r>
            <a:r>
              <a:rPr lang="pt-BR" dirty="0"/>
              <a:t> dependerá do problema e do algoritmo de aprendizado de máquina que está sendo usando. Não existe uma regra rígida e direta para </a:t>
            </a:r>
            <a:r>
              <a:rPr lang="pt-BR" dirty="0" smtClean="0"/>
              <a:t>dizer quando </a:t>
            </a:r>
            <a:r>
              <a:rPr lang="pt-BR" b="1" i="1" dirty="0"/>
              <a:t>normalizar</a:t>
            </a:r>
            <a:r>
              <a:rPr lang="pt-BR" dirty="0"/>
              <a:t> ou </a:t>
            </a:r>
            <a:r>
              <a:rPr lang="pt-BR" b="1" i="1" dirty="0"/>
              <a:t>padronizar</a:t>
            </a:r>
            <a:r>
              <a:rPr lang="pt-BR" dirty="0"/>
              <a:t> os atributos. Portanto, é comum treinar o modelo com os dados brutos, normalizados e padronizados e em seguida comparar o desempenho para cada um dos casos</a:t>
            </a:r>
            <a:r>
              <a:rPr lang="pt-BR" dirty="0" smtClean="0"/>
              <a:t>.</a:t>
            </a:r>
            <a:endParaRPr lang="pt-BR" dirty="0"/>
          </a:p>
        </p:txBody>
      </p:sp>
    </p:spTree>
    <p:extLst>
      <p:ext uri="{BB962C8B-B14F-4D97-AF65-F5344CB8AC3E}">
        <p14:creationId xmlns:p14="http://schemas.microsoft.com/office/powerpoint/2010/main" val="14265323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endParaRPr lang="nl-BE" dirty="0"/>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838199" y="1650519"/>
                <a:ext cx="7708541" cy="482648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b="1" dirty="0"/>
                  <a:t>Exemplo</a:t>
                </a:r>
                <a:r>
                  <a:rPr lang="pt-BR" dirty="0"/>
                  <a:t>:</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oMath>
                </a14:m>
                <a:r>
                  <a:rPr lang="pt-BR" dirty="0"/>
                  <a:t>onde</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rPr>
                      <m:t>𝑁</m:t>
                    </m:r>
                    <m:r>
                      <a:rPr lang="pt-BR" b="0" i="1" smtClean="0">
                        <a:latin typeface="Cambria Math" panose="02040503050406030204" pitchFamily="18" charset="0"/>
                      </a:rPr>
                      <m:t>(0, 1)</m:t>
                    </m:r>
                  </m:oMath>
                </a14:m>
                <a:r>
                  <a:rPr lang="pt-BR" dirty="0"/>
                  <a:t>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𝑥</m:t>
                        </m:r>
                      </m:e>
                      <m:sub>
                        <m:r>
                          <a:rPr lang="pt-BR" b="0" i="1" smtClean="0">
                            <a:latin typeface="Cambria Math" panose="02040503050406030204" pitchFamily="18" charset="0"/>
                          </a:rPr>
                          <m:t>2</m:t>
                        </m:r>
                      </m:sub>
                    </m:sSub>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rPr>
                      <m:t>𝑁</m:t>
                    </m:r>
                    <m:r>
                      <a:rPr lang="pt-BR" i="1">
                        <a:latin typeface="Cambria Math" panose="02040503050406030204" pitchFamily="18" charset="0"/>
                      </a:rPr>
                      <m:t>(10, 1</m:t>
                    </m:r>
                    <m:r>
                      <a:rPr lang="pt-BR" b="0" i="0" smtClean="0">
                        <a:latin typeface="Cambria Math" panose="02040503050406030204" pitchFamily="18" charset="0"/>
                      </a:rPr>
                      <m:t>00</m:t>
                    </m:r>
                    <m:r>
                      <a:rPr lang="pt-BR" i="1">
                        <a:latin typeface="Cambria Math" panose="02040503050406030204" pitchFamily="18" charset="0"/>
                      </a:rPr>
                      <m:t>)</m:t>
                    </m:r>
                  </m:oMath>
                </a14:m>
                <a:r>
                  <a:rPr lang="pt-BR" dirty="0"/>
                  <a:t>.</a:t>
                </a:r>
              </a:p>
              <a:p>
                <a:pPr algn="just"/>
                <a:r>
                  <a:rPr lang="pt-BR" dirty="0"/>
                  <a:t>Superfície de erro em forma de “U” com maior taxa de variação do erro na direção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oMath>
                </a14:m>
                <a:r>
                  <a:rPr lang="pt-BR" dirty="0"/>
                  <a:t>.</a:t>
                </a:r>
              </a:p>
              <a:p>
                <a:pPr algn="just"/>
                <a:r>
                  <a:rPr lang="pt-BR" dirty="0"/>
                  <a:t>Taxa de variação do erro é praticamente constante na direção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oMath>
                </a14:m>
                <a:r>
                  <a:rPr lang="pt-BR" dirty="0"/>
                  <a:t> (reta com inclinação de </a:t>
                </a:r>
                <a14:m>
                  <m:oMath xmlns:m="http://schemas.openxmlformats.org/officeDocument/2006/math">
                    <m:r>
                      <a:rPr lang="pt-BR" i="1">
                        <a:latin typeface="Cambria Math" panose="02040503050406030204" pitchFamily="18" charset="0"/>
                        <a:ea typeface="Cambria Math" panose="02040503050406030204" pitchFamily="18" charset="0"/>
                      </a:rPr>
                      <m:t>≈</m:t>
                    </m:r>
                    <m:r>
                      <a:rPr lang="pt-BR">
                        <a:latin typeface="Cambria Math" panose="02040503050406030204" pitchFamily="18" charset="0"/>
                        <a:ea typeface="Cambria Math" panose="02040503050406030204" pitchFamily="18" charset="0"/>
                      </a:rPr>
                      <m:t>0</m:t>
                    </m:r>
                    <m:r>
                      <a:rPr lang="pt-BR" i="1">
                        <a:latin typeface="Cambria Math" panose="02040503050406030204" pitchFamily="18" charset="0"/>
                        <a:ea typeface="Cambria Math" panose="02040503050406030204" pitchFamily="18" charset="0"/>
                      </a:rPr>
                      <m:t>°</m:t>
                    </m:r>
                  </m:oMath>
                </a14:m>
                <a:r>
                  <a:rPr lang="pt-BR" dirty="0"/>
                  <a:t>).</a:t>
                </a:r>
              </a:p>
              <a:p>
                <a:pPr algn="just"/>
                <a:r>
                  <a:rPr lang="pt-BR" dirty="0"/>
                  <a:t>Pesos de atributos com variação muito grande são atualizados mais rapidamente do que pesos de atributos com variação pequena.</a:t>
                </a:r>
              </a:p>
              <a:p>
                <a:pPr lvl="1" algn="just"/>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a:t> contribui muito mais no valor final do erro, fazendo com que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𝑎</m:t>
                        </m:r>
                      </m:e>
                      <m:sub>
                        <m:r>
                          <a:rPr lang="pt-BR" i="1">
                            <a:latin typeface="Cambria Math" panose="02040503050406030204" pitchFamily="18" charset="0"/>
                          </a:rPr>
                          <m:t>2</m:t>
                        </m:r>
                      </m:sub>
                    </m:sSub>
                  </m:oMath>
                </a14:m>
                <a:r>
                  <a:rPr lang="pt-BR" dirty="0"/>
                  <a:t> seja rapidamente atualizado.</a:t>
                </a:r>
              </a:p>
              <a:p>
                <a:pPr algn="just"/>
                <a:r>
                  <a:rPr lang="pt-BR" dirty="0"/>
                  <a:t>Como </a:t>
                </a:r>
                <a:r>
                  <a:rPr lang="pt-BR" dirty="0" smtClean="0"/>
                  <a:t>o gradiente </a:t>
                </a:r>
                <a:r>
                  <a:rPr lang="pt-BR" dirty="0"/>
                  <a:t>na direção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a:t> é muito pequeno, o treinamento fica lento.</a:t>
                </a:r>
              </a:p>
              <a:p>
                <a:pPr algn="just"/>
                <a:r>
                  <a:rPr lang="pt-BR" dirty="0"/>
                  <a:t>Algoritmo GD em batelada converge após quase 2000 épocas.</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838199" y="1650519"/>
                <a:ext cx="7708541" cy="4826481"/>
              </a:xfrm>
              <a:prstGeom prst="rect">
                <a:avLst/>
              </a:prstGeom>
              <a:blipFill rotWithShape="0">
                <a:blip r:embed="rId3"/>
                <a:stretch>
                  <a:fillRect l="-1186" t="-2904" r="-1186"/>
                </a:stretch>
              </a:blipFill>
            </p:spPr>
            <p:txBody>
              <a:bodyPr/>
              <a:lstStyle/>
              <a:p>
                <a:r>
                  <a:rPr lang="pt-BR">
                    <a:noFill/>
                  </a:rPr>
                  <a:t> </a:t>
                </a:r>
              </a:p>
            </p:txBody>
          </p:sp>
        </mc:Fallback>
      </mc:AlternateContent>
      <p:sp>
        <p:nvSpPr>
          <p:cNvPr id="12" name="TextBox 11"/>
          <p:cNvSpPr txBox="1"/>
          <p:nvPr/>
        </p:nvSpPr>
        <p:spPr>
          <a:xfrm>
            <a:off x="8546740" y="26571"/>
            <a:ext cx="3645260" cy="338554"/>
          </a:xfrm>
          <a:prstGeom prst="rect">
            <a:avLst/>
          </a:prstGeom>
          <a:noFill/>
        </p:spPr>
        <p:txBody>
          <a:bodyPr wrap="square" rtlCol="0">
            <a:spAutoFit/>
          </a:bodyPr>
          <a:lstStyle/>
          <a:p>
            <a:pPr algn="ctr"/>
            <a:r>
              <a:rPr lang="pt-BR" sz="1600" b="1" dirty="0"/>
              <a:t>Não Escalonado</a:t>
            </a:r>
          </a:p>
        </p:txBody>
      </p:sp>
      <p:pic>
        <p:nvPicPr>
          <p:cNvPr id="4" name="Picture 3"/>
          <p:cNvPicPr>
            <a:picLocks noChangeAspect="1"/>
          </p:cNvPicPr>
          <p:nvPr/>
        </p:nvPicPr>
        <p:blipFill rotWithShape="1">
          <a:blip r:embed="rId4"/>
          <a:srcRect l="4004" t="3759" r="5335" b="5913"/>
          <a:stretch/>
        </p:blipFill>
        <p:spPr>
          <a:xfrm>
            <a:off x="8546740" y="365125"/>
            <a:ext cx="3645260" cy="3059815"/>
          </a:xfrm>
          <a:prstGeom prst="rect">
            <a:avLst/>
          </a:prstGeom>
        </p:spPr>
      </p:pic>
      <p:pic>
        <p:nvPicPr>
          <p:cNvPr id="9" name="Picture 8"/>
          <p:cNvPicPr>
            <a:picLocks noChangeAspect="1"/>
          </p:cNvPicPr>
          <p:nvPr/>
        </p:nvPicPr>
        <p:blipFill rotWithShape="1">
          <a:blip r:embed="rId5"/>
          <a:srcRect l="4633" t="1815" r="8657" b="2964"/>
          <a:stretch/>
        </p:blipFill>
        <p:spPr>
          <a:xfrm>
            <a:off x="8546740" y="3424940"/>
            <a:ext cx="3645260" cy="3372583"/>
          </a:xfrm>
          <a:prstGeom prst="rect">
            <a:avLst/>
          </a:prstGeom>
        </p:spPr>
      </p:pic>
      <p:sp>
        <p:nvSpPr>
          <p:cNvPr id="3" name="Rectangle 2"/>
          <p:cNvSpPr/>
          <p:nvPr/>
        </p:nvSpPr>
        <p:spPr>
          <a:xfrm>
            <a:off x="1624449" y="6292334"/>
            <a:ext cx="6136039" cy="369332"/>
          </a:xfrm>
          <a:prstGeom prst="rect">
            <a:avLst/>
          </a:prstGeom>
          <a:noFill/>
        </p:spPr>
        <p:txBody>
          <a:bodyPr wrap="square" rtlCol="0">
            <a:spAutoFit/>
          </a:bodyPr>
          <a:lstStyle/>
          <a:p>
            <a:pPr algn="ctr"/>
            <a:r>
              <a:rPr lang="pt-BR" u="sng" dirty="0">
                <a:solidFill>
                  <a:srgbClr val="00B0F0"/>
                </a:solidFill>
              </a:rPr>
              <a:t>Exemplo: escalonamento_de_atributos_com_scikit_learn.ipynb</a:t>
            </a:r>
          </a:p>
        </p:txBody>
      </p:sp>
    </p:spTree>
    <p:extLst>
      <p:ext uri="{BB962C8B-B14F-4D97-AF65-F5344CB8AC3E}">
        <p14:creationId xmlns:p14="http://schemas.microsoft.com/office/powerpoint/2010/main" val="28136433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a:t>
            </a:r>
            <a:r>
              <a:rPr lang="pt-BR" dirty="0" smtClean="0"/>
              <a:t>Features</a:t>
            </a:r>
            <a:endParaRPr lang="nl-BE" dirty="0"/>
          </a:p>
        </p:txBody>
      </p:sp>
      <p:sp>
        <p:nvSpPr>
          <p:cNvPr id="10" name="Content Placeholder 2"/>
          <p:cNvSpPr txBox="1">
            <a:spLocks/>
          </p:cNvSpPr>
          <p:nvPr/>
        </p:nvSpPr>
        <p:spPr>
          <a:xfrm>
            <a:off x="838199" y="1650519"/>
            <a:ext cx="7741706" cy="492888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t-BR" dirty="0"/>
              <a:t>Agora aplicamos </a:t>
            </a:r>
            <a:r>
              <a:rPr lang="pt-BR" b="1" i="1" dirty="0"/>
              <a:t>padronização</a:t>
            </a:r>
            <a:r>
              <a:rPr lang="pt-BR" dirty="0"/>
              <a:t> aos atributos.</a:t>
            </a:r>
          </a:p>
          <a:p>
            <a:pPr algn="just"/>
            <a:r>
              <a:rPr lang="pt-BR" dirty="0" smtClean="0"/>
              <a:t>Após a padronização, a </a:t>
            </a:r>
            <a:r>
              <a:rPr lang="pt-BR" dirty="0"/>
              <a:t>superfície se aproxima mais da forma de uma “</a:t>
            </a:r>
            <a:r>
              <a:rPr lang="pt-BR" i="1" dirty="0"/>
              <a:t>tigela</a:t>
            </a:r>
            <a:r>
              <a:rPr lang="pt-BR" dirty="0"/>
              <a:t>”.</a:t>
            </a:r>
          </a:p>
          <a:p>
            <a:pPr algn="just"/>
            <a:r>
              <a:rPr lang="pt-BR" dirty="0" smtClean="0"/>
              <a:t>As linhas de contorno se tornam </a:t>
            </a:r>
            <a:r>
              <a:rPr lang="pt-BR" dirty="0"/>
              <a:t>mais “circulares”, denotando que a superfície tem inclinação similar em todas as direções dado que os atributos agora tem variações similares.</a:t>
            </a:r>
          </a:p>
          <a:p>
            <a:pPr algn="just"/>
            <a:r>
              <a:rPr lang="pt-BR" dirty="0" smtClean="0"/>
              <a:t>Nesse exemplo, o algoritmo </a:t>
            </a:r>
            <a:r>
              <a:rPr lang="pt-BR" dirty="0"/>
              <a:t>converge em apenas 3 épocas.</a:t>
            </a:r>
          </a:p>
          <a:p>
            <a:pPr algn="just"/>
            <a:r>
              <a:rPr lang="pt-BR" dirty="0" smtClean="0"/>
              <a:t>O treinamento se torna mais </a:t>
            </a:r>
            <a:r>
              <a:rPr lang="pt-BR" dirty="0"/>
              <a:t>rápido pois a </a:t>
            </a:r>
            <a:r>
              <a:rPr lang="pt-BR" dirty="0" smtClean="0"/>
              <a:t>inclinação da superfície se torna mais íngreme </a:t>
            </a:r>
            <a:r>
              <a:rPr lang="pt-BR" dirty="0"/>
              <a:t>em todas as direções.</a:t>
            </a:r>
          </a:p>
          <a:p>
            <a:pPr algn="just"/>
            <a:endParaRPr lang="pt-BR" dirty="0"/>
          </a:p>
        </p:txBody>
      </p:sp>
      <p:sp>
        <p:nvSpPr>
          <p:cNvPr id="13" name="TextBox 12"/>
          <p:cNvSpPr txBox="1"/>
          <p:nvPr/>
        </p:nvSpPr>
        <p:spPr>
          <a:xfrm>
            <a:off x="8579905" y="95185"/>
            <a:ext cx="3578930" cy="338554"/>
          </a:xfrm>
          <a:prstGeom prst="rect">
            <a:avLst/>
          </a:prstGeom>
          <a:noFill/>
        </p:spPr>
        <p:txBody>
          <a:bodyPr wrap="square" rtlCol="0">
            <a:spAutoFit/>
          </a:bodyPr>
          <a:lstStyle/>
          <a:p>
            <a:pPr algn="ctr"/>
            <a:r>
              <a:rPr lang="pt-BR" sz="1600" b="1" dirty="0"/>
              <a:t>Padronização</a:t>
            </a:r>
          </a:p>
        </p:txBody>
      </p:sp>
      <p:pic>
        <p:nvPicPr>
          <p:cNvPr id="7" name="Picture 6"/>
          <p:cNvPicPr>
            <a:picLocks noChangeAspect="1"/>
          </p:cNvPicPr>
          <p:nvPr/>
        </p:nvPicPr>
        <p:blipFill rotWithShape="1">
          <a:blip r:embed="rId3"/>
          <a:srcRect l="1905" t="1634" r="5539" b="5810"/>
          <a:stretch/>
        </p:blipFill>
        <p:spPr>
          <a:xfrm>
            <a:off x="8579905" y="437211"/>
            <a:ext cx="3645260" cy="3071099"/>
          </a:xfrm>
          <a:prstGeom prst="rect">
            <a:avLst/>
          </a:prstGeom>
        </p:spPr>
      </p:pic>
      <p:pic>
        <p:nvPicPr>
          <p:cNvPr id="14" name="Picture 13"/>
          <p:cNvPicPr>
            <a:picLocks noChangeAspect="1"/>
          </p:cNvPicPr>
          <p:nvPr/>
        </p:nvPicPr>
        <p:blipFill rotWithShape="1">
          <a:blip r:embed="rId4"/>
          <a:srcRect l="4937" r="7489" b="2714"/>
          <a:stretch/>
        </p:blipFill>
        <p:spPr>
          <a:xfrm>
            <a:off x="8546740" y="3508310"/>
            <a:ext cx="3578929" cy="3349690"/>
          </a:xfrm>
          <a:prstGeom prst="rect">
            <a:avLst/>
          </a:prstGeom>
        </p:spPr>
      </p:pic>
    </p:spTree>
    <p:extLst>
      <p:ext uri="{BB962C8B-B14F-4D97-AF65-F5344CB8AC3E}">
        <p14:creationId xmlns:p14="http://schemas.microsoft.com/office/powerpoint/2010/main" val="233230059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8520" y="53998"/>
            <a:ext cx="11103494" cy="828672"/>
          </a:xfrm>
        </p:spPr>
        <p:txBody>
          <a:bodyPr>
            <a:normAutofit/>
          </a:bodyPr>
          <a:lstStyle/>
          <a:p>
            <a:r>
              <a:rPr lang="pt-BR" dirty="0" smtClean="0"/>
              <a:t>Escalonamento e a variação do vetor gradiente</a:t>
            </a:r>
            <a:endParaRPr lang="pt-BR"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6556" r="9111" b="2334"/>
          <a:stretch/>
        </p:blipFill>
        <p:spPr>
          <a:xfrm>
            <a:off x="4333783" y="1203226"/>
            <a:ext cx="2000911" cy="20058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9206" t="14206" r="25874" b="12778"/>
          <a:stretch/>
        </p:blipFill>
        <p:spPr>
          <a:xfrm>
            <a:off x="2349778" y="3821277"/>
            <a:ext cx="1963487" cy="2610415"/>
          </a:xfrm>
          <a:prstGeom prst="rect">
            <a:avLst/>
          </a:prstGeom>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18572" t="13889" r="25238" b="11825"/>
          <a:stretch/>
        </p:blipFill>
        <p:spPr>
          <a:xfrm>
            <a:off x="2344404" y="1000311"/>
            <a:ext cx="1987947" cy="2628133"/>
          </a:xfrm>
          <a:prstGeom prst="rect">
            <a:avLst/>
          </a:prstGeom>
        </p:spPr>
      </p:pic>
      <p:sp>
        <p:nvSpPr>
          <p:cNvPr id="10" name="Rectangle 9"/>
          <p:cNvSpPr/>
          <p:nvPr/>
        </p:nvSpPr>
        <p:spPr>
          <a:xfrm>
            <a:off x="178156" y="3422537"/>
            <a:ext cx="1739448" cy="861774"/>
          </a:xfrm>
          <a:prstGeom prst="rect">
            <a:avLst/>
          </a:prstGeom>
        </p:spPr>
        <p:txBody>
          <a:bodyPr wrap="square">
            <a:spAutoFit/>
          </a:bodyPr>
          <a:lstStyle/>
          <a:p>
            <a:r>
              <a:rPr lang="pt-BR" sz="1400" b="1" dirty="0">
                <a:solidFill>
                  <a:srgbClr val="000000"/>
                </a:solidFill>
                <a:highlight>
                  <a:srgbClr val="FFFFFF"/>
                </a:highlight>
              </a:rPr>
              <a:t>Função </a:t>
            </a:r>
            <a:r>
              <a:rPr lang="pt-BR" sz="1400" b="1" dirty="0" smtClean="0">
                <a:solidFill>
                  <a:srgbClr val="000000"/>
                </a:solidFill>
                <a:highlight>
                  <a:srgbClr val="FFFFFF"/>
                </a:highlight>
              </a:rPr>
              <a:t>observável</a:t>
            </a:r>
            <a:endParaRPr lang="pt-BR" sz="1400" b="1"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20.0 * randn</a:t>
            </a:r>
            <a:r>
              <a:rPr lang="pt-BR" sz="1200" b="1" dirty="0" smtClean="0">
                <a:solidFill>
                  <a:srgbClr val="000080"/>
                </a:solidFill>
                <a:highlight>
                  <a:srgbClr val="FFFFFF"/>
                </a:highlight>
              </a:rPr>
              <a:t>(</a:t>
            </a:r>
            <a:r>
              <a:rPr lang="pt-BR" sz="1200" dirty="0" smtClean="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x1 </a:t>
            </a:r>
            <a:r>
              <a:rPr lang="pt-BR" sz="1200" b="1" dirty="0">
                <a:solidFill>
                  <a:srgbClr val="000080"/>
                </a:solidFill>
                <a:highlight>
                  <a:srgbClr val="FFFFFF"/>
                </a:highlight>
              </a:rPr>
              <a:t>+</a:t>
            </a:r>
            <a:r>
              <a:rPr lang="pt-BR" sz="1200" dirty="0">
                <a:solidFill>
                  <a:srgbClr val="000000"/>
                </a:solidFill>
                <a:highlight>
                  <a:srgbClr val="FFFFFF"/>
                </a:highlight>
              </a:rPr>
              <a:t> 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p>
        </p:txBody>
      </p:sp>
      <p:sp>
        <p:nvSpPr>
          <p:cNvPr id="11" name="Rectangle 10"/>
          <p:cNvSpPr/>
          <p:nvPr/>
        </p:nvSpPr>
        <p:spPr>
          <a:xfrm>
            <a:off x="4745439" y="6429363"/>
            <a:ext cx="4948406" cy="369332"/>
          </a:xfrm>
          <a:prstGeom prst="rect">
            <a:avLst/>
          </a:prstGeom>
          <a:noFill/>
        </p:spPr>
        <p:txBody>
          <a:bodyPr wrap="square" rtlCol="0">
            <a:spAutoFit/>
          </a:bodyPr>
          <a:lstStyle/>
          <a:p>
            <a:pPr algn="ctr"/>
            <a:r>
              <a:rPr lang="pt-BR" u="sng" dirty="0">
                <a:solidFill>
                  <a:srgbClr val="00B0F0"/>
                </a:solidFill>
              </a:rPr>
              <a:t>Exemplo: feature_scaling_gradient_variation.ipynb</a:t>
            </a:r>
          </a:p>
        </p:txBody>
      </p:sp>
      <p:sp>
        <p:nvSpPr>
          <p:cNvPr id="12" name="TextBox 11"/>
          <p:cNvSpPr txBox="1"/>
          <p:nvPr/>
        </p:nvSpPr>
        <p:spPr>
          <a:xfrm rot="16200000">
            <a:off x="848661" y="4933620"/>
            <a:ext cx="2622154" cy="369332"/>
          </a:xfrm>
          <a:prstGeom prst="rect">
            <a:avLst/>
          </a:prstGeom>
          <a:noFill/>
        </p:spPr>
        <p:txBody>
          <a:bodyPr wrap="square" rtlCol="0">
            <a:spAutoFit/>
          </a:bodyPr>
          <a:lstStyle/>
          <a:p>
            <a:pPr algn="ctr"/>
            <a:r>
              <a:rPr lang="pt-BR" b="1" dirty="0" smtClean="0"/>
              <a:t>Padronização</a:t>
            </a:r>
            <a:endParaRPr lang="pt-BR" b="1" dirty="0"/>
          </a:p>
        </p:txBody>
      </p:sp>
      <p:sp>
        <p:nvSpPr>
          <p:cNvPr id="13" name="TextBox 12"/>
          <p:cNvSpPr txBox="1"/>
          <p:nvPr/>
        </p:nvSpPr>
        <p:spPr>
          <a:xfrm rot="16200000">
            <a:off x="848661" y="2229118"/>
            <a:ext cx="2622154" cy="369332"/>
          </a:xfrm>
          <a:prstGeom prst="rect">
            <a:avLst/>
          </a:prstGeom>
          <a:noFill/>
        </p:spPr>
        <p:txBody>
          <a:bodyPr wrap="square" rtlCol="0">
            <a:spAutoFit/>
          </a:bodyPr>
          <a:lstStyle/>
          <a:p>
            <a:pPr algn="ctr"/>
            <a:r>
              <a:rPr lang="pt-BR" b="1" dirty="0" smtClean="0"/>
              <a:t>Sem escalonamento</a:t>
            </a:r>
            <a:endParaRPr lang="pt-BR" b="1" dirty="0"/>
          </a:p>
        </p:txBody>
      </p:sp>
      <p:pic>
        <p:nvPicPr>
          <p:cNvPr id="3" name="Picture 2"/>
          <p:cNvPicPr>
            <a:picLocks noChangeAspect="1"/>
          </p:cNvPicPr>
          <p:nvPr/>
        </p:nvPicPr>
        <p:blipFill rotWithShape="1">
          <a:blip r:embed="rId6" cstate="print">
            <a:extLst>
              <a:ext uri="{28A0092B-C50C-407E-A947-70E740481C1C}">
                <a14:useLocalDpi xmlns:a14="http://schemas.microsoft.com/office/drawing/2010/main" val="0"/>
              </a:ext>
            </a:extLst>
          </a:blip>
          <a:srcRect l="7076" t="7229" r="9717" b="3196"/>
          <a:stretch/>
        </p:blipFill>
        <p:spPr>
          <a:xfrm>
            <a:off x="6383943" y="1148069"/>
            <a:ext cx="5743331" cy="2060957"/>
          </a:xfrm>
          <a:prstGeom prst="rect">
            <a:avLst/>
          </a:prstGeom>
        </p:spPr>
      </p:pic>
      <p:pic>
        <p:nvPicPr>
          <p:cNvPr id="14" name="Picture 13"/>
          <p:cNvPicPr>
            <a:picLocks noChangeAspect="1"/>
          </p:cNvPicPr>
          <p:nvPr/>
        </p:nvPicPr>
        <p:blipFill rotWithShape="1">
          <a:blip r:embed="rId7" cstate="print">
            <a:extLst>
              <a:ext uri="{28A0092B-C50C-407E-A947-70E740481C1C}">
                <a14:useLocalDpi xmlns:a14="http://schemas.microsoft.com/office/drawing/2010/main" val="0"/>
              </a:ext>
            </a:extLst>
          </a:blip>
          <a:srcRect l="8349" t="6804" r="9858" b="3621"/>
          <a:stretch/>
        </p:blipFill>
        <p:spPr>
          <a:xfrm>
            <a:off x="6481620" y="4047850"/>
            <a:ext cx="5645654" cy="2060957"/>
          </a:xfrm>
          <a:prstGeom prst="rect">
            <a:avLst/>
          </a:prstGeom>
        </p:spPr>
      </p:pic>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t="7076" r="9371" b="2736"/>
          <a:stretch/>
        </p:blipFill>
        <p:spPr>
          <a:xfrm>
            <a:off x="4411070" y="4047850"/>
            <a:ext cx="1972745" cy="1963159"/>
          </a:xfrm>
          <a:prstGeom prst="rect">
            <a:avLst/>
          </a:prstGeom>
        </p:spPr>
      </p:pic>
    </p:spTree>
    <p:extLst>
      <p:ext uri="{BB962C8B-B14F-4D97-AF65-F5344CB8AC3E}">
        <p14:creationId xmlns:p14="http://schemas.microsoft.com/office/powerpoint/2010/main" val="170890067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331"/>
            <a:ext cx="10515600" cy="1325563"/>
          </a:xfrm>
        </p:spPr>
        <p:txBody>
          <a:bodyPr/>
          <a:lstStyle/>
          <a:p>
            <a:r>
              <a:rPr lang="pt-BR" dirty="0"/>
              <a:t>Escalonamento de F</a:t>
            </a:r>
            <a:r>
              <a:rPr lang="pt-BR" dirty="0" smtClean="0"/>
              <a:t>eatures </a:t>
            </a:r>
            <a:r>
              <a:rPr lang="pt-BR" dirty="0"/>
              <a:t>com SciKit-Learn</a:t>
            </a:r>
          </a:p>
        </p:txBody>
      </p:sp>
      <p:sp>
        <p:nvSpPr>
          <p:cNvPr id="4" name="Rectangle 3"/>
          <p:cNvSpPr/>
          <p:nvPr/>
        </p:nvSpPr>
        <p:spPr>
          <a:xfrm>
            <a:off x="838200" y="1080644"/>
            <a:ext cx="5002763" cy="2308324"/>
          </a:xfrm>
          <a:prstGeom prst="rect">
            <a:avLst/>
          </a:prstGeom>
        </p:spPr>
        <p:txBody>
          <a:bodyPr wrap="square">
            <a:spAutoFit/>
          </a:bodyPr>
          <a:lstStyle/>
          <a:p>
            <a:r>
              <a:rPr lang="en-US" sz="1200" dirty="0">
                <a:solidFill>
                  <a:srgbClr val="008000"/>
                </a:solidFill>
                <a:highlight>
                  <a:srgbClr val="FFFFFF"/>
                </a:highlight>
              </a:rPr>
              <a:t># Import Class </a:t>
            </a:r>
            <a:r>
              <a:rPr lang="en-US" sz="1200" dirty="0" err="1">
                <a:solidFill>
                  <a:srgbClr val="008000"/>
                </a:solidFill>
                <a:highlight>
                  <a:srgbClr val="FFFFFF"/>
                </a:highlight>
              </a:rPr>
              <a:t>StandardScaler</a:t>
            </a:r>
            <a:r>
              <a:rPr lang="en-US" sz="1200" dirty="0">
                <a:solidFill>
                  <a:srgbClr val="008000"/>
                </a:solidFill>
                <a:highlight>
                  <a:srgbClr val="FFFFFF"/>
                </a:highlight>
              </a:rPr>
              <a:t> from module Preprocessing of library </a:t>
            </a:r>
            <a:r>
              <a:rPr lang="en-US" sz="1200" dirty="0" err="1">
                <a:solidFill>
                  <a:srgbClr val="008000"/>
                </a:solidFill>
                <a:highlight>
                  <a:srgbClr val="FFFFFF"/>
                </a:highlight>
              </a:rPr>
              <a:t>sklearn</a:t>
            </a:r>
            <a:r>
              <a:rPr lang="en-US" sz="1200" dirty="0">
                <a:solidFill>
                  <a:srgbClr val="008000"/>
                </a:solidFill>
                <a:highlight>
                  <a:srgbClr val="FFFFFF"/>
                </a:highlight>
              </a:rPr>
              <a:t> responsible for standardizing the data.</a:t>
            </a:r>
            <a:endParaRPr lang="en-US" sz="1200" dirty="0">
              <a:solidFill>
                <a:srgbClr val="000000"/>
              </a:solidFill>
              <a:highlight>
                <a:srgbClr val="FFFFFF"/>
              </a:highlight>
            </a:endParaRP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StandardScaler</a:t>
            </a:r>
          </a:p>
          <a:p>
            <a:endParaRPr lang="pt-BR" sz="1200" dirty="0">
              <a:solidFill>
                <a:srgbClr val="000000"/>
              </a:solidFill>
              <a:highlight>
                <a:srgbClr val="FFFFFF"/>
              </a:highlight>
            </a:endParaRPr>
          </a:p>
          <a:p>
            <a:r>
              <a:rPr lang="pt-BR" sz="1200" dirty="0">
                <a:solidFill>
                  <a:srgbClr val="008000"/>
                </a:solidFill>
                <a:highlight>
                  <a:srgbClr val="FFFFFF"/>
                </a:highlight>
              </a:rPr>
              <a:t># Instantiate a Standard scaler.</a:t>
            </a:r>
            <a:endParaRPr lang="pt-BR" sz="1200" dirty="0">
              <a:solidFill>
                <a:srgbClr val="000000"/>
              </a:solidFill>
              <a:highlight>
                <a:srgbClr val="FFFFFF"/>
              </a:highlight>
            </a:endParaRPr>
          </a:p>
          <a:p>
            <a:r>
              <a:rPr lang="pt-BR" sz="1200" dirty="0">
                <a:solidFill>
                  <a:srgbClr val="000000"/>
                </a:solidFill>
                <a:highlight>
                  <a:srgbClr val="FFFFFF"/>
                </a:highlight>
              </a:rPr>
              <a:t>stdScaler </a:t>
            </a:r>
            <a:r>
              <a:rPr lang="pt-BR" sz="1200" b="1" dirty="0">
                <a:solidFill>
                  <a:srgbClr val="000080"/>
                </a:solidFill>
                <a:highlight>
                  <a:srgbClr val="FFFFFF"/>
                </a:highlight>
              </a:rPr>
              <a:t>=</a:t>
            </a:r>
            <a:r>
              <a:rPr lang="pt-BR" sz="1200" dirty="0">
                <a:solidFill>
                  <a:srgbClr val="000000"/>
                </a:solidFill>
                <a:highlight>
                  <a:srgbClr val="FFFFFF"/>
                </a:highlight>
              </a:rPr>
              <a:t> StandardScaler</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Concatenate both column vectors.</a:t>
            </a:r>
            <a:endParaRPr lang="pt-BR"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c_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Standardize the features.</a:t>
            </a:r>
            <a:endParaRPr lang="pt-BR" sz="1200" dirty="0">
              <a:solidFill>
                <a:srgbClr val="000000"/>
              </a:solidFill>
              <a:highlight>
                <a:srgbClr val="FFFFFF"/>
              </a:highlight>
            </a:endParaRPr>
          </a:p>
          <a:p>
            <a:r>
              <a:rPr lang="pt-BR" sz="1200" dirty="0">
                <a:solidFill>
                  <a:srgbClr val="000000"/>
                </a:solidFill>
                <a:highlight>
                  <a:srgbClr val="FFFFFF"/>
                </a:highlight>
              </a:rPr>
              <a:t>scaled_X </a:t>
            </a:r>
            <a:r>
              <a:rPr lang="pt-BR" sz="1200" b="1" dirty="0">
                <a:solidFill>
                  <a:srgbClr val="000080"/>
                </a:solidFill>
                <a:highlight>
                  <a:srgbClr val="FFFFFF"/>
                </a:highlight>
              </a:rPr>
              <a:t>=</a:t>
            </a:r>
            <a:r>
              <a:rPr lang="pt-BR" sz="1200" dirty="0">
                <a:solidFill>
                  <a:srgbClr val="000000"/>
                </a:solidFill>
                <a:highlight>
                  <a:srgbClr val="FFFFFF"/>
                </a:highlight>
              </a:rPr>
              <a:t> stdScaler</a:t>
            </a:r>
            <a:r>
              <a:rPr lang="pt-BR" sz="1200" b="1" dirty="0">
                <a:solidFill>
                  <a:srgbClr val="000080"/>
                </a:solidFill>
                <a:highlight>
                  <a:srgbClr val="FFFFFF"/>
                </a:highlight>
              </a:rPr>
              <a:t>.</a:t>
            </a:r>
            <a:r>
              <a:rPr lang="pt-BR" sz="1200" dirty="0">
                <a:solidFill>
                  <a:srgbClr val="000000"/>
                </a:solidFill>
                <a:highlight>
                  <a:srgbClr val="FFFFFF"/>
                </a:highlight>
              </a:rPr>
              <a:t>fit_transform</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endParaRPr lang="pt-BR" sz="1200" dirty="0"/>
          </a:p>
        </p:txBody>
      </p:sp>
      <p:sp>
        <p:nvSpPr>
          <p:cNvPr id="5" name="Rectangle 4"/>
          <p:cNvSpPr/>
          <p:nvPr/>
        </p:nvSpPr>
        <p:spPr>
          <a:xfrm>
            <a:off x="7234335" y="1080644"/>
            <a:ext cx="4957665" cy="2308324"/>
          </a:xfrm>
          <a:prstGeom prst="rect">
            <a:avLst/>
          </a:prstGeom>
        </p:spPr>
        <p:txBody>
          <a:bodyPr wrap="square">
            <a:spAutoFit/>
          </a:bodyPr>
          <a:lstStyle/>
          <a:p>
            <a:r>
              <a:rPr lang="en-US" sz="1200" dirty="0">
                <a:solidFill>
                  <a:srgbClr val="008000"/>
                </a:solidFill>
                <a:highlight>
                  <a:srgbClr val="FFFFFF"/>
                </a:highlight>
              </a:rPr>
              <a:t># Import Class </a:t>
            </a:r>
            <a:r>
              <a:rPr lang="en-US" sz="1200" dirty="0" err="1">
                <a:solidFill>
                  <a:srgbClr val="008000"/>
                </a:solidFill>
                <a:highlight>
                  <a:srgbClr val="FFFFFF"/>
                </a:highlight>
              </a:rPr>
              <a:t>MinMaxScaler</a:t>
            </a:r>
            <a:r>
              <a:rPr lang="en-US" sz="1200" dirty="0">
                <a:solidFill>
                  <a:srgbClr val="008000"/>
                </a:solidFill>
                <a:highlight>
                  <a:srgbClr val="FFFFFF"/>
                </a:highlight>
              </a:rPr>
              <a:t> from module Preprocessing of library </a:t>
            </a:r>
            <a:r>
              <a:rPr lang="en-US" sz="1200" dirty="0" err="1">
                <a:solidFill>
                  <a:srgbClr val="008000"/>
                </a:solidFill>
                <a:highlight>
                  <a:srgbClr val="FFFFFF"/>
                </a:highlight>
              </a:rPr>
              <a:t>sklearn</a:t>
            </a:r>
            <a:r>
              <a:rPr lang="en-US" sz="1200" dirty="0">
                <a:solidFill>
                  <a:srgbClr val="008000"/>
                </a:solidFill>
                <a:highlight>
                  <a:srgbClr val="FFFFFF"/>
                </a:highlight>
              </a:rPr>
              <a:t> responsible for normalizing the data.</a:t>
            </a:r>
            <a:endParaRPr lang="en-US" sz="1200" dirty="0">
              <a:solidFill>
                <a:srgbClr val="000000"/>
              </a:solidFill>
              <a:highlight>
                <a:srgbClr val="FFFFFF"/>
              </a:highlight>
            </a:endParaRP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MinMaxScaler</a:t>
            </a:r>
          </a:p>
          <a:p>
            <a:endParaRPr lang="pt-BR" sz="1200" dirty="0">
              <a:solidFill>
                <a:srgbClr val="000000"/>
              </a:solidFill>
              <a:highlight>
                <a:srgbClr val="FFFFFF"/>
              </a:highlight>
            </a:endParaRPr>
          </a:p>
          <a:p>
            <a:r>
              <a:rPr lang="pt-BR" sz="1200" dirty="0">
                <a:solidFill>
                  <a:srgbClr val="008000"/>
                </a:solidFill>
                <a:highlight>
                  <a:srgbClr val="FFFFFF"/>
                </a:highlight>
              </a:rPr>
              <a:t># Instantiate a MinMax scaler.</a:t>
            </a:r>
            <a:endParaRPr lang="pt-BR" sz="1200" dirty="0">
              <a:solidFill>
                <a:srgbClr val="000000"/>
              </a:solidFill>
              <a:highlight>
                <a:srgbClr val="FFFFFF"/>
              </a:highlight>
            </a:endParaRPr>
          </a:p>
          <a:p>
            <a:r>
              <a:rPr lang="pt-BR" sz="1200" dirty="0">
                <a:solidFill>
                  <a:srgbClr val="000000"/>
                </a:solidFill>
                <a:highlight>
                  <a:srgbClr val="FFFFFF"/>
                </a:highlight>
              </a:rPr>
              <a:t>minMaxScaler </a:t>
            </a:r>
            <a:r>
              <a:rPr lang="pt-BR" sz="1200" b="1" dirty="0">
                <a:solidFill>
                  <a:srgbClr val="000080"/>
                </a:solidFill>
                <a:highlight>
                  <a:srgbClr val="FFFFFF"/>
                </a:highlight>
              </a:rPr>
              <a:t>=</a:t>
            </a:r>
            <a:r>
              <a:rPr lang="pt-BR" sz="1200" dirty="0">
                <a:solidFill>
                  <a:srgbClr val="000000"/>
                </a:solidFill>
                <a:highlight>
                  <a:srgbClr val="FFFFFF"/>
                </a:highlight>
              </a:rPr>
              <a:t> MinMaxScaler</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Concatenate both column vectors.</a:t>
            </a:r>
            <a:endParaRPr lang="pt-BR"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c_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Standardize the features.</a:t>
            </a:r>
            <a:endParaRPr lang="pt-BR" sz="1200" dirty="0">
              <a:solidFill>
                <a:srgbClr val="000000"/>
              </a:solidFill>
              <a:highlight>
                <a:srgbClr val="FFFFFF"/>
              </a:highlight>
            </a:endParaRPr>
          </a:p>
          <a:p>
            <a:r>
              <a:rPr lang="pt-BR" sz="1200" dirty="0">
                <a:solidFill>
                  <a:srgbClr val="000000"/>
                </a:solidFill>
                <a:highlight>
                  <a:srgbClr val="FFFFFF"/>
                </a:highlight>
              </a:rPr>
              <a:t>scaled_X </a:t>
            </a:r>
            <a:r>
              <a:rPr lang="pt-BR" sz="1200" b="1" dirty="0">
                <a:solidFill>
                  <a:srgbClr val="000080"/>
                </a:solidFill>
                <a:highlight>
                  <a:srgbClr val="FFFFFF"/>
                </a:highlight>
              </a:rPr>
              <a:t>=</a:t>
            </a:r>
            <a:r>
              <a:rPr lang="pt-BR" sz="1200" dirty="0">
                <a:solidFill>
                  <a:srgbClr val="000000"/>
                </a:solidFill>
                <a:highlight>
                  <a:srgbClr val="FFFFFF"/>
                </a:highlight>
              </a:rPr>
              <a:t> minMaxScaler</a:t>
            </a:r>
            <a:r>
              <a:rPr lang="pt-BR" sz="1200" b="1" dirty="0">
                <a:solidFill>
                  <a:srgbClr val="000080"/>
                </a:solidFill>
                <a:highlight>
                  <a:srgbClr val="FFFFFF"/>
                </a:highlight>
              </a:rPr>
              <a:t>.</a:t>
            </a:r>
            <a:r>
              <a:rPr lang="pt-BR" sz="1200" dirty="0">
                <a:solidFill>
                  <a:srgbClr val="000000"/>
                </a:solidFill>
                <a:highlight>
                  <a:srgbClr val="FFFFFF"/>
                </a:highlight>
              </a:rPr>
              <a:t>fit_transform</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endParaRPr lang="pt-BR" sz="1200" dirty="0"/>
          </a:p>
        </p:txBody>
      </p:sp>
      <p:pic>
        <p:nvPicPr>
          <p:cNvPr id="6" name="Picture 5"/>
          <p:cNvPicPr>
            <a:picLocks noChangeAspect="1"/>
          </p:cNvPicPr>
          <p:nvPr/>
        </p:nvPicPr>
        <p:blipFill rotWithShape="1">
          <a:blip r:embed="rId3"/>
          <a:srcRect l="7465" t="6298" r="8418" b="6134"/>
          <a:stretch/>
        </p:blipFill>
        <p:spPr>
          <a:xfrm>
            <a:off x="838200" y="3547588"/>
            <a:ext cx="3001158" cy="2715334"/>
          </a:xfrm>
          <a:prstGeom prst="rect">
            <a:avLst/>
          </a:prstGeom>
        </p:spPr>
      </p:pic>
      <p:pic>
        <p:nvPicPr>
          <p:cNvPr id="7" name="Picture 6"/>
          <p:cNvPicPr>
            <a:picLocks noChangeAspect="1"/>
          </p:cNvPicPr>
          <p:nvPr/>
        </p:nvPicPr>
        <p:blipFill rotWithShape="1">
          <a:blip r:embed="rId4"/>
          <a:srcRect l="8609" t="6956" r="8990" b="6792"/>
          <a:stretch/>
        </p:blipFill>
        <p:spPr>
          <a:xfrm>
            <a:off x="7234335" y="3547588"/>
            <a:ext cx="2984794" cy="2715334"/>
          </a:xfrm>
          <a:prstGeom prst="rect">
            <a:avLst/>
          </a:prstGeom>
        </p:spPr>
      </p:pic>
      <p:sp>
        <p:nvSpPr>
          <p:cNvPr id="8" name="TextBox 7"/>
          <p:cNvSpPr txBox="1"/>
          <p:nvPr/>
        </p:nvSpPr>
        <p:spPr>
          <a:xfrm>
            <a:off x="2756677" y="6357273"/>
            <a:ext cx="6168571" cy="369332"/>
          </a:xfrm>
          <a:prstGeom prst="rect">
            <a:avLst/>
          </a:prstGeom>
          <a:noFill/>
        </p:spPr>
        <p:txBody>
          <a:bodyPr wrap="square" rtlCol="0">
            <a:spAutoFit/>
          </a:bodyPr>
          <a:lstStyle>
            <a:defPPr>
              <a:defRPr lang="nl-BE"/>
            </a:defPPr>
            <a:lvl1pPr algn="ctr">
              <a:defRPr u="sng">
                <a:solidFill>
                  <a:srgbClr val="00B0F0"/>
                </a:solidFill>
              </a:defRPr>
            </a:lvl1pPr>
          </a:lstStyle>
          <a:p>
            <a:r>
              <a:rPr lang="pt-BR" dirty="0"/>
              <a:t>Exemplo: escalonamento_de_atributos_com_scikit_learn.ipynb</a:t>
            </a:r>
          </a:p>
        </p:txBody>
      </p:sp>
      <p:pic>
        <p:nvPicPr>
          <p:cNvPr id="9" name="Picture 6" descr="Image result for scikit learn logo">
            <a:extLst>
              <a:ext uri="{FF2B5EF4-FFF2-40B4-BE49-F238E27FC236}">
                <a16:creationId xmlns="" xmlns:a16="http://schemas.microsoft.com/office/drawing/2014/main" id="{87129D40-D136-4716-8871-12CAEC6039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0136" y="4818893"/>
            <a:ext cx="2113420" cy="1139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06066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30275"/>
          </a:xfrm>
        </p:spPr>
        <p:txBody>
          <a:bodyPr/>
          <a:lstStyle/>
          <a:p>
            <a:r>
              <a:rPr lang="pt-BR" dirty="0"/>
              <a:t>Definição do Problema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199" y="1493520"/>
                <a:ext cx="11241784" cy="5364479"/>
              </a:xfrm>
            </p:spPr>
            <p:txBody>
              <a:bodyPr>
                <a:normAutofit fontScale="77500" lnSpcReduction="20000"/>
              </a:bodyPr>
              <a:lstStyle/>
              <a:p>
                <a:pPr marL="0" indent="0">
                  <a:buNone/>
                </a:pPr>
                <a:r>
                  <a:rPr lang="pt-BR" dirty="0" smtClean="0"/>
                  <a:t>O problema de </a:t>
                </a:r>
                <a:r>
                  <a:rPr lang="pt-BR" b="1" i="1" dirty="0"/>
                  <a:t>regressão</a:t>
                </a:r>
                <a:r>
                  <a:rPr lang="pt-BR" dirty="0"/>
                  <a:t> pode ser enunciado da seguinte forma:</a:t>
                </a:r>
              </a:p>
              <a:p>
                <a:r>
                  <a:rPr lang="pt-BR" b="1" dirty="0"/>
                  <a:t>Dados disponíveis</a:t>
                </a:r>
                <a:r>
                  <a:rPr lang="pt-BR" dirty="0"/>
                  <a:t>: </a:t>
                </a:r>
              </a:p>
              <a:p>
                <a:pPr lvl="1">
                  <a:buFont typeface="Courier New" panose="02070309020205020404" pitchFamily="49" charset="0"/>
                  <a:buChar char="o"/>
                </a:pPr>
                <a:r>
                  <a:rPr lang="pt-BR" dirty="0"/>
                  <a:t>Conjunto de </a:t>
                </a:r>
                <a14:m>
                  <m:oMath xmlns:m="http://schemas.openxmlformats.org/officeDocument/2006/math">
                    <m:r>
                      <a:rPr lang="pt-BR" i="1">
                        <a:latin typeface="Cambria Math" panose="02040503050406030204" pitchFamily="18" charset="0"/>
                      </a:rPr>
                      <m:t>𝑁</m:t>
                    </m:r>
                  </m:oMath>
                </a14:m>
                <a:r>
                  <a:rPr lang="pt-BR" dirty="0"/>
                  <a:t> observações (conjunto de pares de treinamento) : {</a:t>
                </a:r>
                <a14:m>
                  <m:oMath xmlns:m="http://schemas.openxmlformats.org/officeDocument/2006/math">
                    <m:r>
                      <a:rPr lang="pt-BR" b="1" i="1">
                        <a:latin typeface="Cambria Math" panose="02040503050406030204" pitchFamily="18" charset="0"/>
                      </a:rPr>
                      <m:t>𝒙</m:t>
                    </m:r>
                  </m:oMath>
                </a14:m>
                <a:r>
                  <a:rPr lang="pt-BR" i="1" dirty="0"/>
                  <a:t>(i), </a:t>
                </a:r>
                <a14:m>
                  <m:oMath xmlns:m="http://schemas.openxmlformats.org/officeDocument/2006/math">
                    <m:r>
                      <a:rPr lang="pt-BR" i="1">
                        <a:latin typeface="Cambria Math" panose="02040503050406030204" pitchFamily="18" charset="0"/>
                      </a:rPr>
                      <m:t>𝑦</m:t>
                    </m:r>
                  </m:oMath>
                </a14:m>
                <a:r>
                  <a:rPr lang="pt-BR" i="1" dirty="0"/>
                  <a:t>(i)}, </a:t>
                </a:r>
                <a14:m>
                  <m:oMath xmlns:m="http://schemas.openxmlformats.org/officeDocument/2006/math">
                    <m:r>
                      <a:rPr lang="pt-BR" i="1">
                        <a:latin typeface="Cambria Math" panose="02040503050406030204" pitchFamily="18" charset="0"/>
                      </a:rPr>
                      <m:t>𝑖</m:t>
                    </m:r>
                    <m:r>
                      <a:rPr lang="pt-BR" i="1">
                        <a:latin typeface="Cambria Math" panose="02040503050406030204" pitchFamily="18" charset="0"/>
                      </a:rPr>
                      <m:t>=0,…,</m:t>
                    </m:r>
                    <m:r>
                      <a:rPr lang="pt-BR" i="1">
                        <a:latin typeface="Cambria Math" panose="02040503050406030204" pitchFamily="18" charset="0"/>
                      </a:rPr>
                      <m:t>𝑁</m:t>
                    </m:r>
                    <m:r>
                      <a:rPr lang="pt-BR" i="1">
                        <a:latin typeface="Cambria Math" panose="02040503050406030204" pitchFamily="18" charset="0"/>
                      </a:rPr>
                      <m:t>−1</m:t>
                    </m:r>
                  </m:oMath>
                </a14:m>
                <a:r>
                  <a:rPr lang="pt-BR" i="1" dirty="0"/>
                  <a:t>,</a:t>
                </a:r>
                <a:r>
                  <a:rPr lang="pt-BR" dirty="0"/>
                  <a:t> onde </a:t>
                </a:r>
              </a:p>
              <a:p>
                <a:pPr lvl="2">
                  <a:buFont typeface="Wingdings" panose="05000000000000000000" pitchFamily="2" charset="2"/>
                  <a:buChar char="§"/>
                </a:pPr>
                <a14:m>
                  <m:oMath xmlns:m="http://schemas.openxmlformats.org/officeDocument/2006/math">
                    <m:r>
                      <a:rPr lang="pt-BR" b="1" i="1">
                        <a:latin typeface="Cambria Math" panose="02040503050406030204" pitchFamily="18" charset="0"/>
                      </a:rPr>
                      <m:t>𝒙</m:t>
                    </m:r>
                  </m:oMath>
                </a14:m>
                <a:r>
                  <a:rPr lang="pt-BR" i="1" dirty="0"/>
                  <a:t>(i)</a:t>
                </a:r>
                <a14:m>
                  <m:oMath xmlns:m="http://schemas.openxmlformats.org/officeDocument/2006/math">
                    <m:r>
                      <a:rPr lang="pt-BR" i="1">
                        <a:latin typeface="Cambria Math" panose="02040503050406030204" pitchFamily="18" charset="0"/>
                        <a:ea typeface="Cambria Math" panose="02040503050406030204" pitchFamily="18" charset="0"/>
                      </a:rPr>
                      <m:t> ∈</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r>
                          <m:rPr>
                            <m:nor/>
                          </m:rPr>
                          <a:rPr lang="pt-BR"/>
                          <m:t> </m:t>
                        </m:r>
                      </m:e>
                      <m:sup>
                        <m:r>
                          <a:rPr lang="pt-BR" i="1">
                            <a:latin typeface="Cambria Math" panose="02040503050406030204" pitchFamily="18" charset="0"/>
                            <a:ea typeface="Cambria Math" panose="02040503050406030204" pitchFamily="18" charset="0"/>
                          </a:rPr>
                          <m:t>𝐾</m:t>
                        </m:r>
                      </m:sup>
                    </m:sSup>
                  </m:oMath>
                </a14:m>
                <a:r>
                  <a:rPr lang="pt-BR" dirty="0"/>
                  <a:t>: </a:t>
                </a:r>
                <a:r>
                  <a:rPr lang="pt-BR" i="1" dirty="0"/>
                  <a:t>i</a:t>
                </a:r>
                <a:r>
                  <a:rPr lang="pt-BR" dirty="0"/>
                  <a:t>-</a:t>
                </a:r>
                <a:r>
                  <a:rPr lang="pt-BR" dirty="0" err="1"/>
                  <a:t>ésimo</a:t>
                </a:r>
                <a:r>
                  <a:rPr lang="pt-BR" dirty="0"/>
                  <a:t> vetor de entrada com dimensão </a:t>
                </a:r>
                <a14:m>
                  <m:oMath xmlns:m="http://schemas.openxmlformats.org/officeDocument/2006/math">
                    <m:r>
                      <a:rPr lang="pt-BR" i="1">
                        <a:latin typeface="Cambria Math" panose="02040503050406030204" pitchFamily="18" charset="0"/>
                      </a:rPr>
                      <m:t>𝐾</m:t>
                    </m:r>
                  </m:oMath>
                </a14:m>
                <a:r>
                  <a:rPr lang="pt-BR" dirty="0"/>
                  <a:t>, ou sejam </a:t>
                </a:r>
                <a14:m>
                  <m:oMath xmlns:m="http://schemas.openxmlformats.org/officeDocument/2006/math">
                    <m:r>
                      <a:rPr lang="pt-BR" i="1">
                        <a:latin typeface="Cambria Math" panose="02040503050406030204" pitchFamily="18" charset="0"/>
                      </a:rPr>
                      <m:t>𝐾</m:t>
                    </m:r>
                  </m:oMath>
                </a14:m>
                <a:r>
                  <a:rPr lang="pt-BR" dirty="0"/>
                  <a:t> atributos (ou features).</a:t>
                </a:r>
              </a:p>
              <a:p>
                <a:pPr lvl="2">
                  <a:buFont typeface="Wingdings" panose="05000000000000000000" pitchFamily="2" charset="2"/>
                  <a:buChar char="§"/>
                </a:pPr>
                <a14:m>
                  <m:oMath xmlns:m="http://schemas.openxmlformats.org/officeDocument/2006/math">
                    <m:r>
                      <a:rPr lang="pt-BR" i="1">
                        <a:latin typeface="Cambria Math" panose="02040503050406030204" pitchFamily="18" charset="0"/>
                      </a:rPr>
                      <m:t>𝑦</m:t>
                    </m:r>
                  </m:oMath>
                </a14:m>
                <a:r>
                  <a:rPr lang="pt-BR" i="1" dirty="0"/>
                  <a:t>(i)</a:t>
                </a:r>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ℝ</m:t>
                    </m:r>
                  </m:oMath>
                </a14:m>
                <a:r>
                  <a:rPr lang="pt-BR" dirty="0"/>
                  <a:t>    : </a:t>
                </a:r>
                <a:r>
                  <a:rPr lang="pt-BR" i="1" dirty="0"/>
                  <a:t>i</a:t>
                </a:r>
                <a:r>
                  <a:rPr lang="pt-BR" dirty="0"/>
                  <a:t>-</a:t>
                </a:r>
                <a:r>
                  <a:rPr lang="pt-BR" dirty="0" err="1"/>
                  <a:t>ésimo</a:t>
                </a:r>
                <a:r>
                  <a:rPr lang="pt-BR" dirty="0"/>
                  <a:t> valor esperado de saída referente ao vetor de entrada </a:t>
                </a:r>
                <a14:m>
                  <m:oMath xmlns:m="http://schemas.openxmlformats.org/officeDocument/2006/math">
                    <m:r>
                      <a:rPr lang="pt-BR" b="1" i="1">
                        <a:latin typeface="Cambria Math" panose="02040503050406030204" pitchFamily="18" charset="0"/>
                      </a:rPr>
                      <m:t>𝒙</m:t>
                    </m:r>
                  </m:oMath>
                </a14:m>
                <a:r>
                  <a:rPr lang="pt-BR" i="1" dirty="0"/>
                  <a:t>(i).</a:t>
                </a:r>
              </a:p>
              <a:p>
                <a:r>
                  <a:rPr lang="pt-BR" b="1" dirty="0"/>
                  <a:t>Modelo</a:t>
                </a:r>
                <a:r>
                  <a:rPr lang="pt-BR" dirty="0"/>
                  <a:t>:</a:t>
                </a:r>
                <a:endParaRPr lang="pt-BR" dirty="0">
                  <a:ea typeface="Cambria Math" panose="02040503050406030204" pitchFamily="18" charset="0"/>
                </a:endParaRPr>
              </a:p>
              <a:p>
                <a:pPr marL="0" indent="0" algn="ctr">
                  <a:buNone/>
                </a:pPr>
                <a14:m>
                  <m:oMath xmlns:m="http://schemas.openxmlformats.org/officeDocument/2006/math">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 =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m:rPr>
                        <m:sty m:val="p"/>
                      </m:rPr>
                      <a:rPr lang="pt-BR" i="1">
                        <a:latin typeface="Cambria Math" panose="02040503050406030204" pitchFamily="18" charset="0"/>
                      </a:rPr>
                      <m:t>Φ</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a:t>
                </a:r>
              </a:p>
              <a:p>
                <a:pPr marL="0" indent="0">
                  <a:buNone/>
                </a:pPr>
                <a:r>
                  <a:rPr lang="pt-BR" dirty="0"/>
                  <a:t>    onde </a:t>
                </a: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a:t> e </a:t>
                </a:r>
                <a14:m>
                  <m:oMath xmlns:m="http://schemas.openxmlformats.org/officeDocument/2006/math">
                    <m:r>
                      <m:rPr>
                        <m:sty m:val="p"/>
                      </m:rPr>
                      <a:rPr lang="pt-BR" i="1">
                        <a:latin typeface="Cambria Math" panose="02040503050406030204" pitchFamily="18" charset="0"/>
                      </a:rPr>
                      <m:t>Φ</m:t>
                    </m:r>
                    <m:r>
                      <a:rPr lang="pt-BR" b="1"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a:t>.</a:t>
                </a:r>
              </a:p>
              <a:p>
                <a:pPr lvl="1"/>
                <a14:m>
                  <m:oMath xmlns:m="http://schemas.openxmlformats.org/officeDocument/2006/math">
                    <m:r>
                      <a:rPr lang="pt-BR" b="1" i="1">
                        <a:latin typeface="Cambria Math" panose="02040503050406030204" pitchFamily="18" charset="0"/>
                      </a:rPr>
                      <m:t>𝒂</m:t>
                    </m:r>
                  </m:oMath>
                </a14:m>
                <a:r>
                  <a:rPr lang="pt-BR" dirty="0"/>
                  <a:t> é o vetor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 ×1)</m:t>
                    </m:r>
                  </m:oMath>
                </a14:m>
                <a:r>
                  <a:rPr lang="pt-BR" dirty="0"/>
                  <a:t> contendo os parâmetros/pesos que definem a </a:t>
                </a:r>
                <a:r>
                  <a:rPr lang="pt-BR" b="1" i="1" dirty="0"/>
                  <a:t>função hipótese</a:t>
                </a:r>
                <a:r>
                  <a:rPr lang="pt-BR" dirty="0"/>
                  <a:t>, ou seja, o mapeamento </a:t>
                </a:r>
                <a14:m>
                  <m:oMath xmlns:m="http://schemas.openxmlformats.org/officeDocument/2006/math">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b="1"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oMath>
                </a14:m>
                <a:r>
                  <a:rPr lang="pt-BR" dirty="0"/>
                  <a:t> </a:t>
                </a:r>
                <a14:m>
                  <m:oMath xmlns:m="http://schemas.openxmlformats.org/officeDocument/2006/math">
                    <m:acc>
                      <m:accPr>
                        <m:chr m:val="̂"/>
                        <m:ctrlPr>
                          <a:rPr lang="pt-BR" b="1"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𝑖</m:t>
                        </m:r>
                      </m:e>
                    </m:d>
                  </m:oMath>
                </a14:m>
                <a:r>
                  <a:rPr lang="pt-BR" dirty="0"/>
                  <a:t> e </a:t>
                </a:r>
                <a14:m>
                  <m:oMath xmlns:m="http://schemas.openxmlformats.org/officeDocument/2006/math">
                    <m:r>
                      <m:rPr>
                        <m:sty m:val="p"/>
                      </m:rPr>
                      <a:rPr lang="pt-BR">
                        <a:latin typeface="Cambria Math" panose="02040503050406030204" pitchFamily="18" charset="0"/>
                      </a:rPr>
                      <m:t>Φ</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 é um vetor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+1×1)</m:t>
                    </m:r>
                  </m:oMath>
                </a14:m>
                <a:r>
                  <a:rPr lang="pt-BR" dirty="0"/>
                  <a:t> contendo os </a:t>
                </a:r>
                <a:r>
                  <a:rPr lang="pt-BR" i="1" dirty="0"/>
                  <a:t>i</a:t>
                </a:r>
                <a:r>
                  <a:rPr lang="pt-BR" dirty="0"/>
                  <a:t>-ésimos valores dos atributos</a:t>
                </a:r>
                <a:r>
                  <a:rPr lang="pt-BR" dirty="0" smtClean="0"/>
                  <a:t>.</a:t>
                </a:r>
              </a:p>
              <a:p>
                <a:pPr lvl="1"/>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o </a:t>
                </a:r>
                <a:r>
                  <a:rPr lang="pt-BR" b="1" i="1" dirty="0"/>
                  <a:t>coeficiente linear</a:t>
                </a:r>
                <a:r>
                  <a:rPr lang="pt-BR" dirty="0"/>
                  <a:t>, ou seja, é o valor de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para o ponto em que </a:t>
                </a:r>
                <a:r>
                  <a:rPr lang="pt-BR" dirty="0" smtClean="0"/>
                  <a:t>o hiperplano intercepta </a:t>
                </a:r>
                <a:r>
                  <a:rPr lang="pt-BR" dirty="0"/>
                  <a:t>o eixo </a:t>
                </a:r>
                <a14:m>
                  <m:oMath xmlns:m="http://schemas.openxmlformats.org/officeDocument/2006/math">
                    <m:r>
                      <a:rPr lang="pt-BR" b="0" i="1" smtClean="0">
                        <a:latin typeface="Cambria Math" panose="02040503050406030204" pitchFamily="18" charset="0"/>
                      </a:rPr>
                      <m:t>𝑦</m:t>
                    </m:r>
                  </m:oMath>
                </a14:m>
                <a:r>
                  <a:rPr lang="pt-BR" dirty="0" smtClean="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smtClean="0"/>
                  <a:t> é conhecido também como </a:t>
                </a:r>
                <a:r>
                  <a:rPr lang="pt-BR" b="1" i="1" dirty="0" smtClean="0"/>
                  <a:t>intercept</a:t>
                </a:r>
                <a:r>
                  <a:rPr lang="pt-BR" dirty="0" smtClean="0"/>
                  <a:t>.</a:t>
                </a:r>
              </a:p>
              <a:p>
                <a:pPr lvl="1"/>
                <a:r>
                  <a:rPr lang="pt-BR" dirty="0" smtClean="0"/>
                  <a:t>Como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smtClean="0"/>
                  <a:t> não tem um atributo relacionado, para facilitar o modelamento matemático, supomos um atributo constante sempre unitário,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=1</m:t>
                    </m:r>
                  </m:oMath>
                </a14:m>
                <a:r>
                  <a:rPr lang="pt-BR" dirty="0" smtClean="0"/>
                  <a:t>.</a:t>
                </a:r>
                <a:endParaRPr lang="pt-BR" dirty="0"/>
              </a:p>
              <a:p>
                <a:r>
                  <a:rPr lang="pt-BR" b="1" dirty="0"/>
                  <a:t>Objetivo do modelo</a:t>
                </a:r>
                <a:r>
                  <a:rPr lang="pt-BR" dirty="0"/>
                  <a:t>: encontrar o vetor de pesos </a:t>
                </a: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 </m:t>
                    </m:r>
                  </m:oMath>
                </a14:m>
                <a:r>
                  <a:rPr lang="pt-BR" dirty="0"/>
                  <a:t>que minimize o </a:t>
                </a:r>
                <a:r>
                  <a:rPr lang="pt-BR" b="1" i="1" dirty="0"/>
                  <a:t>erro</a:t>
                </a:r>
                <a:r>
                  <a:rPr lang="pt-BR" dirty="0"/>
                  <a:t>, dado por uma </a:t>
                </a:r>
                <a:r>
                  <a:rPr lang="pt-BR" b="1" i="1" dirty="0"/>
                  <a:t>função de erro</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entre a aproximação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e o valor desejado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para todo </a:t>
                </a:r>
                <a14:m>
                  <m:oMath xmlns:m="http://schemas.openxmlformats.org/officeDocument/2006/math">
                    <m:r>
                      <a:rPr lang="pt-BR" i="1">
                        <a:latin typeface="Cambria Math" panose="02040503050406030204" pitchFamily="18" charset="0"/>
                      </a:rPr>
                      <m:t>𝑖</m:t>
                    </m:r>
                  </m:oMath>
                </a14:m>
                <a:r>
                  <a:rPr lang="pt-BR" dirty="0"/>
                  <a:t>.</a:t>
                </a:r>
              </a:p>
              <a:p>
                <a:pPr marL="0" indent="0">
                  <a:buNone/>
                </a:pPr>
                <a14:m>
                  <m:oMathPara xmlns:m="http://schemas.openxmlformats.org/officeDocument/2006/math">
                    <m:oMathParaPr>
                      <m:jc m:val="centerGroup"/>
                    </m:oMathParaPr>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min</m:t>
                              </m:r>
                            </m:e>
                            <m:lim>
                              <m:r>
                                <a:rPr lang="pt-BR" b="1" i="1">
                                  <a:latin typeface="Cambria Math" panose="02040503050406030204" pitchFamily="18" charset="0"/>
                                </a:rPr>
                                <m:t>𝒂</m:t>
                              </m:r>
                            </m:lim>
                          </m:limLow>
                        </m:fName>
                        <m:e>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e>
                      </m:func>
                    </m:oMath>
                  </m:oMathPara>
                </a14:m>
                <a:endParaRPr lang="pt-BR" dirty="0"/>
              </a:p>
              <a:p>
                <a:pPr marL="0" indent="0">
                  <a:buNone/>
                </a:pPr>
                <a:r>
                  <a:rPr lang="pt-BR" dirty="0"/>
                  <a:t>Ou seja, </a:t>
                </a:r>
                <a:r>
                  <a:rPr lang="pt-BR" b="1" dirty="0">
                    <a:solidFill>
                      <a:srgbClr val="FF0000"/>
                    </a:solidFill>
                  </a:rPr>
                  <a:t>o treinamento do modelo envolve a minimização de uma </a:t>
                </a:r>
                <a:r>
                  <a:rPr lang="pt-BR" b="1" i="1" dirty="0">
                    <a:solidFill>
                      <a:srgbClr val="FF0000"/>
                    </a:solidFill>
                  </a:rPr>
                  <a:t>função de erro</a:t>
                </a:r>
                <a:r>
                  <a:rPr lang="pt-BR" b="1" dirty="0" smtClean="0">
                    <a:solidFill>
                      <a:srgbClr val="FF0000"/>
                    </a:solidFill>
                  </a:rPr>
                  <a:t>.</a:t>
                </a:r>
                <a:endParaRPr lang="pt-BR"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199" y="1493520"/>
                <a:ext cx="11241784" cy="5364479"/>
              </a:xfrm>
              <a:blipFill rotWithShape="0">
                <a:blip r:embed="rId3"/>
                <a:stretch>
                  <a:fillRect l="-650" t="-2386" r="-542" b="-909"/>
                </a:stretch>
              </a:blipFill>
            </p:spPr>
            <p:txBody>
              <a:bodyPr/>
              <a:lstStyle/>
              <a:p>
                <a:r>
                  <a:rPr lang="pt-BR">
                    <a:noFill/>
                  </a:rPr>
                  <a:t> </a:t>
                </a:r>
              </a:p>
            </p:txBody>
          </p:sp>
        </mc:Fallback>
      </mc:AlternateContent>
      <p:pic>
        <p:nvPicPr>
          <p:cNvPr id="4" name="Picture 3"/>
          <p:cNvPicPr>
            <a:picLocks noChangeAspect="1"/>
          </p:cNvPicPr>
          <p:nvPr/>
        </p:nvPicPr>
        <p:blipFill>
          <a:blip r:embed="rId4"/>
          <a:stretch>
            <a:fillRect/>
          </a:stretch>
        </p:blipFill>
        <p:spPr>
          <a:xfrm>
            <a:off x="9281160" y="0"/>
            <a:ext cx="2798823" cy="2153782"/>
          </a:xfrm>
          <a:prstGeom prst="rect">
            <a:avLst/>
          </a:prstGeom>
        </p:spPr>
      </p:pic>
    </p:spTree>
    <p:extLst>
      <p:ext uri="{BB962C8B-B14F-4D97-AF65-F5344CB8AC3E}">
        <p14:creationId xmlns:p14="http://schemas.microsoft.com/office/powerpoint/2010/main" val="35276205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Tarefas</a:t>
            </a:r>
            <a:endParaRPr lang="pt-BR" dirty="0"/>
          </a:p>
        </p:txBody>
      </p:sp>
      <p:sp>
        <p:nvSpPr>
          <p:cNvPr id="3" name="Content Placeholder 2"/>
          <p:cNvSpPr>
            <a:spLocks noGrp="1"/>
          </p:cNvSpPr>
          <p:nvPr>
            <p:ph idx="1"/>
          </p:nvPr>
        </p:nvSpPr>
        <p:spPr/>
        <p:txBody>
          <a:bodyPr/>
          <a:lstStyle/>
          <a:p>
            <a:r>
              <a:rPr lang="pt-BR" b="1" dirty="0"/>
              <a:t>Quiz</a:t>
            </a:r>
            <a:r>
              <a:rPr lang="pt-BR" dirty="0"/>
              <a:t>: “</a:t>
            </a:r>
            <a:r>
              <a:rPr lang="pt-BR" i="1" dirty="0"/>
              <a:t>T319 - Quiz - Regressão: Parte </a:t>
            </a:r>
            <a:r>
              <a:rPr lang="pt-BR" i="1" dirty="0" smtClean="0"/>
              <a:t>II </a:t>
            </a:r>
            <a:r>
              <a:rPr lang="pt-BR" i="1" dirty="0"/>
              <a:t>(1S2021)</a:t>
            </a:r>
            <a:r>
              <a:rPr lang="pt-BR" dirty="0"/>
              <a:t>” que se encontra no MS Teams.</a:t>
            </a:r>
          </a:p>
          <a:p>
            <a:r>
              <a:rPr lang="pt-BR" b="1" dirty="0"/>
              <a:t>Exercício Prático</a:t>
            </a:r>
            <a:r>
              <a:rPr lang="pt-BR" dirty="0"/>
              <a:t>: </a:t>
            </a:r>
            <a:r>
              <a:rPr lang="pt-BR" b="1" dirty="0">
                <a:hlinkClick r:id="rId2"/>
              </a:rPr>
              <a:t>Laboratório #2</a:t>
            </a:r>
            <a:r>
              <a:rPr lang="pt-BR" dirty="0"/>
              <a:t>.</a:t>
            </a:r>
          </a:p>
          <a:p>
            <a:pPr lvl="1"/>
            <a:r>
              <a:rPr lang="pt-BR" dirty="0"/>
              <a:t>Pode ser baixado do MS Teams ou do GitHub.</a:t>
            </a:r>
          </a:p>
          <a:p>
            <a:pPr lvl="1"/>
            <a:r>
              <a:rPr lang="pt-BR" dirty="0"/>
              <a:t>Pode ser respondido através do link acima (na nuvem) ou localmente.</a:t>
            </a:r>
          </a:p>
          <a:p>
            <a:pPr lvl="1"/>
            <a:r>
              <a:rPr lang="pt-BR" dirty="0">
                <a:hlinkClick r:id="rId3"/>
              </a:rPr>
              <a:t>Instruções para resolução e entrega dos laboratórios</a:t>
            </a:r>
            <a:r>
              <a:rPr lang="pt-BR" dirty="0" smtClean="0"/>
              <a:t>.</a:t>
            </a:r>
            <a:endParaRPr lang="pt-BR" dirty="0"/>
          </a:p>
        </p:txBody>
      </p:sp>
    </p:spTree>
    <p:extLst>
      <p:ext uri="{BB962C8B-B14F-4D97-AF65-F5344CB8AC3E}">
        <p14:creationId xmlns:p14="http://schemas.microsoft.com/office/powerpoint/2010/main" val="2507017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3098725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miro.medium.com/max/302/1*MpLkcugbeMrJvFlz69LTNQ.jpeg">
            <a:extLst>
              <a:ext uri="{FF2B5EF4-FFF2-40B4-BE49-F238E27FC236}">
                <a16:creationId xmlns="" xmlns:a16="http://schemas.microsoft.com/office/drawing/2014/main" id="{DE195D4C-7D53-46C2-BDD9-033809B4E0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0872" y="4006136"/>
            <a:ext cx="3467100" cy="23190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miro.medium.com/max/426/1*iRv8pCP7v8FzVJNe2vAjdw.png">
            <a:extLst>
              <a:ext uri="{FF2B5EF4-FFF2-40B4-BE49-F238E27FC236}">
                <a16:creationId xmlns="" xmlns:a16="http://schemas.microsoft.com/office/drawing/2014/main" id="{76F9F526-3C2B-485C-9E25-3D10B3E3B0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0322" y="981611"/>
            <a:ext cx="4057650" cy="23145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miro.medium.com/max/194/1*JugKARhlrp9HLTF5_lN7EQ.jpeg">
            <a:extLst>
              <a:ext uri="{FF2B5EF4-FFF2-40B4-BE49-F238E27FC236}">
                <a16:creationId xmlns="" xmlns:a16="http://schemas.microsoft.com/office/drawing/2014/main" id="{50D99301-1821-4F05-A553-E371FA6728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5998" y="3094903"/>
            <a:ext cx="2569757" cy="343075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420531" y="4292217"/>
            <a:ext cx="3696053" cy="2410800"/>
          </a:xfrm>
          <a:prstGeom prst="rect">
            <a:avLst/>
          </a:prstGeom>
        </p:spPr>
      </p:pic>
      <p:pic>
        <p:nvPicPr>
          <p:cNvPr id="3" name="Picture 3" descr="A close up of text on a black background&#10;&#10;Description generated with very high confidence">
            <a:extLst>
              <a:ext uri="{FF2B5EF4-FFF2-40B4-BE49-F238E27FC236}">
                <a16:creationId xmlns="" xmlns:a16="http://schemas.microsoft.com/office/drawing/2014/main" id="{2A0DF154-7178-4F01-A59C-CD7D1EB3AD92}"/>
              </a:ext>
            </a:extLst>
          </p:cNvPr>
          <p:cNvPicPr>
            <a:picLocks noChangeAspect="1"/>
          </p:cNvPicPr>
          <p:nvPr/>
        </p:nvPicPr>
        <p:blipFill>
          <a:blip r:embed="rId6"/>
          <a:stretch>
            <a:fillRect/>
          </a:stretch>
        </p:blipFill>
        <p:spPr>
          <a:xfrm>
            <a:off x="8554204" y="271661"/>
            <a:ext cx="3515360" cy="2253250"/>
          </a:xfrm>
          <a:prstGeom prst="rect">
            <a:avLst/>
          </a:prstGeom>
        </p:spPr>
      </p:pic>
      <p:pic>
        <p:nvPicPr>
          <p:cNvPr id="4" name="Picture 2" descr="Popular Applications of Linear Regression for Businesses | Jigsaw Academ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1441" y="271661"/>
            <a:ext cx="2800855" cy="3734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5795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5569" y="2494549"/>
            <a:ext cx="10515600" cy="1325563"/>
          </a:xfrm>
        </p:spPr>
        <p:txBody>
          <a:bodyPr/>
          <a:lstStyle/>
          <a:p>
            <a:pPr algn="ctr"/>
            <a:r>
              <a:rPr lang="pt-BR" dirty="0"/>
              <a:t>FIGURAS</a:t>
            </a:r>
          </a:p>
        </p:txBody>
      </p:sp>
    </p:spTree>
    <p:extLst>
      <p:ext uri="{BB962C8B-B14F-4D97-AF65-F5344CB8AC3E}">
        <p14:creationId xmlns:p14="http://schemas.microsoft.com/office/powerpoint/2010/main" val="17487803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p:cNvGrpSpPr/>
          <p:nvPr/>
        </p:nvGrpSpPr>
        <p:grpSpPr>
          <a:xfrm>
            <a:off x="4203407" y="429883"/>
            <a:ext cx="3384834" cy="4512968"/>
            <a:chOff x="3035007" y="518783"/>
            <a:chExt cx="3384834" cy="4512968"/>
          </a:xfrm>
        </p:grpSpPr>
        <p:grpSp>
          <p:nvGrpSpPr>
            <p:cNvPr id="6" name="Group 5"/>
            <p:cNvGrpSpPr/>
            <p:nvPr/>
          </p:nvGrpSpPr>
          <p:grpSpPr>
            <a:xfrm rot="10800000">
              <a:off x="3035007" y="518783"/>
              <a:ext cx="2806700" cy="4067687"/>
              <a:chOff x="5943600" y="2032000"/>
              <a:chExt cx="2806700" cy="4067687"/>
            </a:xfrm>
          </p:grpSpPr>
          <p:sp>
            <p:nvSpPr>
              <p:cNvPr id="20" name="Oval 19"/>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Rectangle 20"/>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8" name="Straight Arrow Connector 7"/>
            <p:cNvCxnSpPr/>
            <p:nvPr/>
          </p:nvCxnSpPr>
          <p:spPr>
            <a:xfrm>
              <a:off x="3174707" y="2846474"/>
              <a:ext cx="0" cy="201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3168357" y="4866786"/>
              <a:ext cx="2916000" cy="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3164399" y="2675496"/>
                  <a:ext cx="68127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r>
                          <a:rPr lang="pt-BR" sz="1600" b="0" i="1" smtClean="0">
                            <a:latin typeface="Cambria Math" panose="02040503050406030204" pitchFamily="18" charset="0"/>
                            <a:ea typeface="Cambria Math" panose="02040503050406030204" pitchFamily="18" charset="0"/>
                          </a:rPr>
                          <m:t>𝑎</m:t>
                        </m:r>
                        <m:r>
                          <a:rPr lang="pt-BR" sz="1600" i="1">
                            <a:latin typeface="Cambria Math" panose="02040503050406030204" pitchFamily="18" charset="0"/>
                            <a:ea typeface="Cambria Math" panose="02040503050406030204" pitchFamily="18" charset="0"/>
                          </a:rPr>
                          <m:t>)</m:t>
                        </m:r>
                      </m:oMath>
                    </m:oMathPara>
                  </a14:m>
                  <a:endParaRPr lang="nl-BE" sz="1600" dirty="0"/>
                </a:p>
              </p:txBody>
            </p:sp>
          </mc:Choice>
          <mc:Fallback xmlns="">
            <p:sp>
              <p:nvSpPr>
                <p:cNvPr id="10" name="Rectangle 9"/>
                <p:cNvSpPr>
                  <a:spLocks noRot="1" noChangeAspect="1" noMove="1" noResize="1" noEditPoints="1" noAdjustHandles="1" noChangeArrowheads="1" noChangeShapeType="1" noTextEdit="1"/>
                </p:cNvSpPr>
                <p:nvPr/>
              </p:nvSpPr>
              <p:spPr>
                <a:xfrm>
                  <a:off x="3164399" y="2675496"/>
                  <a:ext cx="681277" cy="338554"/>
                </a:xfrm>
                <a:prstGeom prst="rect">
                  <a:avLst/>
                </a:prstGeom>
                <a:blipFill rotWithShape="0">
                  <a:blip r:embed="rId2"/>
                  <a:stretch>
                    <a:fillRect b="-89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6069873" y="4693197"/>
                  <a:ext cx="34996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panose="02040503050406030204" pitchFamily="18" charset="0"/>
                          </a:rPr>
                          <m:t>𝑎</m:t>
                        </m:r>
                      </m:oMath>
                    </m:oMathPara>
                  </a14:m>
                  <a:endParaRPr lang="nl-BE" sz="1600" dirty="0"/>
                </a:p>
              </p:txBody>
            </p:sp>
          </mc:Choice>
          <mc:Fallback xmlns="">
            <p:sp>
              <p:nvSpPr>
                <p:cNvPr id="11" name="Rectangle 10"/>
                <p:cNvSpPr>
                  <a:spLocks noRot="1" noChangeAspect="1" noMove="1" noResize="1" noEditPoints="1" noAdjustHandles="1" noChangeArrowheads="1" noChangeShapeType="1" noTextEdit="1"/>
                </p:cNvSpPr>
                <p:nvPr/>
              </p:nvSpPr>
              <p:spPr>
                <a:xfrm>
                  <a:off x="6069873" y="4693197"/>
                  <a:ext cx="349968" cy="338554"/>
                </a:xfrm>
                <a:prstGeom prst="rect">
                  <a:avLst/>
                </a:prstGeom>
                <a:blipFill rotWithShape="0">
                  <a:blip r:embed="rId3"/>
                  <a:stretch>
                    <a:fillRect/>
                  </a:stretch>
                </a:blipFill>
              </p:spPr>
              <p:txBody>
                <a:bodyPr/>
                <a:lstStyle/>
                <a:p>
                  <a:r>
                    <a:rPr lang="pt-BR">
                      <a:noFill/>
                    </a:rPr>
                    <a:t> </a:t>
                  </a:r>
                </a:p>
              </p:txBody>
            </p:sp>
          </mc:Fallback>
        </mc:AlternateContent>
        <p:cxnSp>
          <p:nvCxnSpPr>
            <p:cNvPr id="18" name="Straight Arrow Connector 17"/>
            <p:cNvCxnSpPr/>
            <p:nvPr/>
          </p:nvCxnSpPr>
          <p:spPr>
            <a:xfrm flipH="1">
              <a:off x="5213715" y="3088695"/>
              <a:ext cx="622340" cy="1355570"/>
            </a:xfrm>
            <a:prstGeom prst="straightConnector1">
              <a:avLst/>
            </a:prstGeom>
            <a:ln w="12700">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Flowchart: Connector 18"/>
            <p:cNvSpPr/>
            <p:nvPr/>
          </p:nvSpPr>
          <p:spPr>
            <a:xfrm>
              <a:off x="5604820" y="3454841"/>
              <a:ext cx="72000" cy="72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3" name="Straight Arrow Connector 22"/>
            <p:cNvCxnSpPr/>
            <p:nvPr/>
          </p:nvCxnSpPr>
          <p:spPr>
            <a:xfrm flipH="1">
              <a:off x="5505615" y="3554745"/>
              <a:ext cx="116516" cy="255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20" idx="1"/>
            </p:cNvCxnSpPr>
            <p:nvPr/>
          </p:nvCxnSpPr>
          <p:spPr>
            <a:xfrm flipH="1">
              <a:off x="5382809" y="3803403"/>
              <a:ext cx="122805" cy="210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0" idx="1"/>
            </p:cNvCxnSpPr>
            <p:nvPr/>
          </p:nvCxnSpPr>
          <p:spPr>
            <a:xfrm flipH="1">
              <a:off x="5151280" y="4013629"/>
              <a:ext cx="231529" cy="257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4832350" y="4270676"/>
              <a:ext cx="315507" cy="209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4629089" y="2998348"/>
              <a:ext cx="670648" cy="461665"/>
            </a:xfrm>
            <a:prstGeom prst="rect">
              <a:avLst/>
            </a:prstGeom>
            <a:noFill/>
          </p:spPr>
          <p:txBody>
            <a:bodyPr wrap="square" rtlCol="0">
              <a:spAutoFit/>
            </a:bodyPr>
            <a:lstStyle/>
            <a:p>
              <a:pPr algn="ctr"/>
              <a:r>
                <a:rPr lang="pt-BR" sz="1200" dirty="0" smtClean="0"/>
                <a:t>Peso</a:t>
              </a:r>
            </a:p>
            <a:p>
              <a:pPr algn="ctr"/>
              <a:r>
                <a:rPr lang="pt-BR" sz="1200" dirty="0" smtClean="0"/>
                <a:t>inicial</a:t>
              </a:r>
              <a:endParaRPr lang="pt-BR" sz="1200" dirty="0"/>
            </a:p>
          </p:txBody>
        </p:sp>
        <p:cxnSp>
          <p:nvCxnSpPr>
            <p:cNvPr id="50" name="Straight Arrow Connector 49"/>
            <p:cNvCxnSpPr/>
            <p:nvPr/>
          </p:nvCxnSpPr>
          <p:spPr>
            <a:xfrm>
              <a:off x="5231645" y="3272352"/>
              <a:ext cx="304022" cy="17927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5322063" y="4330002"/>
              <a:ext cx="820839" cy="276999"/>
            </a:xfrm>
            <a:prstGeom prst="rect">
              <a:avLst/>
            </a:prstGeom>
            <a:noFill/>
          </p:spPr>
          <p:txBody>
            <a:bodyPr wrap="square" rtlCol="0">
              <a:spAutoFit/>
            </a:bodyPr>
            <a:lstStyle/>
            <a:p>
              <a:pPr algn="ctr"/>
              <a:r>
                <a:rPr lang="pt-BR" sz="1200" dirty="0" smtClean="0"/>
                <a:t>gradiente</a:t>
              </a:r>
              <a:endParaRPr lang="pt-BR" sz="1200" dirty="0"/>
            </a:p>
          </p:txBody>
        </p:sp>
        <p:cxnSp>
          <p:nvCxnSpPr>
            <p:cNvPr id="57" name="Straight Arrow Connector 56"/>
            <p:cNvCxnSpPr>
              <a:endCxn id="56" idx="0"/>
            </p:cNvCxnSpPr>
            <p:nvPr/>
          </p:nvCxnSpPr>
          <p:spPr>
            <a:xfrm>
              <a:off x="5459008" y="4132675"/>
              <a:ext cx="273475" cy="197327"/>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255227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grpSp>
        <p:nvGrpSpPr>
          <p:cNvPr id="4" name="Group 3"/>
          <p:cNvGrpSpPr/>
          <p:nvPr/>
        </p:nvGrpSpPr>
        <p:grpSpPr>
          <a:xfrm>
            <a:off x="5034465" y="3089448"/>
            <a:ext cx="5180001" cy="3048149"/>
            <a:chOff x="5034465" y="3089448"/>
            <a:chExt cx="5180001" cy="3048149"/>
          </a:xfrm>
        </p:grpSpPr>
        <p:sp>
          <p:nvSpPr>
            <p:cNvPr id="5" name="Freeform 4"/>
            <p:cNvSpPr/>
            <p:nvPr/>
          </p:nvSpPr>
          <p:spPr>
            <a:xfrm>
              <a:off x="5178136" y="3647922"/>
              <a:ext cx="4343400" cy="1972366"/>
            </a:xfrm>
            <a:custGeom>
              <a:avLst/>
              <a:gdLst>
                <a:gd name="connsiteX0" fmla="*/ 0 w 4343400"/>
                <a:gd name="connsiteY0" fmla="*/ 0 h 1972366"/>
                <a:gd name="connsiteX1" fmla="*/ 561109 w 4343400"/>
                <a:gd name="connsiteY1" fmla="*/ 1600200 h 1972366"/>
                <a:gd name="connsiteX2" fmla="*/ 1132609 w 4343400"/>
                <a:gd name="connsiteY2" fmla="*/ 914400 h 1972366"/>
                <a:gd name="connsiteX3" fmla="*/ 1756063 w 4343400"/>
                <a:gd name="connsiteY3" fmla="*/ 1963882 h 1972366"/>
                <a:gd name="connsiteX4" fmla="*/ 2389909 w 4343400"/>
                <a:gd name="connsiteY4" fmla="*/ 1402773 h 1972366"/>
                <a:gd name="connsiteX5" fmla="*/ 3917373 w 4343400"/>
                <a:gd name="connsiteY5" fmla="*/ 1278082 h 1972366"/>
                <a:gd name="connsiteX6" fmla="*/ 4343400 w 4343400"/>
                <a:gd name="connsiteY6" fmla="*/ 955964 h 197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972366">
                  <a:moveTo>
                    <a:pt x="0" y="0"/>
                  </a:moveTo>
                  <a:cubicBezTo>
                    <a:pt x="186170" y="723900"/>
                    <a:pt x="372341" y="1447800"/>
                    <a:pt x="561109" y="1600200"/>
                  </a:cubicBezTo>
                  <a:cubicBezTo>
                    <a:pt x="749877" y="1752600"/>
                    <a:pt x="933450" y="853786"/>
                    <a:pt x="1132609" y="914400"/>
                  </a:cubicBezTo>
                  <a:cubicBezTo>
                    <a:pt x="1331768" y="975014"/>
                    <a:pt x="1546513" y="1882487"/>
                    <a:pt x="1756063" y="1963882"/>
                  </a:cubicBezTo>
                  <a:cubicBezTo>
                    <a:pt x="1965613" y="2045277"/>
                    <a:pt x="2029691" y="1517073"/>
                    <a:pt x="2389909" y="1402773"/>
                  </a:cubicBezTo>
                  <a:cubicBezTo>
                    <a:pt x="2750127" y="1288473"/>
                    <a:pt x="3591791" y="1352550"/>
                    <a:pt x="3917373" y="1278082"/>
                  </a:cubicBezTo>
                  <a:cubicBezTo>
                    <a:pt x="4242955" y="1203614"/>
                    <a:pt x="4158096" y="1046019"/>
                    <a:pt x="4343400" y="955964"/>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Flowchart: Connector 5"/>
            <p:cNvSpPr/>
            <p:nvPr/>
          </p:nvSpPr>
          <p:spPr>
            <a:xfrm>
              <a:off x="5200996" y="382863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Flowchart: Connector 6"/>
            <p:cNvSpPr/>
            <p:nvPr/>
          </p:nvSpPr>
          <p:spPr>
            <a:xfrm>
              <a:off x="5271481" y="4110868"/>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Flowchart: Connector 7"/>
            <p:cNvSpPr/>
            <p:nvPr/>
          </p:nvSpPr>
          <p:spPr>
            <a:xfrm>
              <a:off x="5361016" y="441537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Flowchart: Connector 8"/>
            <p:cNvSpPr/>
            <p:nvPr/>
          </p:nvSpPr>
          <p:spPr>
            <a:xfrm>
              <a:off x="5452456" y="471255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Flowchart: Connector 9"/>
            <p:cNvSpPr/>
            <p:nvPr/>
          </p:nvSpPr>
          <p:spPr>
            <a:xfrm>
              <a:off x="5551516" y="497925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1" name="Curved Connector 10"/>
            <p:cNvCxnSpPr>
              <a:stCxn id="6" idx="6"/>
              <a:endCxn id="7" idx="7"/>
            </p:cNvCxnSpPr>
            <p:nvPr/>
          </p:nvCxnSpPr>
          <p:spPr>
            <a:xfrm>
              <a:off x="5286721" y="3879395"/>
              <a:ext cx="57931" cy="246340"/>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p:cNvCxnSpPr>
              <a:stCxn id="7" idx="6"/>
              <a:endCxn id="8" idx="7"/>
            </p:cNvCxnSpPr>
            <p:nvPr/>
          </p:nvCxnSpPr>
          <p:spPr>
            <a:xfrm>
              <a:off x="5357206" y="4161626"/>
              <a:ext cx="76981" cy="268618"/>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p:cNvCxnSpPr>
              <a:stCxn id="8" idx="6"/>
              <a:endCxn id="9" idx="7"/>
            </p:cNvCxnSpPr>
            <p:nvPr/>
          </p:nvCxnSpPr>
          <p:spPr>
            <a:xfrm>
              <a:off x="5446741" y="4466135"/>
              <a:ext cx="78886" cy="26128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9" idx="6"/>
              <a:endCxn id="10" idx="7"/>
            </p:cNvCxnSpPr>
            <p:nvPr/>
          </p:nvCxnSpPr>
          <p:spPr>
            <a:xfrm>
              <a:off x="5538181" y="4763315"/>
              <a:ext cx="86506" cy="23080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p:cNvCxnSpPr>
              <a:stCxn id="10" idx="6"/>
              <a:endCxn id="35" idx="0"/>
            </p:cNvCxnSpPr>
            <p:nvPr/>
          </p:nvCxnSpPr>
          <p:spPr>
            <a:xfrm>
              <a:off x="5637241" y="5030015"/>
              <a:ext cx="147638" cy="185462"/>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Flowchart: Connector 15"/>
            <p:cNvSpPr/>
            <p:nvPr/>
          </p:nvSpPr>
          <p:spPr>
            <a:xfrm>
              <a:off x="9261504" y="4777203"/>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Flowchart: Connector 16"/>
            <p:cNvSpPr/>
            <p:nvPr/>
          </p:nvSpPr>
          <p:spPr>
            <a:xfrm>
              <a:off x="9118623" y="4842250"/>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Flowchart: Connector 17"/>
            <p:cNvSpPr/>
            <p:nvPr/>
          </p:nvSpPr>
          <p:spPr>
            <a:xfrm>
              <a:off x="9001472" y="4878719"/>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Flowchart: Connector 18"/>
            <p:cNvSpPr/>
            <p:nvPr/>
          </p:nvSpPr>
          <p:spPr>
            <a:xfrm>
              <a:off x="8892889" y="4893008"/>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Flowchart: Connector 19"/>
            <p:cNvSpPr/>
            <p:nvPr/>
          </p:nvSpPr>
          <p:spPr>
            <a:xfrm>
              <a:off x="8793832" y="4897771"/>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Flowchart: Connector 20"/>
            <p:cNvSpPr/>
            <p:nvPr/>
          </p:nvSpPr>
          <p:spPr>
            <a:xfrm>
              <a:off x="8693814" y="4910425"/>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Flowchart: Connector 21"/>
            <p:cNvSpPr/>
            <p:nvPr/>
          </p:nvSpPr>
          <p:spPr>
            <a:xfrm>
              <a:off x="8589990" y="4914210"/>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3" name="Curved Connector 22"/>
            <p:cNvCxnSpPr>
              <a:stCxn id="16" idx="0"/>
              <a:endCxn id="17" idx="0"/>
            </p:cNvCxnSpPr>
            <p:nvPr/>
          </p:nvCxnSpPr>
          <p:spPr>
            <a:xfrm rot="16200000" flipH="1" flipV="1">
              <a:off x="9200403" y="4738285"/>
              <a:ext cx="65047" cy="142881"/>
            </a:xfrm>
            <a:prstGeom prst="curvedConnector3">
              <a:avLst>
                <a:gd name="adj1" fmla="val -21964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p:cNvCxnSpPr>
              <a:stCxn id="17" idx="0"/>
              <a:endCxn id="18" idx="0"/>
            </p:cNvCxnSpPr>
            <p:nvPr/>
          </p:nvCxnSpPr>
          <p:spPr>
            <a:xfrm rot="16200000" flipH="1" flipV="1">
              <a:off x="9084676" y="4801908"/>
              <a:ext cx="36469" cy="117151"/>
            </a:xfrm>
            <a:prstGeom prst="curvedConnector3">
              <a:avLst>
                <a:gd name="adj1" fmla="val -40482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p:cNvCxnSpPr>
              <a:stCxn id="18" idx="0"/>
              <a:endCxn id="19" idx="0"/>
            </p:cNvCxnSpPr>
            <p:nvPr/>
          </p:nvCxnSpPr>
          <p:spPr>
            <a:xfrm rot="16200000" flipH="1" flipV="1">
              <a:off x="8982899" y="4831571"/>
              <a:ext cx="14289" cy="108583"/>
            </a:xfrm>
            <a:prstGeom prst="curvedConnector3">
              <a:avLst>
                <a:gd name="adj1" fmla="val -79991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p:cNvCxnSpPr>
              <a:stCxn id="19" idx="0"/>
              <a:endCxn id="20" idx="0"/>
            </p:cNvCxnSpPr>
            <p:nvPr/>
          </p:nvCxnSpPr>
          <p:spPr>
            <a:xfrm rot="16200000" flipH="1" flipV="1">
              <a:off x="8883842" y="4845860"/>
              <a:ext cx="4763" cy="99057"/>
            </a:xfrm>
            <a:prstGeom prst="curvedConnector3">
              <a:avLst>
                <a:gd name="adj1" fmla="val -229976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p:cNvCxnSpPr>
              <a:stCxn id="20" idx="0"/>
              <a:endCxn id="21" idx="0"/>
            </p:cNvCxnSpPr>
            <p:nvPr/>
          </p:nvCxnSpPr>
          <p:spPr>
            <a:xfrm rot="16200000" flipH="1" flipV="1">
              <a:off x="8780359" y="4854089"/>
              <a:ext cx="12654" cy="100018"/>
            </a:xfrm>
            <a:prstGeom prst="curvedConnector3">
              <a:avLst>
                <a:gd name="adj1" fmla="val -82800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p:cNvCxnSpPr>
              <a:stCxn id="21" idx="0"/>
              <a:endCxn id="22" idx="0"/>
            </p:cNvCxnSpPr>
            <p:nvPr/>
          </p:nvCxnSpPr>
          <p:spPr>
            <a:xfrm rot="16200000" flipH="1" flipV="1">
              <a:off x="8682872" y="4860405"/>
              <a:ext cx="3785" cy="103824"/>
            </a:xfrm>
            <a:prstGeom prst="curvedConnector3">
              <a:avLst>
                <a:gd name="adj1" fmla="val -27681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048250" y="3181615"/>
              <a:ext cx="0" cy="262800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5400000">
              <a:off x="7464465" y="3379430"/>
              <a:ext cx="0" cy="486000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Rectangle 30"/>
                <p:cNvSpPr/>
                <p:nvPr/>
              </p:nvSpPr>
              <p:spPr>
                <a:xfrm>
                  <a:off x="5070131" y="3089448"/>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31" name="Rectangle 30"/>
                <p:cNvSpPr>
                  <a:spLocks noRot="1" noChangeAspect="1" noMove="1" noResize="1" noEditPoints="1" noAdjustHandles="1" noChangeArrowheads="1" noChangeShapeType="1" noTextEdit="1"/>
                </p:cNvSpPr>
                <p:nvPr/>
              </p:nvSpPr>
              <p:spPr>
                <a:xfrm>
                  <a:off x="5070131" y="3089448"/>
                  <a:ext cx="753220" cy="369332"/>
                </a:xfrm>
                <a:prstGeom prst="rect">
                  <a:avLst/>
                </a:prstGeom>
                <a:blipFill>
                  <a:blip r:embed="rId2"/>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9834234" y="5604557"/>
                  <a:ext cx="3802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oMath>
                    </m:oMathPara>
                  </a14:m>
                  <a:endParaRPr lang="nl-BE" b="1" dirty="0"/>
                </a:p>
              </p:txBody>
            </p:sp>
          </mc:Choice>
          <mc:Fallback xmlns="">
            <p:sp>
              <p:nvSpPr>
                <p:cNvPr id="32" name="Rectangle 31"/>
                <p:cNvSpPr>
                  <a:spLocks noRot="1" noChangeAspect="1" noMove="1" noResize="1" noEditPoints="1" noAdjustHandles="1" noChangeArrowheads="1" noChangeShapeType="1" noTextEdit="1"/>
                </p:cNvSpPr>
                <p:nvPr/>
              </p:nvSpPr>
              <p:spPr>
                <a:xfrm>
                  <a:off x="9834234" y="5604557"/>
                  <a:ext cx="380232" cy="369332"/>
                </a:xfrm>
                <a:prstGeom prst="rect">
                  <a:avLst/>
                </a:prstGeom>
                <a:blipFill>
                  <a:blip r:embed="rId3"/>
                  <a:stretch>
                    <a:fillRect/>
                  </a:stretch>
                </a:blipFill>
              </p:spPr>
              <p:txBody>
                <a:bodyPr/>
                <a:lstStyle/>
                <a:p>
                  <a:r>
                    <a:rPr lang="nl-BE">
                      <a:noFill/>
                    </a:rPr>
                    <a:t> </a:t>
                  </a:r>
                </a:p>
              </p:txBody>
            </p:sp>
          </mc:Fallback>
        </mc:AlternateContent>
        <p:cxnSp>
          <p:nvCxnSpPr>
            <p:cNvPr id="33" name="Straight Connector 32"/>
            <p:cNvCxnSpPr/>
            <p:nvPr/>
          </p:nvCxnSpPr>
          <p:spPr>
            <a:xfrm>
              <a:off x="5784878" y="5282575"/>
              <a:ext cx="0" cy="540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985028" y="5620288"/>
              <a:ext cx="0" cy="180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Flowchart: Connector 34"/>
            <p:cNvSpPr/>
            <p:nvPr/>
          </p:nvSpPr>
          <p:spPr>
            <a:xfrm>
              <a:off x="5742016" y="521547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TextBox 35"/>
            <p:cNvSpPr txBox="1"/>
            <p:nvPr/>
          </p:nvSpPr>
          <p:spPr>
            <a:xfrm>
              <a:off x="5067300" y="5829820"/>
              <a:ext cx="1438882" cy="307777"/>
            </a:xfrm>
            <a:prstGeom prst="rect">
              <a:avLst/>
            </a:prstGeom>
            <a:noFill/>
          </p:spPr>
          <p:txBody>
            <a:bodyPr wrap="square" rtlCol="0">
              <a:spAutoFit/>
            </a:bodyPr>
            <a:lstStyle/>
            <a:p>
              <a:pPr algn="ctr"/>
              <a:r>
                <a:rPr lang="pt-BR" sz="1400" dirty="0"/>
                <a:t>mínimo local</a:t>
              </a:r>
              <a:endParaRPr lang="nl-BE" sz="1400" dirty="0"/>
            </a:p>
          </p:txBody>
        </p:sp>
        <p:sp>
          <p:nvSpPr>
            <p:cNvPr id="37" name="TextBox 36"/>
            <p:cNvSpPr txBox="1"/>
            <p:nvPr/>
          </p:nvSpPr>
          <p:spPr>
            <a:xfrm>
              <a:off x="6031541" y="5812790"/>
              <a:ext cx="1935549" cy="307777"/>
            </a:xfrm>
            <a:prstGeom prst="rect">
              <a:avLst/>
            </a:prstGeom>
            <a:noFill/>
          </p:spPr>
          <p:txBody>
            <a:bodyPr wrap="square" rtlCol="0">
              <a:spAutoFit/>
            </a:bodyPr>
            <a:lstStyle/>
            <a:p>
              <a:pPr algn="ctr"/>
              <a:r>
                <a:rPr lang="pt-BR" sz="1400" dirty="0"/>
                <a:t>mínimo global</a:t>
              </a:r>
              <a:endParaRPr lang="nl-BE" sz="1400" dirty="0"/>
            </a:p>
          </p:txBody>
        </p:sp>
        <p:sp>
          <p:nvSpPr>
            <p:cNvPr id="38" name="Flowchart: Connector 37"/>
            <p:cNvSpPr/>
            <p:nvPr/>
          </p:nvSpPr>
          <p:spPr>
            <a:xfrm>
              <a:off x="6932641" y="555837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TextBox 38"/>
            <p:cNvSpPr txBox="1"/>
            <p:nvPr/>
          </p:nvSpPr>
          <p:spPr>
            <a:xfrm>
              <a:off x="8041560" y="4972605"/>
              <a:ext cx="1935549" cy="307777"/>
            </a:xfrm>
            <a:prstGeom prst="rect">
              <a:avLst/>
            </a:prstGeom>
            <a:noFill/>
          </p:spPr>
          <p:txBody>
            <a:bodyPr wrap="square" rtlCol="0">
              <a:spAutoFit/>
            </a:bodyPr>
            <a:lstStyle/>
            <a:p>
              <a:pPr algn="ctr"/>
              <a:r>
                <a:rPr lang="pt-BR" sz="1400" dirty="0"/>
                <a:t>platô</a:t>
              </a:r>
              <a:endParaRPr lang="nl-BE" sz="1400" dirty="0"/>
            </a:p>
          </p:txBody>
        </p:sp>
      </p:grpSp>
    </p:spTree>
    <p:extLst>
      <p:ext uri="{BB962C8B-B14F-4D97-AF65-F5344CB8AC3E}">
        <p14:creationId xmlns:p14="http://schemas.microsoft.com/office/powerpoint/2010/main" val="38959237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57189" y="1374591"/>
            <a:ext cx="5180153" cy="5190740"/>
            <a:chOff x="5430999" y="2878240"/>
            <a:chExt cx="5180153" cy="5190740"/>
          </a:xfrm>
        </p:grpSpPr>
        <p:grpSp>
          <p:nvGrpSpPr>
            <p:cNvPr id="4" name="Group 3"/>
            <p:cNvGrpSpPr/>
            <p:nvPr/>
          </p:nvGrpSpPr>
          <p:grpSpPr>
            <a:xfrm>
              <a:off x="5567384" y="3103324"/>
              <a:ext cx="4470595" cy="4965656"/>
              <a:chOff x="5567384" y="3103324"/>
              <a:chExt cx="4470595" cy="4965656"/>
            </a:xfrm>
          </p:grpSpPr>
          <p:grpSp>
            <p:nvGrpSpPr>
              <p:cNvPr id="5" name="Group 4"/>
              <p:cNvGrpSpPr/>
              <p:nvPr/>
            </p:nvGrpSpPr>
            <p:grpSpPr>
              <a:xfrm>
                <a:off x="6299200" y="3937084"/>
                <a:ext cx="2806700" cy="4131896"/>
                <a:chOff x="6299200" y="3937084"/>
                <a:chExt cx="2806700" cy="4131896"/>
              </a:xfrm>
            </p:grpSpPr>
            <p:grpSp>
              <p:nvGrpSpPr>
                <p:cNvPr id="10" name="Group 9"/>
                <p:cNvGrpSpPr/>
                <p:nvPr/>
              </p:nvGrpSpPr>
              <p:grpSpPr>
                <a:xfrm>
                  <a:off x="6299200" y="4001293"/>
                  <a:ext cx="2806700" cy="4067687"/>
                  <a:chOff x="5943600" y="2032000"/>
                  <a:chExt cx="2806700" cy="4067687"/>
                </a:xfrm>
              </p:grpSpPr>
              <p:sp>
                <p:nvSpPr>
                  <p:cNvPr id="20" name="Oval 19"/>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Rectangle 20"/>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1" name="Straight Arrow Connector 10"/>
                <p:cNvCxnSpPr/>
                <p:nvPr/>
              </p:nvCxnSpPr>
              <p:spPr>
                <a:xfrm flipV="1">
                  <a:off x="6431853" y="4102100"/>
                  <a:ext cx="629347" cy="9271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305800" y="4089400"/>
                  <a:ext cx="685800" cy="927100"/>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Flowchart: Connector 12"/>
                <p:cNvSpPr/>
                <p:nvPr/>
              </p:nvSpPr>
              <p:spPr>
                <a:xfrm>
                  <a:off x="6713188" y="452759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Flowchart: Connector 13"/>
                <p:cNvSpPr/>
                <p:nvPr/>
              </p:nvSpPr>
              <p:spPr>
                <a:xfrm>
                  <a:off x="8562975" y="446413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 name="Straight Arrow Connector 14"/>
                <p:cNvCxnSpPr/>
                <p:nvPr/>
              </p:nvCxnSpPr>
              <p:spPr>
                <a:xfrm>
                  <a:off x="7286625" y="3991768"/>
                  <a:ext cx="866775"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Flowchart: Connector 15"/>
                <p:cNvSpPr/>
                <p:nvPr/>
              </p:nvSpPr>
              <p:spPr>
                <a:xfrm>
                  <a:off x="7645400" y="393708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6" name="Straight Arrow Connector 5"/>
              <p:cNvCxnSpPr/>
              <p:nvPr/>
            </p:nvCxnSpPr>
            <p:spPr>
              <a:xfrm>
                <a:off x="5600700" y="3357184"/>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5600700" y="5373686"/>
                <a:ext cx="41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p:cNvSpPr/>
                  <p:nvPr/>
                </p:nvSpPr>
                <p:spPr>
                  <a:xfrm>
                    <a:off x="5567384" y="3103324"/>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8" name="Rectangle 7"/>
                  <p:cNvSpPr>
                    <a:spLocks noRot="1" noChangeAspect="1" noMove="1" noResize="1" noEditPoints="1" noAdjustHandles="1" noChangeArrowheads="1" noChangeShapeType="1" noTextEdit="1"/>
                  </p:cNvSpPr>
                  <p:nvPr/>
                </p:nvSpPr>
                <p:spPr>
                  <a:xfrm>
                    <a:off x="5567384" y="3103324"/>
                    <a:ext cx="693716"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9669994" y="5189020"/>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9" name="Rectangle 8"/>
                  <p:cNvSpPr>
                    <a:spLocks noRot="1" noChangeAspect="1" noMove="1" noResize="1" noEditPoints="1" noAdjustHandles="1" noChangeArrowheads="1" noChangeShapeType="1" noTextEdit="1"/>
                  </p:cNvSpPr>
                  <p:nvPr/>
                </p:nvSpPr>
                <p:spPr>
                  <a:xfrm>
                    <a:off x="9669994" y="5189020"/>
                    <a:ext cx="367985" cy="369332"/>
                  </a:xfrm>
                  <a:prstGeom prst="rect">
                    <a:avLst/>
                  </a:prstGeom>
                  <a:blipFill>
                    <a:blip r:embed="rId6"/>
                    <a:stretch>
                      <a:fillRect/>
                    </a:stretch>
                  </a:blipFill>
                </p:spPr>
                <p:txBody>
                  <a:bodyPr/>
                  <a:lstStyle/>
                  <a:p>
                    <a:r>
                      <a:rPr lang="nl-BE">
                        <a:noFill/>
                      </a:rPr>
                      <a:t> </a:t>
                    </a:r>
                  </a:p>
                </p:txBody>
              </p:sp>
            </mc:Fallback>
          </mc:AlternateContent>
        </p:grpSp>
        <mc:AlternateContent xmlns:mc="http://schemas.openxmlformats.org/markup-compatibility/2006" xmlns:a14="http://schemas.microsoft.com/office/drawing/2010/main">
          <mc:Choice Requires="a14">
            <p:sp>
              <p:nvSpPr>
                <p:cNvPr id="22" name="TextBox 21"/>
                <p:cNvSpPr txBox="1"/>
                <p:nvPr/>
              </p:nvSpPr>
              <p:spPr>
                <a:xfrm>
                  <a:off x="5430999" y="3591350"/>
                  <a:ext cx="1717458"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&gt;0</m:t>
                        </m:r>
                      </m:oMath>
                    </m:oMathPara>
                  </a14:m>
                  <a:endParaRPr lang="en-US" sz="1400" dirty="0"/>
                </a:p>
                <a:p>
                  <a:pPr algn="ctr"/>
                  <a:r>
                    <a:rPr lang="en-US" sz="1400" dirty="0" err="1"/>
                    <a:t>gradiente</a:t>
                  </a:r>
                  <a:r>
                    <a:rPr lang="en-US" sz="1400" dirty="0"/>
                    <a:t> </a:t>
                  </a:r>
                  <a:r>
                    <a:rPr lang="en-US" sz="1400" dirty="0" err="1"/>
                    <a:t>positivo</a:t>
                  </a:r>
                  <a:endParaRPr lang="en-US" sz="1400" dirty="0"/>
                </a:p>
                <a:p>
                  <a:pPr algn="ctr"/>
                  <a:r>
                    <a:rPr lang="en-US" sz="1400" dirty="0"/>
                    <a:t>=</a:t>
                  </a:r>
                </a:p>
                <a:p>
                  <a:pPr algn="ctr"/>
                  <a:r>
                    <a:rPr lang="en-US" sz="1400" dirty="0" err="1"/>
                    <a:t>siga</a:t>
                  </a:r>
                  <a:r>
                    <a:rPr lang="en-US" sz="1400" dirty="0"/>
                    <a:t> </a:t>
                  </a:r>
                  <a:r>
                    <a:rPr lang="en-US" sz="1400" dirty="0" err="1"/>
                    <a:t>em</a:t>
                  </a:r>
                  <a:r>
                    <a:rPr lang="en-US" sz="1400" dirty="0"/>
                    <a:t> </a:t>
                  </a:r>
                  <a:r>
                    <a:rPr lang="en-US" sz="1400" dirty="0" err="1"/>
                    <a:t>frente</a:t>
                  </a:r>
                  <a:endParaRPr lang="nl-BE" sz="1400" dirty="0"/>
                </a:p>
              </p:txBody>
            </p:sp>
          </mc:Choice>
          <mc:Fallback xmlns="">
            <p:sp>
              <p:nvSpPr>
                <p:cNvPr id="22" name="TextBox 21"/>
                <p:cNvSpPr txBox="1">
                  <a:spLocks noRot="1" noChangeAspect="1" noMove="1" noResize="1" noEditPoints="1" noAdjustHandles="1" noChangeArrowheads="1" noChangeShapeType="1" noTextEdit="1"/>
                </p:cNvSpPr>
                <p:nvPr/>
              </p:nvSpPr>
              <p:spPr>
                <a:xfrm>
                  <a:off x="5430999" y="3591350"/>
                  <a:ext cx="1717458" cy="954107"/>
                </a:xfrm>
                <a:prstGeom prst="rect">
                  <a:avLst/>
                </a:prstGeom>
                <a:blipFill>
                  <a:blip r:embed="rId7"/>
                  <a:stretch>
                    <a:fillRect b="-576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8609519" y="3690209"/>
                  <a:ext cx="2001633"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&lt;0</m:t>
                        </m:r>
                      </m:oMath>
                    </m:oMathPara>
                  </a14:m>
                  <a:endParaRPr lang="en-US" sz="1400" dirty="0"/>
                </a:p>
                <a:p>
                  <a:pPr algn="ctr"/>
                  <a:r>
                    <a:rPr lang="en-US" sz="1400" dirty="0" err="1"/>
                    <a:t>gradiente</a:t>
                  </a:r>
                  <a:r>
                    <a:rPr lang="en-US" sz="1400" dirty="0"/>
                    <a:t> </a:t>
                  </a:r>
                  <a:r>
                    <a:rPr lang="en-US" sz="1400" dirty="0" err="1"/>
                    <a:t>negativo</a:t>
                  </a:r>
                  <a:endParaRPr lang="en-US" sz="1400" dirty="0"/>
                </a:p>
                <a:p>
                  <a:pPr algn="ctr"/>
                  <a:r>
                    <a:rPr lang="en-US" sz="1400" dirty="0"/>
                    <a:t>=</a:t>
                  </a:r>
                </a:p>
                <a:p>
                  <a:pPr algn="ctr"/>
                  <a:r>
                    <a:rPr lang="en-US" sz="1400" dirty="0" err="1"/>
                    <a:t>siga</a:t>
                  </a:r>
                  <a:r>
                    <a:rPr lang="en-US" sz="1400" dirty="0"/>
                    <a:t> no </a:t>
                  </a:r>
                  <a:r>
                    <a:rPr lang="en-US" sz="1400" dirty="0" err="1"/>
                    <a:t>sentido</a:t>
                  </a:r>
                  <a:r>
                    <a:rPr lang="en-US" sz="1400" dirty="0"/>
                    <a:t> </a:t>
                  </a:r>
                  <a:r>
                    <a:rPr lang="en-US" sz="1400" dirty="0" err="1"/>
                    <a:t>contrário</a:t>
                  </a:r>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8609519" y="3690209"/>
                  <a:ext cx="2001633" cy="954107"/>
                </a:xfrm>
                <a:prstGeom prst="rect">
                  <a:avLst/>
                </a:prstGeom>
                <a:blipFill>
                  <a:blip r:embed="rId8"/>
                  <a:stretch>
                    <a:fillRect b="-5732"/>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048803" y="2878240"/>
                  <a:ext cx="1300446"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=0</m:t>
                        </m:r>
                      </m:oMath>
                    </m:oMathPara>
                  </a14:m>
                  <a:endParaRPr lang="en-US" sz="1400" dirty="0"/>
                </a:p>
                <a:p>
                  <a:pPr algn="ctr"/>
                  <a:r>
                    <a:rPr lang="en-US" sz="1400" dirty="0" err="1"/>
                    <a:t>gradiente</a:t>
                  </a:r>
                  <a:r>
                    <a:rPr lang="en-US" sz="1400" dirty="0"/>
                    <a:t> </a:t>
                  </a:r>
                  <a:r>
                    <a:rPr lang="en-US" sz="1400" dirty="0" err="1"/>
                    <a:t>nulo</a:t>
                  </a:r>
                  <a:endParaRPr lang="en-US" sz="1400" dirty="0"/>
                </a:p>
                <a:p>
                  <a:pPr algn="ctr"/>
                  <a:r>
                    <a:rPr lang="en-US" sz="1400" dirty="0"/>
                    <a:t>= </a:t>
                  </a:r>
                </a:p>
                <a:p>
                  <a:pPr algn="ctr"/>
                  <a:r>
                    <a:rPr lang="en-US" sz="1400" dirty="0" err="1"/>
                    <a:t>máximo</a:t>
                  </a:r>
                  <a:endParaRPr lang="nl-BE" sz="1400" dirty="0"/>
                </a:p>
              </p:txBody>
            </p:sp>
          </mc:Choice>
          <mc:Fallback xmlns="">
            <p:sp>
              <p:nvSpPr>
                <p:cNvPr id="24" name="TextBox 23"/>
                <p:cNvSpPr txBox="1">
                  <a:spLocks noRot="1" noChangeAspect="1" noMove="1" noResize="1" noEditPoints="1" noAdjustHandles="1" noChangeArrowheads="1" noChangeShapeType="1" noTextEdit="1"/>
                </p:cNvSpPr>
                <p:nvPr/>
              </p:nvSpPr>
              <p:spPr>
                <a:xfrm>
                  <a:off x="7048803" y="2878240"/>
                  <a:ext cx="1300446" cy="954107"/>
                </a:xfrm>
                <a:prstGeom prst="rect">
                  <a:avLst/>
                </a:prstGeom>
                <a:blipFill>
                  <a:blip r:embed="rId9"/>
                  <a:stretch>
                    <a:fillRect b="-5769"/>
                  </a:stretch>
                </a:blipFill>
              </p:spPr>
              <p:txBody>
                <a:bodyPr/>
                <a:lstStyle/>
                <a:p>
                  <a:r>
                    <a:rPr lang="nl-BE">
                      <a:noFill/>
                    </a:rPr>
                    <a:t> </a:t>
                  </a:r>
                </a:p>
              </p:txBody>
            </p:sp>
          </mc:Fallback>
        </mc:AlternateContent>
      </p:grpSp>
      <p:grpSp>
        <p:nvGrpSpPr>
          <p:cNvPr id="51" name="Group 50"/>
          <p:cNvGrpSpPr/>
          <p:nvPr/>
        </p:nvGrpSpPr>
        <p:grpSpPr>
          <a:xfrm>
            <a:off x="6071545" y="644806"/>
            <a:ext cx="5640437" cy="4262159"/>
            <a:chOff x="5482823" y="644806"/>
            <a:chExt cx="5640437" cy="4262159"/>
          </a:xfrm>
        </p:grpSpPr>
        <p:cxnSp>
          <p:nvCxnSpPr>
            <p:cNvPr id="36" name="Straight Arrow Connector 35"/>
            <p:cNvCxnSpPr/>
            <p:nvPr/>
          </p:nvCxnSpPr>
          <p:spPr>
            <a:xfrm>
              <a:off x="6854791" y="3502818"/>
              <a:ext cx="501018" cy="8867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9054972" y="3513655"/>
              <a:ext cx="413575" cy="79770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rot="10800000">
              <a:off x="6769100" y="644806"/>
              <a:ext cx="2806700" cy="4067687"/>
              <a:chOff x="5943600" y="2032000"/>
              <a:chExt cx="2806700" cy="4067687"/>
            </a:xfrm>
          </p:grpSpPr>
          <p:sp>
            <p:nvSpPr>
              <p:cNvPr id="45" name="Oval 44"/>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Rectangle 45"/>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38" name="Flowchart: Connector 37"/>
            <p:cNvSpPr/>
            <p:nvPr/>
          </p:nvSpPr>
          <p:spPr>
            <a:xfrm>
              <a:off x="7062438" y="3876205"/>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9236075" y="381274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0" name="Straight Arrow Connector 39"/>
            <p:cNvCxnSpPr/>
            <p:nvPr/>
          </p:nvCxnSpPr>
          <p:spPr>
            <a:xfrm>
              <a:off x="7756525" y="4724681"/>
              <a:ext cx="866775"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Flowchart: Connector 40"/>
            <p:cNvSpPr/>
            <p:nvPr/>
          </p:nvSpPr>
          <p:spPr>
            <a:xfrm>
              <a:off x="8115300" y="46699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1" name="Straight Arrow Connector 30"/>
            <p:cNvCxnSpPr/>
            <p:nvPr/>
          </p:nvCxnSpPr>
          <p:spPr>
            <a:xfrm>
              <a:off x="56324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5688730" y="4722299"/>
              <a:ext cx="457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p:cNvSpPr/>
                <p:nvPr/>
              </p:nvSpPr>
              <p:spPr>
                <a:xfrm>
                  <a:off x="5612617" y="2534819"/>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33" name="Rectangle 32"/>
                <p:cNvSpPr>
                  <a:spLocks noRot="1" noChangeAspect="1" noMove="1" noResize="1" noEditPoints="1" noAdjustHandles="1" noChangeArrowheads="1" noChangeShapeType="1" noTextEdit="1"/>
                </p:cNvSpPr>
                <p:nvPr/>
              </p:nvSpPr>
              <p:spPr>
                <a:xfrm>
                  <a:off x="5612617" y="2534819"/>
                  <a:ext cx="693716" cy="369332"/>
                </a:xfrm>
                <a:prstGeom prst="rect">
                  <a:avLst/>
                </a:prstGeom>
                <a:blipFill>
                  <a:blip r:embed="rId10"/>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10139894" y="4537633"/>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34" name="Rectangle 33"/>
                <p:cNvSpPr>
                  <a:spLocks noRot="1" noChangeAspect="1" noMove="1" noResize="1" noEditPoints="1" noAdjustHandles="1" noChangeArrowheads="1" noChangeShapeType="1" noTextEdit="1"/>
                </p:cNvSpPr>
                <p:nvPr/>
              </p:nvSpPr>
              <p:spPr>
                <a:xfrm>
                  <a:off x="10139894" y="4537633"/>
                  <a:ext cx="367985" cy="369332"/>
                </a:xfrm>
                <a:prstGeom prst="rect">
                  <a:avLst/>
                </a:prstGeom>
                <a:blipFill>
                  <a:blip r:embed="rId11"/>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5482823" y="3543300"/>
                  <a:ext cx="1717458"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&lt;0</m:t>
                        </m:r>
                      </m:oMath>
                    </m:oMathPara>
                  </a14:m>
                  <a:endParaRPr lang="en-US" sz="1400" dirty="0"/>
                </a:p>
                <a:p>
                  <a:pPr algn="ctr"/>
                  <a:r>
                    <a:rPr lang="en-US" sz="1400" dirty="0" err="1"/>
                    <a:t>gradiente</a:t>
                  </a:r>
                  <a:r>
                    <a:rPr lang="en-US" sz="1400" dirty="0"/>
                    <a:t> </a:t>
                  </a:r>
                  <a:r>
                    <a:rPr lang="en-US" sz="1400" dirty="0" err="1"/>
                    <a:t>negativo</a:t>
                  </a:r>
                  <a:endParaRPr lang="en-US" sz="1400" dirty="0"/>
                </a:p>
                <a:p>
                  <a:pPr algn="ctr"/>
                  <a:r>
                    <a:rPr lang="en-US" sz="1400" dirty="0"/>
                    <a:t>=</a:t>
                  </a:r>
                </a:p>
                <a:p>
                  <a:pPr algn="ctr"/>
                  <a:r>
                    <a:rPr lang="en-US" sz="1400" dirty="0" err="1"/>
                    <a:t>siga</a:t>
                  </a:r>
                  <a:r>
                    <a:rPr lang="en-US" sz="1400" dirty="0"/>
                    <a:t> </a:t>
                  </a:r>
                  <a:r>
                    <a:rPr lang="en-US" sz="1400" dirty="0" err="1"/>
                    <a:t>em</a:t>
                  </a:r>
                  <a:r>
                    <a:rPr lang="en-US" sz="1400" dirty="0"/>
                    <a:t> </a:t>
                  </a:r>
                  <a:r>
                    <a:rPr lang="en-US" sz="1400" dirty="0" err="1"/>
                    <a:t>frente</a:t>
                  </a:r>
                  <a:endParaRPr lang="en-US" sz="1400" dirty="0"/>
                </a:p>
              </p:txBody>
            </p:sp>
          </mc:Choice>
          <mc:Fallback xmlns="">
            <p:sp>
              <p:nvSpPr>
                <p:cNvPr id="27" name="TextBox 26"/>
                <p:cNvSpPr txBox="1">
                  <a:spLocks noRot="1" noChangeAspect="1" noMove="1" noResize="1" noEditPoints="1" noAdjustHandles="1" noChangeArrowheads="1" noChangeShapeType="1" noTextEdit="1"/>
                </p:cNvSpPr>
                <p:nvPr/>
              </p:nvSpPr>
              <p:spPr>
                <a:xfrm>
                  <a:off x="5482823" y="3543300"/>
                  <a:ext cx="1717458" cy="954107"/>
                </a:xfrm>
                <a:prstGeom prst="rect">
                  <a:avLst/>
                </a:prstGeom>
                <a:blipFill>
                  <a:blip r:embed="rId12"/>
                  <a:stretch>
                    <a:fillRect b="-5732"/>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9121947" y="3485076"/>
                  <a:ext cx="2001313"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ea typeface="Cambria Math" panose="02040503050406030204" pitchFamily="18" charset="0"/>
                          </a:rPr>
                          <m:t>−</m:t>
                        </m:r>
                        <m:r>
                          <a:rPr lang="pt-BR" sz="1400" i="1" smtClean="0">
                            <a:latin typeface="Cambria Math" panose="02040503050406030204" pitchFamily="18" charset="0"/>
                            <a:ea typeface="Cambria Math" panose="02040503050406030204" pitchFamily="18" charset="0"/>
                          </a:rPr>
                          <m:t>𝛻</m:t>
                        </m:r>
                        <m:r>
                          <a:rPr lang="pt-BR" sz="1400" i="1" smtClean="0">
                            <a:latin typeface="Cambria Math" panose="02040503050406030204" pitchFamily="18" charset="0"/>
                            <a:ea typeface="Cambria Math" panose="02040503050406030204" pitchFamily="18" charset="0"/>
                          </a:rPr>
                          <m:t>𝑓</m:t>
                        </m:r>
                        <m:r>
                          <a:rPr lang="pt-BR" sz="1400" i="1" smtClean="0">
                            <a:latin typeface="Cambria Math" panose="02040503050406030204" pitchFamily="18" charset="0"/>
                            <a:ea typeface="Cambria Math" panose="02040503050406030204" pitchFamily="18" charset="0"/>
                          </a:rPr>
                          <m:t>&gt;0</m:t>
                        </m:r>
                      </m:oMath>
                    </m:oMathPara>
                  </a14:m>
                  <a:endParaRPr lang="en-US" sz="1400" dirty="0"/>
                </a:p>
                <a:p>
                  <a:pPr algn="ctr"/>
                  <a:r>
                    <a:rPr lang="en-US" sz="1400" dirty="0" err="1"/>
                    <a:t>gradiente</a:t>
                  </a:r>
                  <a:r>
                    <a:rPr lang="en-US" sz="1400" dirty="0"/>
                    <a:t> </a:t>
                  </a:r>
                  <a:r>
                    <a:rPr lang="en-US" sz="1400" dirty="0" err="1"/>
                    <a:t>positivo</a:t>
                  </a:r>
                  <a:endParaRPr lang="en-US" sz="1400" dirty="0"/>
                </a:p>
                <a:p>
                  <a:pPr algn="ctr"/>
                  <a:r>
                    <a:rPr lang="en-US" sz="1400" dirty="0"/>
                    <a:t>=</a:t>
                  </a:r>
                </a:p>
                <a:p>
                  <a:pPr algn="ctr"/>
                  <a:r>
                    <a:rPr lang="en-US" sz="1400" dirty="0" err="1"/>
                    <a:t>siga</a:t>
                  </a:r>
                  <a:r>
                    <a:rPr lang="en-US" sz="1400" dirty="0"/>
                    <a:t> no </a:t>
                  </a:r>
                  <a:r>
                    <a:rPr lang="en-US" sz="1400" dirty="0" err="1"/>
                    <a:t>sentido</a:t>
                  </a:r>
                  <a:r>
                    <a:rPr lang="en-US" sz="1400" dirty="0"/>
                    <a:t> </a:t>
                  </a:r>
                  <a:r>
                    <a:rPr lang="en-US" sz="1400" dirty="0" err="1"/>
                    <a:t>contrário</a:t>
                  </a:r>
                  <a:endParaRPr lang="nl-BE" sz="1400" dirty="0"/>
                </a:p>
              </p:txBody>
            </p:sp>
          </mc:Choice>
          <mc:Fallback xmlns="">
            <p:sp>
              <p:nvSpPr>
                <p:cNvPr id="28" name="TextBox 27"/>
                <p:cNvSpPr txBox="1">
                  <a:spLocks noRot="1" noChangeAspect="1" noMove="1" noResize="1" noEditPoints="1" noAdjustHandles="1" noChangeArrowheads="1" noChangeShapeType="1" noTextEdit="1"/>
                </p:cNvSpPr>
                <p:nvPr/>
              </p:nvSpPr>
              <p:spPr>
                <a:xfrm>
                  <a:off x="9121947" y="3485076"/>
                  <a:ext cx="2001313" cy="954107"/>
                </a:xfrm>
                <a:prstGeom prst="rect">
                  <a:avLst/>
                </a:prstGeom>
                <a:blipFill>
                  <a:blip r:embed="rId13"/>
                  <a:stretch>
                    <a:fillRect b="-576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7488495" y="3655746"/>
                  <a:ext cx="1300446"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=0</m:t>
                        </m:r>
                      </m:oMath>
                    </m:oMathPara>
                  </a14:m>
                  <a:endParaRPr lang="en-US" sz="1400" dirty="0"/>
                </a:p>
                <a:p>
                  <a:pPr algn="ctr"/>
                  <a:r>
                    <a:rPr lang="en-US" sz="1400" dirty="0" err="1"/>
                    <a:t>gradiente</a:t>
                  </a:r>
                  <a:r>
                    <a:rPr lang="en-US" sz="1400" dirty="0"/>
                    <a:t> </a:t>
                  </a:r>
                  <a:r>
                    <a:rPr lang="en-US" sz="1400" dirty="0" err="1"/>
                    <a:t>nulo</a:t>
                  </a:r>
                  <a:endParaRPr lang="en-US" sz="1400" dirty="0"/>
                </a:p>
                <a:p>
                  <a:pPr algn="ctr"/>
                  <a:r>
                    <a:rPr lang="en-US" sz="1400" dirty="0"/>
                    <a:t>= </a:t>
                  </a:r>
                </a:p>
                <a:p>
                  <a:pPr algn="ctr"/>
                  <a:r>
                    <a:rPr lang="en-US" sz="1400" dirty="0" err="1"/>
                    <a:t>mínimo</a:t>
                  </a:r>
                  <a:endParaRPr lang="nl-BE" sz="1400" dirty="0"/>
                </a:p>
              </p:txBody>
            </p:sp>
          </mc:Choice>
          <mc:Fallback xmlns="">
            <p:sp>
              <p:nvSpPr>
                <p:cNvPr id="29" name="TextBox 28"/>
                <p:cNvSpPr txBox="1">
                  <a:spLocks noRot="1" noChangeAspect="1" noMove="1" noResize="1" noEditPoints="1" noAdjustHandles="1" noChangeArrowheads="1" noChangeShapeType="1" noTextEdit="1"/>
                </p:cNvSpPr>
                <p:nvPr/>
              </p:nvSpPr>
              <p:spPr>
                <a:xfrm>
                  <a:off x="7488495" y="3655746"/>
                  <a:ext cx="1300446" cy="954107"/>
                </a:xfrm>
                <a:prstGeom prst="rect">
                  <a:avLst/>
                </a:prstGeom>
                <a:blipFill>
                  <a:blip r:embed="rId14"/>
                  <a:stretch>
                    <a:fillRect b="-5769"/>
                  </a:stretch>
                </a:blipFill>
              </p:spPr>
              <p:txBody>
                <a:bodyPr/>
                <a:lstStyle/>
                <a:p>
                  <a:r>
                    <a:rPr lang="nl-BE">
                      <a:noFill/>
                    </a:rPr>
                    <a:t> </a:t>
                  </a:r>
                </a:p>
              </p:txBody>
            </p:sp>
          </mc:Fallback>
        </mc:AlternateContent>
      </p:grpSp>
    </p:spTree>
    <p:extLst>
      <p:ext uri="{BB962C8B-B14F-4D97-AF65-F5344CB8AC3E}">
        <p14:creationId xmlns:p14="http://schemas.microsoft.com/office/powerpoint/2010/main" val="23011437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8" name="Group 87"/>
            <p:cNvGrpSpPr/>
            <p:nvPr/>
          </p:nvGrpSpPr>
          <p:grpSpPr>
            <a:xfrm>
              <a:off x="6426200" y="2839619"/>
              <a:ext cx="3578724" cy="2396094"/>
              <a:chOff x="6426200" y="2839619"/>
              <a:chExt cx="3578724" cy="2396094"/>
            </a:xfrm>
          </p:grpSpPr>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a:blip r:embed="rId4"/>
                    <a:stretch>
                      <a:fillRect/>
                    </a:stretch>
                  </a:blipFill>
                </p:spPr>
                <p:txBody>
                  <a:bodyPr/>
                  <a:lstStyle/>
                  <a:p>
                    <a:r>
                      <a:rPr lang="nl-BE">
                        <a:noFill/>
                      </a:rPr>
                      <a:t> </a:t>
                    </a:r>
                  </a:p>
                </p:txBody>
              </p:sp>
            </mc:Fallback>
          </mc:AlternateContent>
          <p:cxnSp>
            <p:nvCxnSpPr>
              <p:cNvPr id="27" name="Straight Connector 26"/>
              <p:cNvCxnSpPr/>
              <p:nvPr/>
            </p:nvCxnSpPr>
            <p:spPr>
              <a:xfrm rot="5400000">
                <a:off x="6425242" y="4177954"/>
                <a:ext cx="1116000"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7522227" y="4712493"/>
                    <a:ext cx="1300446" cy="523220"/>
                  </a:xfrm>
                  <a:prstGeom prst="rect">
                    <a:avLst/>
                  </a:prstGeom>
                  <a:noFill/>
                </p:spPr>
                <p:txBody>
                  <a:bodyPr wrap="square" rtlCol="0">
                    <a:spAutoFit/>
                  </a:bodyPr>
                  <a:lstStyle/>
                  <a:p>
                    <a:pPr algn="ctr"/>
                    <a:r>
                      <a:rPr lang="en-US" sz="1400" dirty="0"/>
                      <a:t>m</a:t>
                    </a:r>
                    <a:r>
                      <a:rPr lang="en-US" sz="1400" dirty="0" err="1"/>
                      <a:t>ínimo</a:t>
                    </a:r>
                    <a:r>
                      <a:rPr lang="en-US" sz="1400" dirty="0"/>
                      <a:t> global</a:t>
                    </a:r>
                  </a:p>
                  <a:p>
                    <a:pPr algn="ctr"/>
                    <a14:m>
                      <m:oMathPara xmlns:m="http://schemas.openxmlformats.org/officeDocument/2006/math">
                        <m:oMathParaPr>
                          <m:jc m:val="centerGroup"/>
                        </m:oMathParaPr>
                        <m:oMath xmlns:m="http://schemas.openxmlformats.org/officeDocument/2006/math">
                          <m:sSub>
                            <m:sSubPr>
                              <m:ctrlPr>
                                <a:rPr lang="nl-BE" sz="140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b>
                          </m:sSub>
                        </m:oMath>
                      </m:oMathPara>
                    </a14:m>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7522227" y="4712493"/>
                    <a:ext cx="1300446" cy="523220"/>
                  </a:xfrm>
                  <a:prstGeom prst="rect">
                    <a:avLst/>
                  </a:prstGeom>
                  <a:blipFill>
                    <a:blip r:embed="rId5"/>
                    <a:stretch>
                      <a:fillRect t="-2326"/>
                    </a:stretch>
                  </a:blipFill>
                </p:spPr>
                <p:txBody>
                  <a:bodyPr/>
                  <a:lstStyle/>
                  <a:p>
                    <a:r>
                      <a:rPr lang="nl-BE">
                        <a:noFill/>
                      </a:rPr>
                      <a:t> </a:t>
                    </a:r>
                  </a:p>
                </p:txBody>
              </p:sp>
            </mc:Fallback>
          </mc:AlternateContent>
          <p:sp>
            <p:nvSpPr>
              <p:cNvPr id="28" name="Rectangle 27"/>
              <p:cNvSpPr/>
              <p:nvPr/>
            </p:nvSpPr>
            <p:spPr>
              <a:xfrm>
                <a:off x="6458195" y="4712493"/>
                <a:ext cx="1035457" cy="523220"/>
              </a:xfrm>
              <a:prstGeom prst="rect">
                <a:avLst/>
              </a:prstGeom>
            </p:spPr>
            <p:txBody>
              <a:bodyPr wrap="square">
                <a:spAutoFit/>
              </a:bodyPr>
              <a:lstStyle/>
              <a:p>
                <a:pPr algn="ctr"/>
                <a:r>
                  <a:rPr lang="en-US" sz="1400" dirty="0"/>
                  <a:t>valor </a:t>
                </a:r>
                <a:r>
                  <a:rPr lang="en-US" sz="1400" dirty="0" err="1"/>
                  <a:t>inicial</a:t>
                </a:r>
                <a:r>
                  <a:rPr lang="en-US" sz="1400" dirty="0"/>
                  <a:t> </a:t>
                </a:r>
                <a:r>
                  <a:rPr lang="en-US" sz="1400" dirty="0" err="1"/>
                  <a:t>aleatório</a:t>
                </a:r>
                <a:endParaRPr lang="en-US" sz="1400" dirty="0"/>
              </a:p>
            </p:txBody>
          </p:sp>
          <p:sp>
            <p:nvSpPr>
              <p:cNvPr id="16" name="Flowchart: Connector 15"/>
              <p:cNvSpPr/>
              <p:nvPr/>
            </p:nvSpPr>
            <p:spPr>
              <a:xfrm>
                <a:off x="693861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Flowchart: Connector 28"/>
              <p:cNvSpPr/>
              <p:nvPr/>
            </p:nvSpPr>
            <p:spPr>
              <a:xfrm>
                <a:off x="7029369" y="3786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Flowchart: Connector 29"/>
              <p:cNvSpPr/>
              <p:nvPr/>
            </p:nvSpPr>
            <p:spPr>
              <a:xfrm>
                <a:off x="7204027" y="411496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1" name="Flowchart: Connector 30"/>
              <p:cNvSpPr/>
              <p:nvPr/>
            </p:nvSpPr>
            <p:spPr>
              <a:xfrm>
                <a:off x="7101287" y="3950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7327322" y="427935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7481425" y="4423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7620674" y="4514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7755814" y="45759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7878267" y="462779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7992567" y="465347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5" name="Curved Connector 54"/>
              <p:cNvCxnSpPr>
                <a:stCxn id="16" idx="6"/>
                <a:endCxn id="29" idx="7"/>
              </p:cNvCxnSpPr>
              <p:nvPr/>
            </p:nvCxnSpPr>
            <p:spPr>
              <a:xfrm>
                <a:off x="7024338" y="3612638"/>
                <a:ext cx="78202" cy="18842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29" idx="7"/>
                <a:endCxn id="31" idx="7"/>
              </p:cNvCxnSpPr>
              <p:nvPr/>
            </p:nvCxnSpPr>
            <p:spPr>
              <a:xfrm rot="16200000" flipH="1">
                <a:off x="7056307" y="3847298"/>
                <a:ext cx="164384" cy="71918"/>
              </a:xfrm>
              <a:prstGeom prst="curvedConnector3">
                <a:avLst>
                  <a:gd name="adj1" fmla="val -1114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p:cNvCxnSpPr>
                <a:stCxn id="31" idx="7"/>
                <a:endCxn id="30" idx="7"/>
              </p:cNvCxnSpPr>
              <p:nvPr/>
            </p:nvCxnSpPr>
            <p:spPr>
              <a:xfrm rot="16200000" flipH="1">
                <a:off x="7143635" y="3996272"/>
                <a:ext cx="164386" cy="102740"/>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p:cNvCxnSpPr>
                <a:stCxn id="30" idx="7"/>
                <a:endCxn id="32" idx="7"/>
              </p:cNvCxnSpPr>
              <p:nvPr/>
            </p:nvCxnSpPr>
            <p:spPr>
              <a:xfrm rot="16200000" flipH="1">
                <a:off x="7256653" y="4150380"/>
                <a:ext cx="164384" cy="123295"/>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32" idx="7"/>
                <a:endCxn id="33" idx="7"/>
              </p:cNvCxnSpPr>
              <p:nvPr/>
            </p:nvCxnSpPr>
            <p:spPr>
              <a:xfrm rot="16200000" flipH="1">
                <a:off x="7405621" y="4289091"/>
                <a:ext cx="143846" cy="154103"/>
              </a:xfrm>
              <a:prstGeom prst="curvedConnector3">
                <a:avLst>
                  <a:gd name="adj1" fmla="val -1592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urved Connector 70"/>
              <p:cNvCxnSpPr>
                <a:stCxn id="33" idx="7"/>
                <a:endCxn id="34" idx="7"/>
              </p:cNvCxnSpPr>
              <p:nvPr/>
            </p:nvCxnSpPr>
            <p:spPr>
              <a:xfrm rot="16200000" flipH="1">
                <a:off x="7578528" y="4414133"/>
                <a:ext cx="91384" cy="139249"/>
              </a:xfrm>
              <a:prstGeom prst="curvedConnector3">
                <a:avLst>
                  <a:gd name="adj1" fmla="val -4517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urved Connector 73"/>
              <p:cNvCxnSpPr>
                <a:stCxn id="34" idx="7"/>
                <a:endCxn id="35" idx="7"/>
              </p:cNvCxnSpPr>
              <p:nvPr/>
            </p:nvCxnSpPr>
            <p:spPr>
              <a:xfrm rot="16200000" flipH="1">
                <a:off x="7730734" y="4492560"/>
                <a:ext cx="61362" cy="135140"/>
              </a:xfrm>
              <a:prstGeom prst="curvedConnector3">
                <a:avLst>
                  <a:gd name="adj1" fmla="val -822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urved Connector 78"/>
              <p:cNvCxnSpPr>
                <a:stCxn id="35" idx="7"/>
                <a:endCxn id="36" idx="0"/>
              </p:cNvCxnSpPr>
              <p:nvPr/>
            </p:nvCxnSpPr>
            <p:spPr>
              <a:xfrm rot="16200000" flipH="1">
                <a:off x="7856567" y="4563228"/>
                <a:ext cx="36979" cy="92145"/>
              </a:xfrm>
              <a:prstGeom prst="curvedConnector3">
                <a:avLst>
                  <a:gd name="adj1" fmla="val -2359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p:cNvCxnSpPr>
                <a:stCxn id="36" idx="7"/>
                <a:endCxn id="37" idx="0"/>
              </p:cNvCxnSpPr>
              <p:nvPr/>
            </p:nvCxnSpPr>
            <p:spPr>
              <a:xfrm rot="16200000" flipH="1">
                <a:off x="7988026" y="4606069"/>
                <a:ext cx="10816" cy="83992"/>
              </a:xfrm>
              <a:prstGeom prst="curvedConnector3">
                <a:avLst>
                  <a:gd name="adj1" fmla="val -8490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urved Connector 84"/>
              <p:cNvCxnSpPr>
                <a:stCxn id="37" idx="0"/>
                <a:endCxn id="17" idx="0"/>
              </p:cNvCxnSpPr>
              <p:nvPr/>
            </p:nvCxnSpPr>
            <p:spPr>
              <a:xfrm rot="16200000" flipH="1">
                <a:off x="8088534" y="4600369"/>
                <a:ext cx="16524" cy="122733"/>
              </a:xfrm>
              <a:prstGeom prst="curvedConnector3">
                <a:avLst>
                  <a:gd name="adj1" fmla="val -63263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6898258" y="3495993"/>
                <a:ext cx="2188617" cy="307777"/>
              </a:xfrm>
              <a:prstGeom prst="rect">
                <a:avLst/>
              </a:prstGeom>
            </p:spPr>
            <p:txBody>
              <a:bodyPr wrap="square">
                <a:spAutoFit/>
              </a:bodyPr>
              <a:lstStyle/>
              <a:p>
                <a:pPr algn="ctr"/>
                <a:r>
                  <a:rPr lang="en-US" sz="1400" dirty="0" err="1"/>
                  <a:t>passo</a:t>
                </a:r>
                <a:r>
                  <a:rPr lang="en-US" sz="1400" dirty="0"/>
                  <a:t> de </a:t>
                </a:r>
                <a:r>
                  <a:rPr lang="en-US" sz="1400" dirty="0" err="1"/>
                  <a:t>aprendizagem</a:t>
                </a:r>
                <a:endParaRPr lang="en-US" sz="1400" dirty="0"/>
              </a:p>
            </p:txBody>
          </p:sp>
        </p:grpSp>
      </p:grpSp>
    </p:spTree>
    <p:extLst>
      <p:ext uri="{BB962C8B-B14F-4D97-AF65-F5344CB8AC3E}">
        <p14:creationId xmlns:p14="http://schemas.microsoft.com/office/powerpoint/2010/main" val="17505309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8" name="Group 87"/>
            <p:cNvGrpSpPr/>
            <p:nvPr/>
          </p:nvGrpSpPr>
          <p:grpSpPr>
            <a:xfrm>
              <a:off x="6426200" y="2839619"/>
              <a:ext cx="3578724" cy="2396094"/>
              <a:chOff x="6426200" y="2839619"/>
              <a:chExt cx="3578724" cy="2396094"/>
            </a:xfrm>
          </p:grpSpPr>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a:blip r:embed="rId4"/>
                    <a:stretch>
                      <a:fillRect/>
                    </a:stretch>
                  </a:blipFill>
                </p:spPr>
                <p:txBody>
                  <a:bodyPr/>
                  <a:lstStyle/>
                  <a:p>
                    <a:r>
                      <a:rPr lang="nl-BE">
                        <a:noFill/>
                      </a:rPr>
                      <a:t> </a:t>
                    </a:r>
                  </a:p>
                </p:txBody>
              </p:sp>
            </mc:Fallback>
          </mc:AlternateContent>
          <p:cxnSp>
            <p:nvCxnSpPr>
              <p:cNvPr id="27" name="Straight Connector 26"/>
              <p:cNvCxnSpPr/>
              <p:nvPr/>
            </p:nvCxnSpPr>
            <p:spPr>
              <a:xfrm rot="5400000">
                <a:off x="6425242" y="4177954"/>
                <a:ext cx="1116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458195" y="4712493"/>
                <a:ext cx="1035457" cy="523220"/>
              </a:xfrm>
              <a:prstGeom prst="rect">
                <a:avLst/>
              </a:prstGeom>
            </p:spPr>
            <p:txBody>
              <a:bodyPr wrap="square">
                <a:spAutoFit/>
              </a:bodyPr>
              <a:lstStyle/>
              <a:p>
                <a:pPr algn="ctr"/>
                <a:r>
                  <a:rPr lang="en-US" sz="1400" dirty="0"/>
                  <a:t>valor </a:t>
                </a:r>
                <a:r>
                  <a:rPr lang="en-US" sz="1400" dirty="0" err="1"/>
                  <a:t>inicial</a:t>
                </a:r>
                <a:r>
                  <a:rPr lang="en-US" sz="1400" dirty="0"/>
                  <a:t> </a:t>
                </a:r>
                <a:r>
                  <a:rPr lang="en-US" sz="1400" dirty="0" err="1"/>
                  <a:t>aleatório</a:t>
                </a:r>
                <a:endParaRPr lang="en-US" sz="1400" dirty="0"/>
              </a:p>
            </p:txBody>
          </p:sp>
          <p:sp>
            <p:nvSpPr>
              <p:cNvPr id="16" name="Flowchart: Connector 15"/>
              <p:cNvSpPr/>
              <p:nvPr/>
            </p:nvSpPr>
            <p:spPr>
              <a:xfrm>
                <a:off x="693861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Flowchart: Connector 28"/>
              <p:cNvSpPr/>
              <p:nvPr/>
            </p:nvSpPr>
            <p:spPr>
              <a:xfrm>
                <a:off x="7029369" y="3786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Flowchart: Connector 29"/>
              <p:cNvSpPr/>
              <p:nvPr/>
            </p:nvSpPr>
            <p:spPr>
              <a:xfrm>
                <a:off x="7204027" y="411496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1" name="Flowchart: Connector 30"/>
              <p:cNvSpPr/>
              <p:nvPr/>
            </p:nvSpPr>
            <p:spPr>
              <a:xfrm>
                <a:off x="7101287" y="3950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7327322" y="427935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7481425" y="4423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7620674" y="4514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7755814" y="45759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7878267" y="462779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7992567" y="465347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5" name="Curved Connector 54"/>
              <p:cNvCxnSpPr>
                <a:stCxn id="16" idx="6"/>
                <a:endCxn id="29" idx="7"/>
              </p:cNvCxnSpPr>
              <p:nvPr/>
            </p:nvCxnSpPr>
            <p:spPr>
              <a:xfrm>
                <a:off x="7024338" y="3612638"/>
                <a:ext cx="78202" cy="18842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29" idx="7"/>
                <a:endCxn id="31" idx="7"/>
              </p:cNvCxnSpPr>
              <p:nvPr/>
            </p:nvCxnSpPr>
            <p:spPr>
              <a:xfrm rot="16200000" flipH="1">
                <a:off x="7056307" y="3847298"/>
                <a:ext cx="164384" cy="71918"/>
              </a:xfrm>
              <a:prstGeom prst="curvedConnector3">
                <a:avLst>
                  <a:gd name="adj1" fmla="val -1114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p:cNvCxnSpPr>
                <a:stCxn id="31" idx="7"/>
                <a:endCxn id="30" idx="7"/>
              </p:cNvCxnSpPr>
              <p:nvPr/>
            </p:nvCxnSpPr>
            <p:spPr>
              <a:xfrm rot="16200000" flipH="1">
                <a:off x="7143635" y="3996272"/>
                <a:ext cx="164386" cy="102740"/>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p:cNvCxnSpPr>
                <a:stCxn id="30" idx="7"/>
                <a:endCxn id="32" idx="7"/>
              </p:cNvCxnSpPr>
              <p:nvPr/>
            </p:nvCxnSpPr>
            <p:spPr>
              <a:xfrm rot="16200000" flipH="1">
                <a:off x="7256653" y="4150380"/>
                <a:ext cx="164384" cy="123295"/>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32" idx="7"/>
                <a:endCxn id="33" idx="7"/>
              </p:cNvCxnSpPr>
              <p:nvPr/>
            </p:nvCxnSpPr>
            <p:spPr>
              <a:xfrm rot="16200000" flipH="1">
                <a:off x="7405621" y="4289091"/>
                <a:ext cx="143846" cy="154103"/>
              </a:xfrm>
              <a:prstGeom prst="curvedConnector3">
                <a:avLst>
                  <a:gd name="adj1" fmla="val -1592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urved Connector 70"/>
              <p:cNvCxnSpPr>
                <a:stCxn id="33" idx="7"/>
                <a:endCxn id="34" idx="7"/>
              </p:cNvCxnSpPr>
              <p:nvPr/>
            </p:nvCxnSpPr>
            <p:spPr>
              <a:xfrm rot="16200000" flipH="1">
                <a:off x="7578528" y="4414133"/>
                <a:ext cx="91384" cy="139249"/>
              </a:xfrm>
              <a:prstGeom prst="curvedConnector3">
                <a:avLst>
                  <a:gd name="adj1" fmla="val -4517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urved Connector 73"/>
              <p:cNvCxnSpPr>
                <a:stCxn id="34" idx="7"/>
                <a:endCxn id="35" idx="7"/>
              </p:cNvCxnSpPr>
              <p:nvPr/>
            </p:nvCxnSpPr>
            <p:spPr>
              <a:xfrm rot="16200000" flipH="1">
                <a:off x="7730734" y="4492560"/>
                <a:ext cx="61362" cy="135140"/>
              </a:xfrm>
              <a:prstGeom prst="curvedConnector3">
                <a:avLst>
                  <a:gd name="adj1" fmla="val -822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urved Connector 78"/>
              <p:cNvCxnSpPr>
                <a:stCxn id="35" idx="7"/>
                <a:endCxn id="36" idx="0"/>
              </p:cNvCxnSpPr>
              <p:nvPr/>
            </p:nvCxnSpPr>
            <p:spPr>
              <a:xfrm rot="16200000" flipH="1">
                <a:off x="7856567" y="4563228"/>
                <a:ext cx="36979" cy="92145"/>
              </a:xfrm>
              <a:prstGeom prst="curvedConnector3">
                <a:avLst>
                  <a:gd name="adj1" fmla="val -2359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p:cNvCxnSpPr>
                <a:stCxn id="36" idx="7"/>
                <a:endCxn id="37" idx="0"/>
              </p:cNvCxnSpPr>
              <p:nvPr/>
            </p:nvCxnSpPr>
            <p:spPr>
              <a:xfrm rot="16200000" flipH="1">
                <a:off x="7988026" y="4606069"/>
                <a:ext cx="10816" cy="83992"/>
              </a:xfrm>
              <a:prstGeom prst="curvedConnector3">
                <a:avLst>
                  <a:gd name="adj1" fmla="val -8490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urved Connector 84"/>
              <p:cNvCxnSpPr>
                <a:stCxn id="37" idx="0"/>
                <a:endCxn id="17" idx="0"/>
              </p:cNvCxnSpPr>
              <p:nvPr/>
            </p:nvCxnSpPr>
            <p:spPr>
              <a:xfrm rot="16200000" flipH="1">
                <a:off x="8088534" y="4600369"/>
                <a:ext cx="16524" cy="122733"/>
              </a:xfrm>
              <a:prstGeom prst="curvedConnector3">
                <a:avLst>
                  <a:gd name="adj1" fmla="val -63263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p:cNvGrpSpPr/>
          <p:nvPr/>
        </p:nvGrpSpPr>
        <p:grpSpPr>
          <a:xfrm>
            <a:off x="1103566" y="572588"/>
            <a:ext cx="3578724" cy="4590907"/>
            <a:chOff x="1103566" y="572588"/>
            <a:chExt cx="3578724" cy="4590907"/>
          </a:xfrm>
        </p:grpSpPr>
        <p:grpSp>
          <p:nvGrpSpPr>
            <p:cNvPr id="72" name="Group 71"/>
            <p:cNvGrpSpPr/>
            <p:nvPr/>
          </p:nvGrpSpPr>
          <p:grpSpPr>
            <a:xfrm rot="10800000">
              <a:off x="1446466" y="572588"/>
              <a:ext cx="2806700" cy="4067687"/>
              <a:chOff x="5943600" y="2032000"/>
              <a:chExt cx="2806700" cy="4067687"/>
            </a:xfrm>
          </p:grpSpPr>
          <p:sp>
            <p:nvSpPr>
              <p:cNvPr id="73" name="Oval 7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5" name="Rectangle 74"/>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77" name="Flowchart: Connector 76"/>
            <p:cNvSpPr/>
            <p:nvPr/>
          </p:nvSpPr>
          <p:spPr>
            <a:xfrm>
              <a:off x="2792666" y="4597779"/>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78" name="Straight Arrow Connector 77"/>
            <p:cNvCxnSpPr/>
            <p:nvPr/>
          </p:nvCxnSpPr>
          <p:spPr>
            <a:xfrm>
              <a:off x="1109916" y="2852654"/>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H="1">
              <a:off x="1103566" y="4653891"/>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Rectangle 80"/>
                <p:cNvSpPr/>
                <p:nvPr/>
              </p:nvSpPr>
              <p:spPr>
                <a:xfrm>
                  <a:off x="1175808" y="2767401"/>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81" name="Rectangle 80"/>
                <p:cNvSpPr>
                  <a:spLocks noRot="1" noChangeAspect="1" noMove="1" noResize="1" noEditPoints="1" noAdjustHandles="1" noChangeArrowheads="1" noChangeShapeType="1" noTextEdit="1"/>
                </p:cNvSpPr>
                <p:nvPr/>
              </p:nvSpPr>
              <p:spPr>
                <a:xfrm>
                  <a:off x="1175808" y="2767401"/>
                  <a:ext cx="753220" cy="369332"/>
                </a:xfrm>
                <a:prstGeom prst="rect">
                  <a:avLst/>
                </a:prstGeom>
                <a:blipFill rotWithShape="0">
                  <a:blip r:embed="rId5"/>
                  <a:stretch>
                    <a:fillRect b="-1147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3" name="Rectangle 82"/>
                <p:cNvSpPr/>
                <p:nvPr/>
              </p:nvSpPr>
              <p:spPr>
                <a:xfrm>
                  <a:off x="4310842" y="4455609"/>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83" name="Rectangle 82"/>
                <p:cNvSpPr>
                  <a:spLocks noRot="1" noChangeAspect="1" noMove="1" noResize="1" noEditPoints="1" noAdjustHandles="1" noChangeArrowheads="1" noChangeShapeType="1" noTextEdit="1"/>
                </p:cNvSpPr>
                <p:nvPr/>
              </p:nvSpPr>
              <p:spPr>
                <a:xfrm>
                  <a:off x="4310842" y="4455609"/>
                  <a:ext cx="371448" cy="369332"/>
                </a:xfrm>
                <a:prstGeom prst="rect">
                  <a:avLst/>
                </a:prstGeom>
                <a:blipFill rotWithShape="0">
                  <a:blip r:embed="rId6"/>
                  <a:stretch>
                    <a:fillRect/>
                  </a:stretch>
                </a:blipFill>
              </p:spPr>
              <p:txBody>
                <a:bodyPr/>
                <a:lstStyle/>
                <a:p>
                  <a:r>
                    <a:rPr lang="pt-BR">
                      <a:noFill/>
                    </a:rPr>
                    <a:t> </a:t>
                  </a:r>
                </a:p>
              </p:txBody>
            </p:sp>
          </mc:Fallback>
        </mc:AlternateContent>
        <p:cxnSp>
          <p:nvCxnSpPr>
            <p:cNvPr id="84" name="Straight Connector 83"/>
            <p:cNvCxnSpPr/>
            <p:nvPr/>
          </p:nvCxnSpPr>
          <p:spPr>
            <a:xfrm rot="5400000">
              <a:off x="1102608" y="4105736"/>
              <a:ext cx="1116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1135561" y="4640275"/>
              <a:ext cx="1035457" cy="523220"/>
            </a:xfrm>
            <a:prstGeom prst="rect">
              <a:avLst/>
            </a:prstGeom>
          </p:spPr>
          <p:txBody>
            <a:bodyPr wrap="square">
              <a:spAutoFit/>
            </a:bodyPr>
            <a:lstStyle/>
            <a:p>
              <a:pPr algn="ctr"/>
              <a:r>
                <a:rPr lang="en-US" sz="1400" dirty="0"/>
                <a:t>valor </a:t>
              </a:r>
              <a:r>
                <a:rPr lang="en-US" sz="1400" dirty="0" err="1"/>
                <a:t>inicial</a:t>
              </a:r>
              <a:r>
                <a:rPr lang="en-US" sz="1400" dirty="0"/>
                <a:t> </a:t>
              </a:r>
              <a:r>
                <a:rPr lang="en-US" sz="1400" dirty="0" err="1"/>
                <a:t>aleatório</a:t>
              </a:r>
              <a:endParaRPr lang="en-US" sz="1400" dirty="0"/>
            </a:p>
          </p:txBody>
        </p:sp>
        <p:sp>
          <p:nvSpPr>
            <p:cNvPr id="90" name="Flowchart: Connector 89"/>
            <p:cNvSpPr/>
            <p:nvPr/>
          </p:nvSpPr>
          <p:spPr>
            <a:xfrm>
              <a:off x="1615979" y="348966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2" name="Flowchart: Connector 91"/>
            <p:cNvSpPr/>
            <p:nvPr/>
          </p:nvSpPr>
          <p:spPr>
            <a:xfrm>
              <a:off x="1881393" y="404275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6" name="Flowchart: Connector 95"/>
            <p:cNvSpPr/>
            <p:nvPr/>
          </p:nvSpPr>
          <p:spPr>
            <a:xfrm>
              <a:off x="2298040" y="444236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00" name="Curved Connector 99"/>
            <p:cNvCxnSpPr>
              <a:stCxn id="90" idx="6"/>
              <a:endCxn id="92" idx="7"/>
            </p:cNvCxnSpPr>
            <p:nvPr/>
          </p:nvCxnSpPr>
          <p:spPr>
            <a:xfrm>
              <a:off x="1701704" y="3540420"/>
              <a:ext cx="252860" cy="51719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Curved Connector 102"/>
            <p:cNvCxnSpPr>
              <a:stCxn id="92" idx="7"/>
            </p:cNvCxnSpPr>
            <p:nvPr/>
          </p:nvCxnSpPr>
          <p:spPr>
            <a:xfrm rot="16200000" flipH="1">
              <a:off x="1932936" y="4079245"/>
              <a:ext cx="380448" cy="337193"/>
            </a:xfrm>
            <a:prstGeom prst="curvedConnector3">
              <a:avLst>
                <a:gd name="adj1" fmla="val -6399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Curved Connector 105"/>
            <p:cNvCxnSpPr>
              <a:stCxn id="96" idx="7"/>
              <a:endCxn id="77" idx="0"/>
            </p:cNvCxnSpPr>
            <p:nvPr/>
          </p:nvCxnSpPr>
          <p:spPr>
            <a:xfrm rot="16200000" flipH="1">
              <a:off x="2533096" y="4295346"/>
              <a:ext cx="140548" cy="464318"/>
            </a:xfrm>
            <a:prstGeom prst="curvedConnector3">
              <a:avLst>
                <a:gd name="adj1" fmla="val -173227"/>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130365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64"/>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rotWithShape="0">
                  <a:blip r:embed="rId3"/>
                  <a:stretch>
                    <a:fillRect b="-13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rotWithShape="0">
                  <a:blip r:embed="rId4"/>
                  <a:stretch>
                    <a:fillRect/>
                  </a:stretch>
                </a:blipFill>
              </p:spPr>
              <p:txBody>
                <a:bodyPr/>
                <a:lstStyle/>
                <a:p>
                  <a:r>
                    <a:rPr lang="pt-BR">
                      <a:noFill/>
                    </a:rPr>
                    <a:t> </a:t>
                  </a:r>
                </a:p>
              </p:txBody>
            </p:sp>
          </mc:Fallback>
        </mc:AlternateContent>
        <p:cxnSp>
          <p:nvCxnSpPr>
            <p:cNvPr id="27" name="Straight Connector 26"/>
            <p:cNvCxnSpPr/>
            <p:nvPr/>
          </p:nvCxnSpPr>
          <p:spPr>
            <a:xfrm rot="5400000">
              <a:off x="7396226" y="4599671"/>
              <a:ext cx="252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7156540" y="4712493"/>
              <a:ext cx="731372" cy="523220"/>
            </a:xfrm>
            <a:prstGeom prst="rect">
              <a:avLst/>
            </a:prstGeom>
          </p:spPr>
          <p:txBody>
            <a:bodyPr wrap="square">
              <a:spAutoFit/>
            </a:bodyPr>
            <a:lstStyle/>
            <a:p>
              <a:pPr algn="ctr"/>
              <a:r>
                <a:rPr lang="en-US" sz="1400" dirty="0"/>
                <a:t>valor </a:t>
              </a:r>
              <a:r>
                <a:rPr lang="en-US" sz="1400" dirty="0" err="1"/>
                <a:t>inicial</a:t>
              </a:r>
              <a:endParaRPr lang="en-US" sz="1400" dirty="0"/>
            </a:p>
          </p:txBody>
        </p:sp>
        <p:sp>
          <p:nvSpPr>
            <p:cNvPr id="16" name="Flowchart: Connector 15"/>
            <p:cNvSpPr/>
            <p:nvPr/>
          </p:nvSpPr>
          <p:spPr>
            <a:xfrm>
              <a:off x="7479364" y="442291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8893031" y="43086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7179327" y="4068106"/>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Flowchart: Connector 39"/>
            <p:cNvSpPr/>
            <p:nvPr/>
          </p:nvSpPr>
          <p:spPr>
            <a:xfrm>
              <a:off x="9243870" y="3774659"/>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1" name="Flowchart: Connector 40"/>
            <p:cNvSpPr/>
            <p:nvPr/>
          </p:nvSpPr>
          <p:spPr>
            <a:xfrm>
              <a:off x="6936439" y="35358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390551" y="334985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 name="Straight Arrow Connector 2"/>
            <p:cNvCxnSpPr>
              <a:stCxn id="16" idx="6"/>
              <a:endCxn id="38" idx="2"/>
            </p:cNvCxnSpPr>
            <p:nvPr/>
          </p:nvCxnSpPr>
          <p:spPr>
            <a:xfrm flipV="1">
              <a:off x="7565089" y="4359455"/>
              <a:ext cx="1327942" cy="11421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38" idx="2"/>
              <a:endCxn id="39" idx="6"/>
            </p:cNvCxnSpPr>
            <p:nvPr/>
          </p:nvCxnSpPr>
          <p:spPr>
            <a:xfrm flipH="1" flipV="1">
              <a:off x="7265052" y="4118864"/>
              <a:ext cx="1627979" cy="24059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39" idx="6"/>
              <a:endCxn id="40" idx="2"/>
            </p:cNvCxnSpPr>
            <p:nvPr/>
          </p:nvCxnSpPr>
          <p:spPr>
            <a:xfrm flipV="1">
              <a:off x="7265052" y="3825417"/>
              <a:ext cx="1978818" cy="29344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0" idx="2"/>
              <a:endCxn id="41" idx="6"/>
            </p:cNvCxnSpPr>
            <p:nvPr/>
          </p:nvCxnSpPr>
          <p:spPr>
            <a:xfrm flipH="1" flipV="1">
              <a:off x="7022164" y="3586602"/>
              <a:ext cx="2221706" cy="23881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1" idx="6"/>
              <a:endCxn id="42" idx="2"/>
            </p:cNvCxnSpPr>
            <p:nvPr/>
          </p:nvCxnSpPr>
          <p:spPr>
            <a:xfrm flipV="1">
              <a:off x="7022164" y="3400608"/>
              <a:ext cx="2368387" cy="18599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1226234" y="657185"/>
            <a:ext cx="3578724" cy="4587393"/>
            <a:chOff x="1226234" y="657185"/>
            <a:chExt cx="3578724" cy="4587393"/>
          </a:xfrm>
        </p:grpSpPr>
        <p:grpSp>
          <p:nvGrpSpPr>
            <p:cNvPr id="25" name="Group 24"/>
            <p:cNvGrpSpPr/>
            <p:nvPr/>
          </p:nvGrpSpPr>
          <p:grpSpPr>
            <a:xfrm rot="10800000">
              <a:off x="1569134" y="657185"/>
              <a:ext cx="2806700" cy="4067687"/>
              <a:chOff x="5943600" y="2032000"/>
              <a:chExt cx="2806700" cy="4067687"/>
            </a:xfrm>
          </p:grpSpPr>
          <p:sp>
            <p:nvSpPr>
              <p:cNvPr id="26" name="Oval 25"/>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Rectangle 28"/>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30" name="Flowchart: Connector 29"/>
            <p:cNvSpPr/>
            <p:nvPr/>
          </p:nvSpPr>
          <p:spPr>
            <a:xfrm>
              <a:off x="2915334" y="4682376"/>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1" name="Straight Arrow Connector 30"/>
            <p:cNvCxnSpPr/>
            <p:nvPr/>
          </p:nvCxnSpPr>
          <p:spPr>
            <a:xfrm>
              <a:off x="1232584" y="2937251"/>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1226234" y="4738488"/>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p:cNvSpPr/>
                <p:nvPr/>
              </p:nvSpPr>
              <p:spPr>
                <a:xfrm>
                  <a:off x="1298476" y="2851998"/>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33" name="Rectangle 32"/>
                <p:cNvSpPr>
                  <a:spLocks noRot="1" noChangeAspect="1" noMove="1" noResize="1" noEditPoints="1" noAdjustHandles="1" noChangeArrowheads="1" noChangeShapeType="1" noTextEdit="1"/>
                </p:cNvSpPr>
                <p:nvPr/>
              </p:nvSpPr>
              <p:spPr>
                <a:xfrm>
                  <a:off x="1298476" y="2851998"/>
                  <a:ext cx="753220" cy="369332"/>
                </a:xfrm>
                <a:prstGeom prst="rect">
                  <a:avLst/>
                </a:prstGeom>
                <a:blipFill rotWithShape="0">
                  <a:blip r:embed="rId5"/>
                  <a:stretch>
                    <a:fillRect b="-13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4433510" y="4540206"/>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34" name="Rectangle 33"/>
                <p:cNvSpPr>
                  <a:spLocks noRot="1" noChangeAspect="1" noMove="1" noResize="1" noEditPoints="1" noAdjustHandles="1" noChangeArrowheads="1" noChangeShapeType="1" noTextEdit="1"/>
                </p:cNvSpPr>
                <p:nvPr/>
              </p:nvSpPr>
              <p:spPr>
                <a:xfrm>
                  <a:off x="4433510" y="4540206"/>
                  <a:ext cx="371448" cy="369332"/>
                </a:xfrm>
                <a:prstGeom prst="rect">
                  <a:avLst/>
                </a:prstGeom>
                <a:blipFill rotWithShape="0">
                  <a:blip r:embed="rId6"/>
                  <a:stretch>
                    <a:fillRect/>
                  </a:stretch>
                </a:blipFill>
              </p:spPr>
              <p:txBody>
                <a:bodyPr/>
                <a:lstStyle/>
                <a:p>
                  <a:r>
                    <a:rPr lang="pt-BR">
                      <a:noFill/>
                    </a:rPr>
                    <a:t> </a:t>
                  </a:r>
                </a:p>
              </p:txBody>
            </p:sp>
          </mc:Fallback>
        </mc:AlternateContent>
        <p:cxnSp>
          <p:nvCxnSpPr>
            <p:cNvPr id="35" name="Straight Connector 34"/>
            <p:cNvCxnSpPr/>
            <p:nvPr/>
          </p:nvCxnSpPr>
          <p:spPr>
            <a:xfrm rot="5400000">
              <a:off x="1234573" y="4193493"/>
              <a:ext cx="108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1399362" y="4721358"/>
              <a:ext cx="731372" cy="523220"/>
            </a:xfrm>
            <a:prstGeom prst="rect">
              <a:avLst/>
            </a:prstGeom>
          </p:spPr>
          <p:txBody>
            <a:bodyPr wrap="square">
              <a:spAutoFit/>
            </a:bodyPr>
            <a:lstStyle/>
            <a:p>
              <a:pPr algn="ctr"/>
              <a:r>
                <a:rPr lang="en-US" sz="1400" dirty="0"/>
                <a:t>valor </a:t>
              </a:r>
              <a:r>
                <a:rPr lang="en-US" sz="1400" dirty="0" err="1"/>
                <a:t>inicial</a:t>
              </a:r>
              <a:endParaRPr lang="en-US" sz="1400" dirty="0"/>
            </a:p>
          </p:txBody>
        </p:sp>
        <p:sp>
          <p:nvSpPr>
            <p:cNvPr id="37" name="Flowchart: Connector 36"/>
            <p:cNvSpPr/>
            <p:nvPr/>
          </p:nvSpPr>
          <p:spPr>
            <a:xfrm>
              <a:off x="2279398" y="443529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5" name="Flowchart: Connector 44"/>
            <p:cNvSpPr/>
            <p:nvPr/>
          </p:nvSpPr>
          <p:spPr>
            <a:xfrm>
              <a:off x="4090837" y="3706009"/>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Flowchart: Connector 45"/>
            <p:cNvSpPr/>
            <p:nvPr/>
          </p:nvSpPr>
          <p:spPr>
            <a:xfrm>
              <a:off x="1736473" y="354822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3" name="Curved Connector 52"/>
            <p:cNvCxnSpPr>
              <a:stCxn id="46" idx="7"/>
              <a:endCxn id="37" idx="7"/>
            </p:cNvCxnSpPr>
            <p:nvPr/>
          </p:nvCxnSpPr>
          <p:spPr>
            <a:xfrm rot="16200000" flipH="1">
              <a:off x="1637571" y="3735162"/>
              <a:ext cx="887069" cy="542925"/>
            </a:xfrm>
            <a:prstGeom prst="curvedConnector3">
              <a:avLst>
                <a:gd name="adj1" fmla="val -2744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urved Connector 53"/>
            <p:cNvCxnSpPr>
              <a:stCxn id="37" idx="0"/>
            </p:cNvCxnSpPr>
            <p:nvPr/>
          </p:nvCxnSpPr>
          <p:spPr>
            <a:xfrm rot="5400000" flipH="1" flipV="1">
              <a:off x="2876235" y="3220688"/>
              <a:ext cx="660631" cy="176857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Flowchart: Connector 54"/>
            <p:cNvSpPr/>
            <p:nvPr/>
          </p:nvSpPr>
          <p:spPr>
            <a:xfrm>
              <a:off x="3498051" y="449719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6" name="Curved Connector 55"/>
            <p:cNvCxnSpPr>
              <a:stCxn id="45" idx="2"/>
            </p:cNvCxnSpPr>
            <p:nvPr/>
          </p:nvCxnSpPr>
          <p:spPr>
            <a:xfrm rot="10800000" flipV="1">
              <a:off x="3540913" y="3756767"/>
              <a:ext cx="549924" cy="72680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Flowchart: Connector 59"/>
            <p:cNvSpPr/>
            <p:nvPr/>
          </p:nvSpPr>
          <p:spPr>
            <a:xfrm>
              <a:off x="1849761" y="382072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1" name="Curved Connector 60"/>
            <p:cNvCxnSpPr>
              <a:stCxn id="55" idx="0"/>
            </p:cNvCxnSpPr>
            <p:nvPr/>
          </p:nvCxnSpPr>
          <p:spPr>
            <a:xfrm rot="16200000" flipV="1">
              <a:off x="2433788" y="3390064"/>
              <a:ext cx="625712" cy="158854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5372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05736"/>
          </a:xfrm>
        </p:spPr>
        <p:txBody>
          <a:bodyPr/>
          <a:lstStyle/>
          <a:p>
            <a:r>
              <a:rPr lang="pt-BR" dirty="0"/>
              <a:t>Função de Erro</a:t>
            </a:r>
            <a:endParaRPr lang="nl-BE"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4"/>
                <a:ext cx="11146536" cy="4922017"/>
              </a:xfrm>
            </p:spPr>
            <p:txBody>
              <a:bodyPr>
                <a:normAutofit fontScale="85000" lnSpcReduction="20000"/>
              </a:bodyPr>
              <a:lstStyle/>
              <a:p>
                <a:r>
                  <a:rPr lang="pt-BR" b="1" dirty="0" smtClean="0"/>
                  <a:t>Função de erro</a:t>
                </a:r>
                <a:r>
                  <a:rPr lang="pt-BR" dirty="0"/>
                  <a:t>: existem várias possibilidades para se definir a </a:t>
                </a:r>
                <a:r>
                  <a:rPr lang="pt-BR" b="1" dirty="0"/>
                  <a:t>função de erro </a:t>
                </a:r>
                <a:r>
                  <a:rPr lang="pt-BR" dirty="0"/>
                  <a:t>a ser minimizada, porém, geralmente, utiliza-se a medida do </a:t>
                </a:r>
                <a:r>
                  <a:rPr lang="pt-BR" b="1" dirty="0"/>
                  <a:t>erro quadrático médio</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smtClean="0">
                                      <a:latin typeface="Cambria Math" panose="02040503050406030204" pitchFamily="18" charset="0"/>
                                    </a:rPr>
                                  </m:ctrlPr>
                                </m:dPr>
                                <m:e>
                                  <m:r>
                                    <a:rPr lang="pt-BR" i="1">
                                      <a:latin typeface="Cambria Math" panose="02040503050406030204" pitchFamily="18" charset="0"/>
                                    </a:rPr>
                                    <m:t>𝑦</m:t>
                                  </m:r>
                                  <m:r>
                                    <m:rPr>
                                      <m:nor/>
                                    </m:rPr>
                                    <a:rPr lang="pt-BR" i="1" dirty="0"/>
                                    <m:t>(</m:t>
                                  </m:r>
                                  <m:r>
                                    <m:rPr>
                                      <m:nor/>
                                    </m:rPr>
                                    <a:rPr lang="pt-BR" i="1" dirty="0"/>
                                    <m:t>i</m:t>
                                  </m:r>
                                  <m:r>
                                    <m:rPr>
                                      <m:nor/>
                                    </m:rPr>
                                    <a:rPr lang="pt-BR" i="1" dirty="0"/>
                                    <m:t>)</m:t>
                                  </m:r>
                                  <m:r>
                                    <a:rPr lang="pt-BR" i="1" dirty="0">
                                      <a:latin typeface="Cambria Math" panose="02040503050406030204" pitchFamily="18" charset="0"/>
                                    </a:rPr>
                                    <m:t> −</m:t>
                                  </m:r>
                                  <m:acc>
                                    <m:accPr>
                                      <m:chr m:val="̂"/>
                                      <m:ctrlPr>
                                        <a:rPr lang="pt-BR" i="1" dirty="0" smtClean="0">
                                          <a:latin typeface="Cambria Math" panose="02040503050406030204" pitchFamily="18" charset="0"/>
                                        </a:rPr>
                                      </m:ctrlPr>
                                    </m:accPr>
                                    <m:e>
                                      <m:r>
                                        <a:rPr lang="pt-BR" b="0" i="1" dirty="0" smtClean="0">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e>
                              </m:d>
                            </m:e>
                            <m:sup>
                              <m:r>
                                <a:rPr lang="pt-BR" i="1">
                                  <a:latin typeface="Cambria Math" panose="02040503050406030204" pitchFamily="18" charset="0"/>
                                </a:rPr>
                                <m:t>2</m:t>
                              </m:r>
                            </m:sup>
                          </m:sSup>
                        </m:e>
                      </m:nary>
                      <m:r>
                        <a:rPr lang="pt-BR" b="0" i="1" smtClean="0">
                          <a:latin typeface="Cambria Math" panose="02040503050406030204" pitchFamily="18" charset="0"/>
                        </a:rPr>
                        <m:t>=</m:t>
                      </m:r>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r>
                            <a:rPr lang="pt-BR" b="0" i="1" smtClean="0">
                              <a:latin typeface="Cambria Math" panose="02040503050406030204" pitchFamily="18" charset="0"/>
                            </a:rPr>
                            <m:t>−1</m:t>
                          </m:r>
                        </m:sup>
                        <m:e>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m:rPr>
                                      <m:nor/>
                                    </m:rPr>
                                    <a:rPr lang="pt-BR" i="1" dirty="0"/>
                                    <m:t>(</m:t>
                                  </m:r>
                                  <m:r>
                                    <m:rPr>
                                      <m:nor/>
                                    </m:rPr>
                                    <a:rPr lang="pt-BR" i="1" dirty="0"/>
                                    <m:t>i</m:t>
                                  </m:r>
                                  <m:r>
                                    <m:rPr>
                                      <m:nor/>
                                    </m:rPr>
                                    <a:rPr lang="pt-BR" i="1" dirty="0"/>
                                    <m:t>)</m:t>
                                  </m:r>
                                  <m:r>
                                    <a:rPr lang="pt-BR" i="1" dirty="0">
                                      <a:latin typeface="Cambria Math" panose="02040503050406030204" pitchFamily="18" charset="0"/>
                                    </a:rPr>
                                    <m:t> −</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b="1" i="1" smtClean="0">
                                          <a:latin typeface="Cambria Math" panose="02040503050406030204" pitchFamily="18" charset="0"/>
                                        </a:rPr>
                                        <m:t>(</m:t>
                                      </m:r>
                                      <m:r>
                                        <a:rPr lang="pt-BR" b="0" i="1" smtClean="0">
                                          <a:latin typeface="Cambria Math" panose="02040503050406030204" pitchFamily="18" charset="0"/>
                                        </a:rPr>
                                        <m:t>𝑖</m:t>
                                      </m:r>
                                      <m:r>
                                        <a:rPr lang="pt-BR" b="1" i="1" smtClean="0">
                                          <a:latin typeface="Cambria Math" panose="02040503050406030204" pitchFamily="18" charset="0"/>
                                        </a:rPr>
                                        <m:t>)</m:t>
                                      </m:r>
                                      <m:r>
                                        <a:rPr lang="pt-BR" b="1" i="1">
                                          <a:latin typeface="Cambria Math" panose="02040503050406030204" pitchFamily="18" charset="0"/>
                                        </a:rPr>
                                        <m:t>,</m:t>
                                      </m:r>
                                      <m:r>
                                        <a:rPr lang="pt-BR" b="1" i="1">
                                          <a:latin typeface="Cambria Math" panose="02040503050406030204" pitchFamily="18" charset="0"/>
                                        </a:rPr>
                                        <m:t>𝒂</m:t>
                                      </m:r>
                                    </m:e>
                                  </m:d>
                                </m:e>
                              </m:d>
                            </m:e>
                            <m:sup>
                              <m:r>
                                <a:rPr lang="pt-BR" b="0" i="1" smtClean="0">
                                  <a:latin typeface="Cambria Math" panose="02040503050406030204" pitchFamily="18" charset="0"/>
                                </a:rPr>
                                <m:t>2</m:t>
                              </m:r>
                            </m:sup>
                          </m:sSup>
                        </m:e>
                      </m:nary>
                      <m:r>
                        <a:rPr lang="pt-BR" b="0" i="0" smtClean="0">
                          <a:latin typeface="Cambria Math" panose="02040503050406030204" pitchFamily="18" charset="0"/>
                        </a:rPr>
                        <m:t>,</m:t>
                      </m:r>
                    </m:oMath>
                  </m:oMathPara>
                </a14:m>
                <a:endParaRPr lang="pt-BR" dirty="0" smtClean="0"/>
              </a:p>
              <a:p>
                <a:pPr marL="0" indent="0">
                  <a:buNone/>
                </a:pPr>
                <a:r>
                  <a:rPr lang="pt-BR" dirty="0" smtClean="0"/>
                  <a:t>que nada mais é do que a média do somatório dos erros ao quadrado.</a:t>
                </a:r>
                <a:r>
                  <a:rPr lang="pt-BR" dirty="0"/>
                  <a:t> </a:t>
                </a:r>
                <a:endParaRPr lang="pt-BR" dirty="0" smtClean="0"/>
              </a:p>
              <a:p>
                <a:r>
                  <a:rPr lang="pt-BR" dirty="0" smtClean="0"/>
                  <a:t>Nós </a:t>
                </a:r>
                <a:r>
                  <a:rPr lang="pt-BR" dirty="0" smtClean="0"/>
                  <a:t>veremos mais adiante a razão pela qual o </a:t>
                </a:r>
                <a:r>
                  <a:rPr lang="pt-BR" b="1" i="1" dirty="0" smtClean="0"/>
                  <a:t>erro quadrático</a:t>
                </a:r>
                <a:r>
                  <a:rPr lang="pt-BR" b="1" i="1" dirty="0"/>
                  <a:t> médio</a:t>
                </a:r>
                <a:r>
                  <a:rPr lang="pt-BR" b="1" i="1" dirty="0" smtClean="0"/>
                  <a:t> </a:t>
                </a:r>
                <a:r>
                  <a:rPr lang="pt-BR" dirty="0" smtClean="0"/>
                  <a:t>é utilizado. </a:t>
                </a:r>
              </a:p>
              <a:p>
                <a:r>
                  <a:rPr lang="pt-BR" dirty="0" smtClean="0"/>
                  <a:t>A </a:t>
                </a:r>
                <a:r>
                  <a:rPr lang="pt-BR" b="1" i="1" dirty="0" smtClean="0"/>
                  <a:t>função de </a:t>
                </a:r>
                <a:r>
                  <a:rPr lang="pt-BR" b="1" i="1" dirty="0"/>
                  <a:t>erro</a:t>
                </a:r>
                <a:r>
                  <a:rPr lang="pt-BR" dirty="0"/>
                  <a:t> pode ser reescrita em forma matricial como</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b="1" i="1" smtClean="0">
                                  <a:latin typeface="Cambria Math" panose="02040503050406030204" pitchFamily="18" charset="0"/>
                                </a:rPr>
                                <m:t>𝒚</m:t>
                              </m:r>
                              <m:r>
                                <a:rPr lang="pt-BR" b="0" i="1" smtClean="0">
                                  <a:latin typeface="Cambria Math" panose="02040503050406030204" pitchFamily="18" charset="0"/>
                                </a:rPr>
                                <m:t> −</m:t>
                              </m:r>
                              <m:r>
                                <a:rPr lang="el-GR" b="1" i="1">
                                  <a:latin typeface="Cambria Math" panose="02040503050406030204" pitchFamily="18" charset="0"/>
                                </a:rPr>
                                <m:t>𝜱</m:t>
                              </m:r>
                              <m:r>
                                <a:rPr lang="pt-BR" b="1" i="1" smtClean="0">
                                  <a:latin typeface="Cambria Math" panose="02040503050406030204" pitchFamily="18" charset="0"/>
                                </a:rPr>
                                <m:t>𝒂</m:t>
                              </m:r>
                            </m:e>
                          </m:d>
                        </m:e>
                        <m:sup>
                          <m:r>
                            <a:rPr lang="pt-BR" b="0" i="1" smtClean="0">
                              <a:latin typeface="Cambria Math" panose="02040503050406030204" pitchFamily="18" charset="0"/>
                            </a:rPr>
                            <m:t>2</m:t>
                          </m:r>
                        </m:sup>
                      </m:sSup>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b="1" i="1">
                        <a:latin typeface="Cambria Math" panose="02040503050406030204" pitchFamily="18" charset="0"/>
                      </a:rPr>
                      <m:t>𝒚</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(0)</m:t>
                        </m:r>
                        <m:r>
                          <a:rPr lang="pt-BR" b="1" i="1">
                            <a:latin typeface="Cambria Math" panose="02040503050406030204" pitchFamily="18" charset="0"/>
                            <a:ea typeface="Cambria Math" panose="02040503050406030204" pitchFamily="18" charset="0"/>
                          </a:rPr>
                          <m:t>, …,</m:t>
                        </m:r>
                        <m:r>
                          <a:rPr lang="pt-BR" i="1">
                            <a:latin typeface="Cambria Math" panose="02040503050406030204" pitchFamily="18" charset="0"/>
                          </a:rPr>
                          <m:t>𝑦</m:t>
                        </m:r>
                        <m:r>
                          <a:rPr lang="pt-BR" i="1">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é um vetor </a:t>
                </a:r>
                <a14:m>
                  <m:oMath xmlns:m="http://schemas.openxmlformats.org/officeDocument/2006/math">
                    <m:r>
                      <a:rPr lang="pt-BR" i="1">
                        <a:latin typeface="Cambria Math" panose="02040503050406030204" pitchFamily="18" charset="0"/>
                      </a:rPr>
                      <m:t>(</m:t>
                    </m:r>
                    <m:r>
                      <a:rPr lang="pt-BR" i="1" smtClean="0">
                        <a:latin typeface="Cambria Math" panose="02040503050406030204" pitchFamily="18" charset="0"/>
                      </a:rPr>
                      <m:t>𝑁</m:t>
                    </m:r>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1)</m:t>
                    </m:r>
                  </m:oMath>
                </a14:m>
                <a:r>
                  <a:rPr lang="pt-BR" dirty="0"/>
                  <a:t> , </a:t>
                </a:r>
                <a14:m>
                  <m:oMath xmlns:m="http://schemas.openxmlformats.org/officeDocument/2006/math">
                    <m:r>
                      <a:rPr lang="el-GR" b="1" i="1">
                        <a:latin typeface="Cambria Math" panose="02040503050406030204" pitchFamily="18" charset="0"/>
                      </a:rPr>
                      <m:t>𝜱</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m:rPr>
                            <m:sty m:val="p"/>
                          </m:rPr>
                          <a:rPr lang="el-GR" i="1">
                            <a:latin typeface="Cambria Math" panose="02040503050406030204" pitchFamily="18" charset="0"/>
                          </a:rPr>
                          <m:t>Φ</m:t>
                        </m:r>
                        <m:r>
                          <a:rPr lang="pt-BR" i="1">
                            <a:latin typeface="Cambria Math" panose="02040503050406030204" pitchFamily="18" charset="0"/>
                          </a:rPr>
                          <m:t>(</m:t>
                        </m:r>
                        <m:r>
                          <a:rPr lang="pt-BR" b="0" i="1" smtClean="0">
                            <a:latin typeface="Cambria Math" panose="02040503050406030204" pitchFamily="18" charset="0"/>
                          </a:rPr>
                          <m:t>0</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 …,</m:t>
                        </m:r>
                        <m:r>
                          <m:rPr>
                            <m:sty m:val="p"/>
                          </m:rPr>
                          <a:rPr lang="el-GR" i="1">
                            <a:latin typeface="Cambria Math" panose="02040503050406030204" pitchFamily="18" charset="0"/>
                          </a:rPr>
                          <m:t>Φ</m:t>
                        </m:r>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 é uma matriz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e </a:t>
                </a:r>
                <a14:m>
                  <m:oMath xmlns:m="http://schemas.openxmlformats.org/officeDocument/2006/math">
                    <m:r>
                      <a:rPr lang="pt-BR" i="1">
                        <a:latin typeface="Cambria Math" panose="02040503050406030204" pitchFamily="18" charset="0"/>
                      </a:rPr>
                      <m:t>𝑁</m:t>
                    </m:r>
                  </m:oMath>
                </a14:m>
                <a:r>
                  <a:rPr lang="pt-BR" dirty="0"/>
                  <a:t> é o número de </a:t>
                </a:r>
                <a:r>
                  <a:rPr lang="pt-BR" dirty="0" smtClean="0"/>
                  <a:t>amostras, exemplos </a:t>
                </a:r>
                <a:r>
                  <a:rPr lang="pt-BR" dirty="0"/>
                  <a:t>ou observações.</a:t>
                </a:r>
              </a:p>
              <a:p>
                <a:r>
                  <a:rPr lang="pt-BR" dirty="0"/>
                  <a:t>Então, para encontrar o vetor de parâmetros </a:t>
                </a: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 </m:t>
                    </m:r>
                  </m:oMath>
                </a14:m>
                <a:r>
                  <a:rPr lang="pt-BR" dirty="0"/>
                  <a:t>devemos minimizar</a:t>
                </a:r>
              </a:p>
              <a:p>
                <a:pPr marL="0" indent="0">
                  <a:buNone/>
                </a:pPr>
                <a14:m>
                  <m:oMathPara xmlns:m="http://schemas.openxmlformats.org/officeDocument/2006/math">
                    <m:oMathParaPr>
                      <m:jc m:val="centerGroup"/>
                    </m:oMathParaPr>
                    <m:oMath xmlns:m="http://schemas.openxmlformats.org/officeDocument/2006/math">
                      <m:func>
                        <m:funcPr>
                          <m:ctrlPr>
                            <a:rPr lang="nl-BE" i="1">
                              <a:latin typeface="Cambria Math" panose="02040503050406030204" pitchFamily="18" charset="0"/>
                            </a:rPr>
                          </m:ctrlPr>
                        </m:funcPr>
                        <m:fName>
                          <m:limLow>
                            <m:limLowPr>
                              <m:ctrlPr>
                                <a:rPr lang="nl-BE" i="1" smtClean="0">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ℝ</m:t>
                              </m:r>
                              <m:r>
                                <a:rPr lang="pt-BR" b="1" i="1" smtClean="0">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e>
                      </m:func>
                      <m:r>
                        <a:rPr lang="pt-BR" b="0" i="0" smtClean="0">
                          <a:latin typeface="Cambria Math" panose="02040503050406030204" pitchFamily="18" charset="0"/>
                        </a:rPr>
                        <m:t>.</m:t>
                      </m:r>
                    </m:oMath>
                  </m:oMathPara>
                </a14:m>
                <a:endParaRPr lang="pt-BR" dirty="0"/>
              </a:p>
              <a:p>
                <a:endParaRPr lang="nl-BE"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4"/>
                <a:ext cx="11146536" cy="4922017"/>
              </a:xfrm>
              <a:blipFill rotWithShape="0">
                <a:blip r:embed="rId3"/>
                <a:stretch>
                  <a:fillRect l="-875" t="-2847" r="-438"/>
                </a:stretch>
              </a:blipFill>
            </p:spPr>
            <p:txBody>
              <a:bodyPr/>
              <a:lstStyle/>
              <a:p>
                <a:r>
                  <a:rPr lang="pt-BR">
                    <a:noFill/>
                  </a:rPr>
                  <a:t> </a:t>
                </a:r>
              </a:p>
            </p:txBody>
          </p:sp>
        </mc:Fallback>
      </mc:AlternateContent>
    </p:spTree>
    <p:extLst>
      <p:ext uri="{BB962C8B-B14F-4D97-AF65-F5344CB8AC3E}">
        <p14:creationId xmlns:p14="http://schemas.microsoft.com/office/powerpoint/2010/main" val="77909825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a:blip r:embed="rId4"/>
                  <a:stretch>
                    <a:fillRect/>
                  </a:stretch>
                </a:blipFill>
              </p:spPr>
              <p:txBody>
                <a:bodyPr/>
                <a:lstStyle/>
                <a:p>
                  <a:r>
                    <a:rPr lang="nl-BE">
                      <a:noFill/>
                    </a:rPr>
                    <a:t> </a:t>
                  </a:r>
                </a:p>
              </p:txBody>
            </p:sp>
          </mc:Fallback>
        </mc:AlternateContent>
        <p:cxnSp>
          <p:nvCxnSpPr>
            <p:cNvPr id="27" name="Straight Connector 26"/>
            <p:cNvCxnSpPr/>
            <p:nvPr/>
          </p:nvCxnSpPr>
          <p:spPr>
            <a:xfrm rot="5400000">
              <a:off x="7396226" y="4599671"/>
              <a:ext cx="252000"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7522227" y="4712493"/>
                  <a:ext cx="1300446"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nl-BE" sz="140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b>
                        </m:sSub>
                      </m:oMath>
                    </m:oMathPara>
                  </a14:m>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7522227" y="4712493"/>
                  <a:ext cx="1300446" cy="307777"/>
                </a:xfrm>
                <a:prstGeom prst="rect">
                  <a:avLst/>
                </a:prstGeom>
                <a:blipFill>
                  <a:blip r:embed="rId5"/>
                  <a:stretch>
                    <a:fillRect/>
                  </a:stretch>
                </a:blipFill>
              </p:spPr>
              <p:txBody>
                <a:bodyPr/>
                <a:lstStyle/>
                <a:p>
                  <a:r>
                    <a:rPr lang="nl-BE">
                      <a:noFill/>
                    </a:rPr>
                    <a:t> </a:t>
                  </a:r>
                </a:p>
              </p:txBody>
            </p:sp>
          </mc:Fallback>
        </mc:AlternateContent>
        <p:sp>
          <p:nvSpPr>
            <p:cNvPr id="28" name="Rectangle 27"/>
            <p:cNvSpPr/>
            <p:nvPr/>
          </p:nvSpPr>
          <p:spPr>
            <a:xfrm>
              <a:off x="7156540" y="4712493"/>
              <a:ext cx="731372" cy="523220"/>
            </a:xfrm>
            <a:prstGeom prst="rect">
              <a:avLst/>
            </a:prstGeom>
          </p:spPr>
          <p:txBody>
            <a:bodyPr wrap="square">
              <a:spAutoFit/>
            </a:bodyPr>
            <a:lstStyle/>
            <a:p>
              <a:pPr algn="ctr"/>
              <a:r>
                <a:rPr lang="en-US" sz="1400" dirty="0"/>
                <a:t>valor </a:t>
              </a:r>
              <a:r>
                <a:rPr lang="en-US" sz="1400" dirty="0" err="1"/>
                <a:t>inicial</a:t>
              </a:r>
              <a:endParaRPr lang="en-US" sz="1400" dirty="0"/>
            </a:p>
          </p:txBody>
        </p:sp>
        <p:sp>
          <p:nvSpPr>
            <p:cNvPr id="16" name="Flowchart: Connector 15"/>
            <p:cNvSpPr/>
            <p:nvPr/>
          </p:nvSpPr>
          <p:spPr>
            <a:xfrm>
              <a:off x="7479364" y="442291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8893031" y="43086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7179327" y="4068106"/>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Flowchart: Connector 39"/>
            <p:cNvSpPr/>
            <p:nvPr/>
          </p:nvSpPr>
          <p:spPr>
            <a:xfrm>
              <a:off x="9243870" y="3774659"/>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1" name="Flowchart: Connector 40"/>
            <p:cNvSpPr/>
            <p:nvPr/>
          </p:nvSpPr>
          <p:spPr>
            <a:xfrm>
              <a:off x="6936439" y="35358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390551" y="334985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 name="Straight Arrow Connector 2"/>
            <p:cNvCxnSpPr>
              <a:stCxn id="16" idx="6"/>
              <a:endCxn id="38" idx="2"/>
            </p:cNvCxnSpPr>
            <p:nvPr/>
          </p:nvCxnSpPr>
          <p:spPr>
            <a:xfrm flipV="1">
              <a:off x="7565089" y="4359455"/>
              <a:ext cx="1327942" cy="11421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38" idx="2"/>
              <a:endCxn id="39" idx="6"/>
            </p:cNvCxnSpPr>
            <p:nvPr/>
          </p:nvCxnSpPr>
          <p:spPr>
            <a:xfrm flipH="1" flipV="1">
              <a:off x="7265052" y="4118864"/>
              <a:ext cx="1627979" cy="24059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39" idx="6"/>
              <a:endCxn id="40" idx="2"/>
            </p:cNvCxnSpPr>
            <p:nvPr/>
          </p:nvCxnSpPr>
          <p:spPr>
            <a:xfrm flipV="1">
              <a:off x="7265052" y="3825417"/>
              <a:ext cx="1978818" cy="29344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0" idx="2"/>
              <a:endCxn id="41" idx="6"/>
            </p:cNvCxnSpPr>
            <p:nvPr/>
          </p:nvCxnSpPr>
          <p:spPr>
            <a:xfrm flipH="1" flipV="1">
              <a:off x="7022164" y="3586602"/>
              <a:ext cx="2221706" cy="23881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1" idx="6"/>
              <a:endCxn id="42" idx="2"/>
            </p:cNvCxnSpPr>
            <p:nvPr/>
          </p:nvCxnSpPr>
          <p:spPr>
            <a:xfrm flipV="1">
              <a:off x="7022164" y="3400608"/>
              <a:ext cx="2368387" cy="18599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13689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498442" y="644806"/>
            <a:ext cx="3571938" cy="5234403"/>
            <a:chOff x="6498442" y="644806"/>
            <a:chExt cx="3571938" cy="5234403"/>
          </a:xfrm>
        </p:grpSpPr>
        <p:grpSp>
          <p:nvGrpSpPr>
            <p:cNvPr id="7" name="Group 6"/>
            <p:cNvGrpSpPr/>
            <p:nvPr/>
          </p:nvGrpSpPr>
          <p:grpSpPr>
            <a:xfrm rot="10800000">
              <a:off x="6769100" y="644806"/>
              <a:ext cx="2806700" cy="4067687"/>
              <a:chOff x="5943600" y="2032000"/>
              <a:chExt cx="2806700" cy="4067687"/>
            </a:xfrm>
          </p:grpSpPr>
          <p:sp>
            <p:nvSpPr>
              <p:cNvPr id="19" name="Oval 18"/>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5" name="Straight Arrow Connector 4"/>
            <p:cNvCxnSpPr/>
            <p:nvPr/>
          </p:nvCxnSpPr>
          <p:spPr>
            <a:xfrm>
              <a:off x="6804722" y="3162300"/>
              <a:ext cx="358078" cy="97155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Flowchart: Connector 7"/>
            <p:cNvSpPr/>
            <p:nvPr/>
          </p:nvSpPr>
          <p:spPr>
            <a:xfrm>
              <a:off x="693861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Flowchart: Connector 10"/>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 name="Straight Arrow Connector 11"/>
            <p:cNvCxnSpPr/>
            <p:nvPr/>
          </p:nvCxnSpPr>
          <p:spPr>
            <a:xfrm>
              <a:off x="65087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502400" y="4726109"/>
              <a:ext cx="32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6498442" y="2534819"/>
                  <a:ext cx="76662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sSub>
                          <m:sSubPr>
                            <m:ctrlPr>
                              <a:rPr lang="nl-BE"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1</m:t>
                            </m:r>
                          </m:sub>
                        </m:sSub>
                        <m:r>
                          <a:rPr lang="pt-BR" sz="1600" i="1">
                            <a:latin typeface="Cambria Math" panose="02040503050406030204" pitchFamily="18" charset="0"/>
                            <a:ea typeface="Cambria Math" panose="02040503050406030204" pitchFamily="18" charset="0"/>
                          </a:rPr>
                          <m:t>)</m:t>
                        </m:r>
                      </m:oMath>
                    </m:oMathPara>
                  </a14:m>
                  <a:endParaRPr lang="nl-BE" sz="1600" dirty="0"/>
                </a:p>
              </p:txBody>
            </p:sp>
          </mc:Choice>
          <mc:Fallback xmlns="">
            <p:sp>
              <p:nvSpPr>
                <p:cNvPr id="14" name="Rectangle 13"/>
                <p:cNvSpPr>
                  <a:spLocks noRot="1" noChangeAspect="1" noMove="1" noResize="1" noEditPoints="1" noAdjustHandles="1" noChangeArrowheads="1" noChangeShapeType="1" noTextEdit="1"/>
                </p:cNvSpPr>
                <p:nvPr/>
              </p:nvSpPr>
              <p:spPr>
                <a:xfrm>
                  <a:off x="6498442" y="2534819"/>
                  <a:ext cx="766620" cy="338554"/>
                </a:xfrm>
                <a:prstGeom prst="rect">
                  <a:avLst/>
                </a:prstGeom>
                <a:blipFill>
                  <a:blip r:embed="rId2"/>
                  <a:stretch>
                    <a:fillRect b="-1090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9635069" y="4547158"/>
                  <a:ext cx="43531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nl-BE" sz="160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nl-BE" sz="1600" dirty="0"/>
                </a:p>
              </p:txBody>
            </p:sp>
          </mc:Choice>
          <mc:Fallback xmlns="">
            <p:sp>
              <p:nvSpPr>
                <p:cNvPr id="15" name="Rectangle 14"/>
                <p:cNvSpPr>
                  <a:spLocks noRot="1" noChangeAspect="1" noMove="1" noResize="1" noEditPoints="1" noAdjustHandles="1" noChangeArrowheads="1" noChangeShapeType="1" noTextEdit="1"/>
                </p:cNvSpPr>
                <p:nvPr/>
              </p:nvSpPr>
              <p:spPr>
                <a:xfrm>
                  <a:off x="9635069" y="4547158"/>
                  <a:ext cx="435311" cy="338554"/>
                </a:xfrm>
                <a:prstGeom prst="rect">
                  <a:avLst/>
                </a:prstGeom>
                <a:blipFill>
                  <a:blip r:embed="rId3"/>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902450" y="2858827"/>
                  <a:ext cx="2463799" cy="523220"/>
                </a:xfrm>
                <a:prstGeom prst="rect">
                  <a:avLst/>
                </a:prstGeom>
                <a:noFill/>
              </p:spPr>
              <p:txBody>
                <a:bodyPr wrap="square" rtlCol="0">
                  <a:spAutoFit/>
                </a:bodyPr>
                <a:lstStyle/>
                <a:p>
                  <a:pPr algn="ctr"/>
                  <a14:m>
                    <m:oMath xmlns:m="http://schemas.openxmlformats.org/officeDocument/2006/math">
                      <m:sSub>
                        <m:sSubPr>
                          <m:ctrlPr>
                            <a:rPr lang="nl-BE" sz="1400" b="1" i="1">
                              <a:latin typeface="Cambria Math" panose="02040503050406030204" pitchFamily="18" charset="0"/>
                            </a:rPr>
                          </m:ctrlPr>
                        </m:sSubPr>
                        <m:e>
                          <m:r>
                            <a:rPr lang="en-US" sz="1400" b="1" i="1">
                              <a:latin typeface="Cambria Math" panose="02040503050406030204" pitchFamily="18" charset="0"/>
                            </a:rPr>
                            <m:t>𝒂</m:t>
                          </m:r>
                        </m:e>
                        <m:sub>
                          <m:r>
                            <a:rPr lang="en-US" sz="1400" b="1" i="1">
                              <a:latin typeface="Cambria Math" panose="02040503050406030204" pitchFamily="18" charset="0"/>
                            </a:rPr>
                            <m:t>𝟏</m:t>
                          </m:r>
                        </m:sub>
                      </m:sSub>
                    </m:oMath>
                  </a14:m>
                  <a:r>
                    <a:rPr lang="en-US" sz="1400" b="1" dirty="0"/>
                    <a:t> inicializado </a:t>
                  </a:r>
                  <a:r>
                    <a:rPr lang="en-US" sz="1400" b="1" dirty="0" err="1"/>
                    <a:t>em</a:t>
                  </a:r>
                  <a:r>
                    <a:rPr lang="en-US" sz="1400" b="1" dirty="0"/>
                    <a:t> </a:t>
                  </a:r>
                  <a:r>
                    <a:rPr lang="en-US" sz="1400" b="1" dirty="0" err="1"/>
                    <a:t>uma</a:t>
                  </a:r>
                  <a:r>
                    <a:rPr lang="en-US" sz="1400" b="1" dirty="0"/>
                    <a:t> </a:t>
                  </a:r>
                  <a:r>
                    <a:rPr lang="en-US" sz="1400" b="1" dirty="0" err="1"/>
                    <a:t>posição</a:t>
                  </a:r>
                  <a:r>
                    <a:rPr lang="en-US" sz="1400" b="1" dirty="0"/>
                    <a:t> antes do </a:t>
                  </a:r>
                  <a:r>
                    <a:rPr lang="en-US" sz="1400" b="1" dirty="0" err="1"/>
                    <a:t>mínimo</a:t>
                  </a:r>
                  <a:endParaRPr lang="en-US" sz="1400"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6902450" y="2858827"/>
                  <a:ext cx="2463799" cy="523220"/>
                </a:xfrm>
                <a:prstGeom prst="rect">
                  <a:avLst/>
                </a:prstGeom>
                <a:blipFill>
                  <a:blip r:embed="rId4"/>
                  <a:stretch>
                    <a:fillRect t="-2326" b="-10465"/>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522227" y="4807743"/>
                  <a:ext cx="1300446" cy="53617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up>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p>
                        </m:sSubSup>
                      </m:oMath>
                    </m:oMathPara>
                  </a14:m>
                  <a:endParaRPr lang="en-US" sz="1400" dirty="0"/>
                </a:p>
                <a:p>
                  <a:pPr algn="ctr"/>
                  <a:r>
                    <a:rPr lang="en-US" sz="1400" dirty="0" err="1"/>
                    <a:t>mínimo</a:t>
                  </a:r>
                  <a:r>
                    <a:rPr lang="en-US" sz="1400" dirty="0"/>
                    <a:t> global</a:t>
                  </a:r>
                </a:p>
              </p:txBody>
            </p:sp>
          </mc:Choice>
          <mc:Fallback xmlns="">
            <p:sp>
              <p:nvSpPr>
                <p:cNvPr id="18" name="TextBox 17"/>
                <p:cNvSpPr txBox="1">
                  <a:spLocks noRot="1" noChangeAspect="1" noMove="1" noResize="1" noEditPoints="1" noAdjustHandles="1" noChangeArrowheads="1" noChangeShapeType="1" noTextEdit="1"/>
                </p:cNvSpPr>
                <p:nvPr/>
              </p:nvSpPr>
              <p:spPr>
                <a:xfrm>
                  <a:off x="7522227" y="4807743"/>
                  <a:ext cx="1300446" cy="536172"/>
                </a:xfrm>
                <a:prstGeom prst="rect">
                  <a:avLst/>
                </a:prstGeom>
                <a:blipFill>
                  <a:blip r:embed="rId5"/>
                  <a:stretch>
                    <a:fillRect b="-10227"/>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6622708" y="4810334"/>
                  <a:ext cx="727059" cy="3215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b="0" i="0" smtClean="0">
                                <a:latin typeface="Cambria Math" panose="02040503050406030204" pitchFamily="18" charset="0"/>
                              </a:rPr>
                              <m:t>inicial</m:t>
                            </m:r>
                          </m:sup>
                        </m:sSubSup>
                      </m:oMath>
                    </m:oMathPara>
                  </a14:m>
                  <a:endParaRPr lang="nl-BE" sz="1400" dirty="0"/>
                </a:p>
              </p:txBody>
            </p:sp>
          </mc:Choice>
          <mc:Fallback xmlns="">
            <p:sp>
              <p:nvSpPr>
                <p:cNvPr id="2" name="Rectangle 1"/>
                <p:cNvSpPr>
                  <a:spLocks noRot="1" noChangeAspect="1" noMove="1" noResize="1" noEditPoints="1" noAdjustHandles="1" noChangeArrowheads="1" noChangeShapeType="1" noTextEdit="1"/>
                </p:cNvSpPr>
                <p:nvPr/>
              </p:nvSpPr>
              <p:spPr>
                <a:xfrm>
                  <a:off x="6622708" y="4810334"/>
                  <a:ext cx="727059" cy="321563"/>
                </a:xfrm>
                <a:prstGeom prst="rect">
                  <a:avLst/>
                </a:prstGeom>
                <a:blipFill>
                  <a:blip r:embed="rId6"/>
                  <a:stretch>
                    <a:fillRect/>
                  </a:stretch>
                </a:blipFill>
              </p:spPr>
              <p:txBody>
                <a:bodyPr/>
                <a:lstStyle/>
                <a:p>
                  <a:r>
                    <a:rPr lang="nl-BE">
                      <a:noFill/>
                    </a:rPr>
                    <a:t> </a:t>
                  </a:r>
                </a:p>
              </p:txBody>
            </p:sp>
          </mc:Fallback>
        </mc:AlternateContent>
        <p:cxnSp>
          <p:nvCxnSpPr>
            <p:cNvPr id="4" name="Straight Connector 3"/>
            <p:cNvCxnSpPr/>
            <p:nvPr/>
          </p:nvCxnSpPr>
          <p:spPr>
            <a:xfrm rot="5400000">
              <a:off x="6441475" y="4188075"/>
              <a:ext cx="1080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2" idx="0"/>
            </p:cNvCxnSpPr>
            <p:nvPr/>
          </p:nvCxnSpPr>
          <p:spPr>
            <a:xfrm flipV="1">
              <a:off x="6986238" y="4807743"/>
              <a:ext cx="1148112" cy="25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6498442" y="5342203"/>
                  <a:ext cx="3571938" cy="537006"/>
                </a:xfrm>
                <a:prstGeom prst="rect">
                  <a:avLst/>
                </a:prstGeom>
              </p:spPr>
              <p:txBody>
                <a:bodyPr wrap="square">
                  <a:spAutoFit/>
                </a:bodyPr>
                <a:lstStyle/>
                <a:p>
                  <a:pPr algn="ctr"/>
                  <a:r>
                    <a:rPr lang="en-US" sz="1400" b="1" dirty="0"/>
                    <a:t>gradiente </a:t>
                  </a:r>
                  <a:r>
                    <a:rPr lang="en-US" sz="1400" b="1" dirty="0" err="1"/>
                    <a:t>negativo</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a:latin typeface="Cambria Math" panose="02040503050406030204" pitchFamily="18" charset="0"/>
                            </a:rPr>
                            <m:t>inicial</m:t>
                          </m:r>
                        </m:sup>
                      </m:sSubSup>
                      <m:r>
                        <a:rPr lang="en-US" sz="1400" b="0" i="0" smtClean="0">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𝛼</m:t>
                      </m:r>
                      <m:r>
                        <a:rPr lang="en-US" sz="1400" i="1" smtClean="0">
                          <a:latin typeface="Cambria Math" panose="02040503050406030204" pitchFamily="18" charset="0"/>
                          <a:ea typeface="Cambria Math" panose="02040503050406030204" pitchFamily="18" charset="0"/>
                        </a:rPr>
                        <m:t>𝛻</m:t>
                      </m:r>
                      <m:sSub>
                        <m:sSubPr>
                          <m:ctrlPr>
                            <a:rPr lang="pt-BR" sz="1400" i="1">
                              <a:latin typeface="Cambria Math" panose="02040503050406030204" pitchFamily="18" charset="0"/>
                              <a:ea typeface="Cambria Math" panose="02040503050406030204" pitchFamily="18" charset="0"/>
                            </a:rPr>
                          </m:ctrlPr>
                        </m:sSubPr>
                        <m:e>
                          <m:r>
                            <a:rPr lang="pt-BR" sz="1400" i="1">
                              <a:latin typeface="Cambria Math" panose="02040503050406030204" pitchFamily="18" charset="0"/>
                              <a:ea typeface="Cambria Math" panose="02040503050406030204" pitchFamily="18" charset="0"/>
                            </a:rPr>
                            <m:t>𝐽</m:t>
                          </m:r>
                        </m:e>
                        <m:sub>
                          <m:r>
                            <a:rPr lang="pt-BR" sz="1400" i="1">
                              <a:latin typeface="Cambria Math" panose="02040503050406030204" pitchFamily="18" charset="0"/>
                              <a:ea typeface="Cambria Math" panose="02040503050406030204" pitchFamily="18" charset="0"/>
                            </a:rPr>
                            <m:t>𝑒</m:t>
                          </m:r>
                        </m:sub>
                      </m:sSub>
                      <m:d>
                        <m:dPr>
                          <m:ctrlPr>
                            <a:rPr lang="pt-BR" sz="1400" i="1">
                              <a:latin typeface="Cambria Math" panose="02040503050406030204" pitchFamily="18" charset="0"/>
                              <a:ea typeface="Cambria Math" panose="02040503050406030204" pitchFamily="18" charset="0"/>
                            </a:rPr>
                          </m:ctrlPr>
                        </m:dPr>
                        <m:e>
                          <m:sSub>
                            <m:sSubPr>
                              <m:ctrlPr>
                                <a:rPr lang="nl-BE"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e>
                      </m:d>
                    </m:oMath>
                  </a14:m>
                  <a:endParaRPr lang="nl-BE" sz="1400" dirty="0"/>
                </a:p>
                <a:p>
                  <a:pPr algn="ct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oMath>
                  </a14:m>
                  <a:r>
                    <a:rPr lang="nl-BE" sz="1400" dirty="0"/>
                    <a:t> </a:t>
                  </a:r>
                  <a:r>
                    <a:rPr lang="nl-BE" sz="1400" dirty="0" err="1"/>
                    <a:t>aumenta</a:t>
                  </a:r>
                  <a:r>
                    <a:rPr lang="nl-BE" sz="1400" dirty="0"/>
                    <a:t> e se </a:t>
                  </a:r>
                  <a:r>
                    <a:rPr lang="nl-BE" sz="1400" dirty="0" err="1"/>
                    <a:t>aproxima</a:t>
                  </a:r>
                  <a:r>
                    <a:rPr lang="nl-BE" sz="1400" dirty="0"/>
                    <a:t> do </a:t>
                  </a:r>
                  <a:r>
                    <a:rPr lang="nl-BE" sz="1400" dirty="0" err="1"/>
                    <a:t>mínimo</a:t>
                  </a:r>
                  <a:endParaRPr lang="nl-BE" sz="1400" dirty="0"/>
                </a:p>
              </p:txBody>
            </p:sp>
          </mc:Choice>
          <mc:Fallback xmlns="">
            <p:sp>
              <p:nvSpPr>
                <p:cNvPr id="17" name="Rectangle 16"/>
                <p:cNvSpPr>
                  <a:spLocks noRot="1" noChangeAspect="1" noMove="1" noResize="1" noEditPoints="1" noAdjustHandles="1" noChangeArrowheads="1" noChangeShapeType="1" noTextEdit="1"/>
                </p:cNvSpPr>
                <p:nvPr/>
              </p:nvSpPr>
              <p:spPr>
                <a:xfrm>
                  <a:off x="6498442" y="5342203"/>
                  <a:ext cx="3571938" cy="537006"/>
                </a:xfrm>
                <a:prstGeom prst="rect">
                  <a:avLst/>
                </a:prstGeom>
                <a:blipFill>
                  <a:blip r:embed="rId7"/>
                  <a:stretch>
                    <a:fillRect b="-12500"/>
                  </a:stretch>
                </a:blipFill>
              </p:spPr>
              <p:txBody>
                <a:bodyPr/>
                <a:lstStyle/>
                <a:p>
                  <a:r>
                    <a:rPr lang="nl-BE">
                      <a:noFill/>
                    </a:rPr>
                    <a:t> </a:t>
                  </a:r>
                </a:p>
              </p:txBody>
            </p:sp>
          </mc:Fallback>
        </mc:AlternateContent>
      </p:grpSp>
    </p:spTree>
    <p:extLst>
      <p:ext uri="{BB962C8B-B14F-4D97-AF65-F5344CB8AC3E}">
        <p14:creationId xmlns:p14="http://schemas.microsoft.com/office/powerpoint/2010/main" val="37267042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498442" y="644806"/>
            <a:ext cx="3571938" cy="5234403"/>
            <a:chOff x="6498442" y="644806"/>
            <a:chExt cx="3571938" cy="5234403"/>
          </a:xfrm>
        </p:grpSpPr>
        <p:grpSp>
          <p:nvGrpSpPr>
            <p:cNvPr id="7" name="Group 6"/>
            <p:cNvGrpSpPr/>
            <p:nvPr/>
          </p:nvGrpSpPr>
          <p:grpSpPr>
            <a:xfrm rot="10800000">
              <a:off x="6769100" y="644806"/>
              <a:ext cx="2806700" cy="4067687"/>
              <a:chOff x="5943600" y="2032000"/>
              <a:chExt cx="2806700" cy="4067687"/>
            </a:xfrm>
          </p:grpSpPr>
          <p:sp>
            <p:nvSpPr>
              <p:cNvPr id="19" name="Oval 18"/>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1" name="Flowchart: Connector 10"/>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 name="Straight Arrow Connector 11"/>
            <p:cNvCxnSpPr/>
            <p:nvPr/>
          </p:nvCxnSpPr>
          <p:spPr>
            <a:xfrm>
              <a:off x="65087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502400" y="4726109"/>
              <a:ext cx="32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6498442" y="2534819"/>
                  <a:ext cx="76662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sSub>
                          <m:sSubPr>
                            <m:ctrlPr>
                              <a:rPr lang="nl-BE"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1</m:t>
                            </m:r>
                          </m:sub>
                        </m:sSub>
                        <m:r>
                          <a:rPr lang="pt-BR" sz="1600" i="1">
                            <a:latin typeface="Cambria Math" panose="02040503050406030204" pitchFamily="18" charset="0"/>
                            <a:ea typeface="Cambria Math" panose="02040503050406030204" pitchFamily="18" charset="0"/>
                          </a:rPr>
                          <m:t>)</m:t>
                        </m:r>
                      </m:oMath>
                    </m:oMathPara>
                  </a14:m>
                  <a:endParaRPr lang="nl-BE" sz="1600" dirty="0"/>
                </a:p>
              </p:txBody>
            </p:sp>
          </mc:Choice>
          <mc:Fallback xmlns="">
            <p:sp>
              <p:nvSpPr>
                <p:cNvPr id="14" name="Rectangle 13"/>
                <p:cNvSpPr>
                  <a:spLocks noRot="1" noChangeAspect="1" noMove="1" noResize="1" noEditPoints="1" noAdjustHandles="1" noChangeArrowheads="1" noChangeShapeType="1" noTextEdit="1"/>
                </p:cNvSpPr>
                <p:nvPr/>
              </p:nvSpPr>
              <p:spPr>
                <a:xfrm>
                  <a:off x="6498442" y="2534819"/>
                  <a:ext cx="766620" cy="338554"/>
                </a:xfrm>
                <a:prstGeom prst="rect">
                  <a:avLst/>
                </a:prstGeom>
                <a:blipFill>
                  <a:blip r:embed="rId2"/>
                  <a:stretch>
                    <a:fillRect b="-1090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9635069" y="4547158"/>
                  <a:ext cx="43531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nl-BE" sz="160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nl-BE" sz="1600" dirty="0"/>
                </a:p>
              </p:txBody>
            </p:sp>
          </mc:Choice>
          <mc:Fallback xmlns="">
            <p:sp>
              <p:nvSpPr>
                <p:cNvPr id="15" name="Rectangle 14"/>
                <p:cNvSpPr>
                  <a:spLocks noRot="1" noChangeAspect="1" noMove="1" noResize="1" noEditPoints="1" noAdjustHandles="1" noChangeArrowheads="1" noChangeShapeType="1" noTextEdit="1"/>
                </p:cNvSpPr>
                <p:nvPr/>
              </p:nvSpPr>
              <p:spPr>
                <a:xfrm>
                  <a:off x="9635069" y="4547158"/>
                  <a:ext cx="435311" cy="338554"/>
                </a:xfrm>
                <a:prstGeom prst="rect">
                  <a:avLst/>
                </a:prstGeom>
                <a:blipFill>
                  <a:blip r:embed="rId3"/>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902450" y="2858827"/>
                  <a:ext cx="2463799" cy="523220"/>
                </a:xfrm>
                <a:prstGeom prst="rect">
                  <a:avLst/>
                </a:prstGeom>
                <a:noFill/>
              </p:spPr>
              <p:txBody>
                <a:bodyPr wrap="square" rtlCol="0">
                  <a:spAutoFit/>
                </a:bodyPr>
                <a:lstStyle/>
                <a:p>
                  <a:pPr algn="ctr"/>
                  <a14:m>
                    <m:oMath xmlns:m="http://schemas.openxmlformats.org/officeDocument/2006/math">
                      <m:sSub>
                        <m:sSubPr>
                          <m:ctrlPr>
                            <a:rPr lang="nl-BE" sz="1400" b="1" i="1">
                              <a:latin typeface="Cambria Math" panose="02040503050406030204" pitchFamily="18" charset="0"/>
                            </a:rPr>
                          </m:ctrlPr>
                        </m:sSubPr>
                        <m:e>
                          <m:r>
                            <a:rPr lang="en-US" sz="1400" b="1" i="1">
                              <a:latin typeface="Cambria Math" panose="02040503050406030204" pitchFamily="18" charset="0"/>
                            </a:rPr>
                            <m:t>𝒂</m:t>
                          </m:r>
                        </m:e>
                        <m:sub>
                          <m:r>
                            <a:rPr lang="en-US" sz="1400" b="1" i="1">
                              <a:latin typeface="Cambria Math" panose="02040503050406030204" pitchFamily="18" charset="0"/>
                            </a:rPr>
                            <m:t>𝟏</m:t>
                          </m:r>
                        </m:sub>
                      </m:sSub>
                    </m:oMath>
                  </a14:m>
                  <a:r>
                    <a:rPr lang="en-US" sz="1400" b="1" dirty="0"/>
                    <a:t> inicializado </a:t>
                  </a:r>
                  <a:r>
                    <a:rPr lang="en-US" sz="1400" b="1" dirty="0" err="1"/>
                    <a:t>em</a:t>
                  </a:r>
                  <a:r>
                    <a:rPr lang="en-US" sz="1400" b="1" dirty="0"/>
                    <a:t> </a:t>
                  </a:r>
                  <a:r>
                    <a:rPr lang="en-US" sz="1400" b="1" dirty="0" err="1"/>
                    <a:t>uma</a:t>
                  </a:r>
                  <a:r>
                    <a:rPr lang="en-US" sz="1400" b="1" dirty="0"/>
                    <a:t> </a:t>
                  </a:r>
                  <a:r>
                    <a:rPr lang="en-US" sz="1400" b="1" dirty="0" err="1"/>
                    <a:t>posição</a:t>
                  </a:r>
                  <a:r>
                    <a:rPr lang="en-US" sz="1400" b="1" dirty="0"/>
                    <a:t> </a:t>
                  </a:r>
                  <a:r>
                    <a:rPr lang="en-US" sz="1400" b="1" dirty="0" err="1"/>
                    <a:t>após</a:t>
                  </a:r>
                  <a:r>
                    <a:rPr lang="en-US" sz="1400" b="1" dirty="0"/>
                    <a:t> o </a:t>
                  </a:r>
                  <a:r>
                    <a:rPr lang="en-US" sz="1400" b="1" dirty="0" err="1"/>
                    <a:t>mínimo</a:t>
                  </a:r>
                  <a:endParaRPr lang="en-US" sz="1400"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6902450" y="2858827"/>
                  <a:ext cx="2463799" cy="523220"/>
                </a:xfrm>
                <a:prstGeom prst="rect">
                  <a:avLst/>
                </a:prstGeom>
                <a:blipFill>
                  <a:blip r:embed="rId4"/>
                  <a:stretch>
                    <a:fillRect t="-2326" b="-10465"/>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522227" y="4807743"/>
                  <a:ext cx="1300446" cy="53617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up>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p>
                        </m:sSubSup>
                      </m:oMath>
                    </m:oMathPara>
                  </a14:m>
                  <a:endParaRPr lang="en-US" sz="1400" dirty="0"/>
                </a:p>
                <a:p>
                  <a:pPr algn="ctr"/>
                  <a:r>
                    <a:rPr lang="en-US" sz="1400" dirty="0" err="1"/>
                    <a:t>mínimo</a:t>
                  </a:r>
                  <a:r>
                    <a:rPr lang="en-US" sz="1400" dirty="0"/>
                    <a:t> global</a:t>
                  </a:r>
                </a:p>
              </p:txBody>
            </p:sp>
          </mc:Choice>
          <mc:Fallback xmlns="">
            <p:sp>
              <p:nvSpPr>
                <p:cNvPr id="18" name="TextBox 17"/>
                <p:cNvSpPr txBox="1">
                  <a:spLocks noRot="1" noChangeAspect="1" noMove="1" noResize="1" noEditPoints="1" noAdjustHandles="1" noChangeArrowheads="1" noChangeShapeType="1" noTextEdit="1"/>
                </p:cNvSpPr>
                <p:nvPr/>
              </p:nvSpPr>
              <p:spPr>
                <a:xfrm>
                  <a:off x="7522227" y="4807743"/>
                  <a:ext cx="1300446" cy="536172"/>
                </a:xfrm>
                <a:prstGeom prst="rect">
                  <a:avLst/>
                </a:prstGeom>
                <a:blipFill>
                  <a:blip r:embed="rId5"/>
                  <a:stretch>
                    <a:fillRect b="-10227"/>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9003958" y="4810334"/>
                  <a:ext cx="727059" cy="3215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b="0" i="0" smtClean="0">
                                <a:latin typeface="Cambria Math" panose="02040503050406030204" pitchFamily="18" charset="0"/>
                              </a:rPr>
                              <m:t>inicial</m:t>
                            </m:r>
                          </m:sup>
                        </m:sSubSup>
                      </m:oMath>
                    </m:oMathPara>
                  </a14:m>
                  <a:endParaRPr lang="nl-BE" sz="1400" dirty="0"/>
                </a:p>
              </p:txBody>
            </p:sp>
          </mc:Choice>
          <mc:Fallback xmlns="">
            <p:sp>
              <p:nvSpPr>
                <p:cNvPr id="2" name="Rectangle 1"/>
                <p:cNvSpPr>
                  <a:spLocks noRot="1" noChangeAspect="1" noMove="1" noResize="1" noEditPoints="1" noAdjustHandles="1" noChangeArrowheads="1" noChangeShapeType="1" noTextEdit="1"/>
                </p:cNvSpPr>
                <p:nvPr/>
              </p:nvSpPr>
              <p:spPr>
                <a:xfrm>
                  <a:off x="9003958" y="4810334"/>
                  <a:ext cx="727059" cy="321563"/>
                </a:xfrm>
                <a:prstGeom prst="rect">
                  <a:avLst/>
                </a:prstGeom>
                <a:blipFill>
                  <a:blip r:embed="rId6"/>
                  <a:stretch>
                    <a:fillRect/>
                  </a:stretch>
                </a:blipFill>
              </p:spPr>
              <p:txBody>
                <a:bodyPr/>
                <a:lstStyle/>
                <a:p>
                  <a:r>
                    <a:rPr lang="nl-BE">
                      <a:noFill/>
                    </a:rPr>
                    <a:t> </a:t>
                  </a:r>
                </a:p>
              </p:txBody>
            </p:sp>
          </mc:Fallback>
        </mc:AlternateContent>
        <p:cxnSp>
          <p:nvCxnSpPr>
            <p:cNvPr id="4" name="Straight Connector 3"/>
            <p:cNvCxnSpPr/>
            <p:nvPr/>
          </p:nvCxnSpPr>
          <p:spPr>
            <a:xfrm rot="5400000">
              <a:off x="8822725" y="4188075"/>
              <a:ext cx="1080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8205438" y="4807743"/>
              <a:ext cx="1148112" cy="2591"/>
            </a:xfrm>
            <a:prstGeom prst="straightConnector1">
              <a:avLst/>
            </a:prstGeom>
            <a:ln>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6498442" y="5342203"/>
                  <a:ext cx="3571938" cy="537006"/>
                </a:xfrm>
                <a:prstGeom prst="rect">
                  <a:avLst/>
                </a:prstGeom>
              </p:spPr>
              <p:txBody>
                <a:bodyPr wrap="square">
                  <a:spAutoFit/>
                </a:bodyPr>
                <a:lstStyle/>
                <a:p>
                  <a:pPr algn="ctr"/>
                  <a:r>
                    <a:rPr lang="en-US" sz="1400" b="1" dirty="0"/>
                    <a:t>gradiente </a:t>
                  </a:r>
                  <a:r>
                    <a:rPr lang="en-US" sz="1400" b="1" dirty="0" err="1"/>
                    <a:t>positivo</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a:latin typeface="Cambria Math" panose="02040503050406030204" pitchFamily="18" charset="0"/>
                            </a:rPr>
                            <m:t>inicial</m:t>
                          </m:r>
                        </m:sup>
                      </m:sSubSup>
                      <m:r>
                        <a:rPr lang="en-US" sz="1400" b="0" i="0" smtClean="0">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𝛼</m:t>
                      </m:r>
                      <m:r>
                        <a:rPr lang="en-US" sz="1400" i="1" smtClean="0">
                          <a:latin typeface="Cambria Math" panose="02040503050406030204" pitchFamily="18" charset="0"/>
                          <a:ea typeface="Cambria Math" panose="02040503050406030204" pitchFamily="18" charset="0"/>
                        </a:rPr>
                        <m:t>𝛻</m:t>
                      </m:r>
                      <m:sSub>
                        <m:sSubPr>
                          <m:ctrlPr>
                            <a:rPr lang="pt-BR" sz="1400" i="1">
                              <a:latin typeface="Cambria Math" panose="02040503050406030204" pitchFamily="18" charset="0"/>
                              <a:ea typeface="Cambria Math" panose="02040503050406030204" pitchFamily="18" charset="0"/>
                            </a:rPr>
                          </m:ctrlPr>
                        </m:sSubPr>
                        <m:e>
                          <m:r>
                            <a:rPr lang="pt-BR" sz="1400" i="1">
                              <a:latin typeface="Cambria Math" panose="02040503050406030204" pitchFamily="18" charset="0"/>
                              <a:ea typeface="Cambria Math" panose="02040503050406030204" pitchFamily="18" charset="0"/>
                            </a:rPr>
                            <m:t>𝐽</m:t>
                          </m:r>
                        </m:e>
                        <m:sub>
                          <m:r>
                            <a:rPr lang="pt-BR" sz="1400" i="1">
                              <a:latin typeface="Cambria Math" panose="02040503050406030204" pitchFamily="18" charset="0"/>
                              <a:ea typeface="Cambria Math" panose="02040503050406030204" pitchFamily="18" charset="0"/>
                            </a:rPr>
                            <m:t>𝑒</m:t>
                          </m:r>
                        </m:sub>
                      </m:sSub>
                      <m:d>
                        <m:dPr>
                          <m:ctrlPr>
                            <a:rPr lang="pt-BR" sz="1400" i="1">
                              <a:latin typeface="Cambria Math" panose="02040503050406030204" pitchFamily="18" charset="0"/>
                              <a:ea typeface="Cambria Math" panose="02040503050406030204" pitchFamily="18" charset="0"/>
                            </a:rPr>
                          </m:ctrlPr>
                        </m:dPr>
                        <m:e>
                          <m:sSub>
                            <m:sSubPr>
                              <m:ctrlPr>
                                <a:rPr lang="nl-BE"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e>
                      </m:d>
                    </m:oMath>
                  </a14:m>
                  <a:endParaRPr lang="nl-BE" sz="1400" dirty="0"/>
                </a:p>
                <a:p>
                  <a:pPr algn="ct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oMath>
                  </a14:m>
                  <a:r>
                    <a:rPr lang="nl-BE" sz="1400" dirty="0"/>
                    <a:t> diminiu e se </a:t>
                  </a:r>
                  <a:r>
                    <a:rPr lang="nl-BE" sz="1400" dirty="0" err="1"/>
                    <a:t>aproxima</a:t>
                  </a:r>
                  <a:r>
                    <a:rPr lang="nl-BE" sz="1400" dirty="0"/>
                    <a:t> do </a:t>
                  </a:r>
                  <a:r>
                    <a:rPr lang="nl-BE" sz="1400" dirty="0" err="1"/>
                    <a:t>mínimo</a:t>
                  </a:r>
                  <a:endParaRPr lang="nl-BE" sz="1400" dirty="0"/>
                </a:p>
              </p:txBody>
            </p:sp>
          </mc:Choice>
          <mc:Fallback xmlns="">
            <p:sp>
              <p:nvSpPr>
                <p:cNvPr id="17" name="Rectangle 16"/>
                <p:cNvSpPr>
                  <a:spLocks noRot="1" noChangeAspect="1" noMove="1" noResize="1" noEditPoints="1" noAdjustHandles="1" noChangeArrowheads="1" noChangeShapeType="1" noTextEdit="1"/>
                </p:cNvSpPr>
                <p:nvPr/>
              </p:nvSpPr>
              <p:spPr>
                <a:xfrm>
                  <a:off x="6498442" y="5342203"/>
                  <a:ext cx="3571938" cy="537006"/>
                </a:xfrm>
                <a:prstGeom prst="rect">
                  <a:avLst/>
                </a:prstGeom>
                <a:blipFill>
                  <a:blip r:embed="rId7"/>
                  <a:stretch>
                    <a:fillRect b="-12500"/>
                  </a:stretch>
                </a:blipFill>
              </p:spPr>
              <p:txBody>
                <a:bodyPr/>
                <a:lstStyle/>
                <a:p>
                  <a:r>
                    <a:rPr lang="nl-BE">
                      <a:noFill/>
                    </a:rPr>
                    <a:t> </a:t>
                  </a:r>
                </a:p>
              </p:txBody>
            </p:sp>
          </mc:Fallback>
        </mc:AlternateContent>
        <p:cxnSp>
          <p:nvCxnSpPr>
            <p:cNvPr id="5" name="Straight Arrow Connector 4"/>
            <p:cNvCxnSpPr/>
            <p:nvPr/>
          </p:nvCxnSpPr>
          <p:spPr>
            <a:xfrm flipH="1">
              <a:off x="9179906" y="3209455"/>
              <a:ext cx="396591" cy="907881"/>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Flowchart: Connector 7"/>
            <p:cNvSpPr/>
            <p:nvPr/>
          </p:nvSpPr>
          <p:spPr>
            <a:xfrm>
              <a:off x="931986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11302145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497840" y="1894739"/>
            <a:ext cx="3469041" cy="2223658"/>
            <a:chOff x="6426200" y="2839619"/>
            <a:chExt cx="3469041" cy="2223658"/>
          </a:xfrm>
        </p:grpSpPr>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pt-BR">
                      <a:noFill/>
                    </a:rPr>
                    <a:t> </a:t>
                  </a:r>
                </a:p>
              </p:txBody>
            </p:sp>
          </mc:Fallback>
        </mc:AlternateContent>
        <p:sp>
          <p:nvSpPr>
            <p:cNvPr id="21" name="Rectangle 20"/>
            <p:cNvSpPr/>
            <p:nvPr/>
          </p:nvSpPr>
          <p:spPr>
            <a:xfrm>
              <a:off x="8867643" y="4416946"/>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29" name="Freeform 28"/>
            <p:cNvSpPr/>
            <p:nvPr/>
          </p:nvSpPr>
          <p:spPr>
            <a:xfrm>
              <a:off x="6575413" y="3276600"/>
              <a:ext cx="2209800" cy="1387355"/>
            </a:xfrm>
            <a:custGeom>
              <a:avLst/>
              <a:gdLst>
                <a:gd name="connsiteX0" fmla="*/ 0 w 1699260"/>
                <a:gd name="connsiteY0" fmla="*/ 0 h 1575619"/>
                <a:gd name="connsiteX1" fmla="*/ 365760 w 1699260"/>
                <a:gd name="connsiteY1" fmla="*/ 1348740 h 1575619"/>
                <a:gd name="connsiteX2" fmla="*/ 1699260 w 1699260"/>
                <a:gd name="connsiteY2" fmla="*/ 1562100 h 1575619"/>
              </a:gdLst>
              <a:ahLst/>
              <a:cxnLst>
                <a:cxn ang="0">
                  <a:pos x="connsiteX0" y="connsiteY0"/>
                </a:cxn>
                <a:cxn ang="0">
                  <a:pos x="connsiteX1" y="connsiteY1"/>
                </a:cxn>
                <a:cxn ang="0">
                  <a:pos x="connsiteX2" y="connsiteY2"/>
                </a:cxn>
              </a:cxnLst>
              <a:rect l="l" t="t" r="r" b="b"/>
              <a:pathLst>
                <a:path w="1699260" h="1575619">
                  <a:moveTo>
                    <a:pt x="0" y="0"/>
                  </a:moveTo>
                  <a:cubicBezTo>
                    <a:pt x="41275" y="544195"/>
                    <a:pt x="82550" y="1088390"/>
                    <a:pt x="365760" y="1348740"/>
                  </a:cubicBezTo>
                  <a:cubicBezTo>
                    <a:pt x="648970" y="1609090"/>
                    <a:pt x="1174115" y="1585595"/>
                    <a:pt x="1699260" y="15621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2" name="Group 31"/>
          <p:cNvGrpSpPr/>
          <p:nvPr/>
        </p:nvGrpSpPr>
        <p:grpSpPr>
          <a:xfrm>
            <a:off x="4224020" y="1913568"/>
            <a:ext cx="3469041" cy="2223658"/>
            <a:chOff x="4224020" y="1913568"/>
            <a:chExt cx="3469041" cy="2223658"/>
          </a:xfrm>
        </p:grpSpPr>
        <p:cxnSp>
          <p:nvCxnSpPr>
            <p:cNvPr id="37" name="Straight Arrow Connector 36"/>
            <p:cNvCxnSpPr/>
            <p:nvPr/>
          </p:nvCxnSpPr>
          <p:spPr>
            <a:xfrm>
              <a:off x="4230370" y="1998821"/>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4224020" y="3800058"/>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Rectangle 43"/>
                <p:cNvSpPr/>
                <p:nvPr/>
              </p:nvSpPr>
              <p:spPr>
                <a:xfrm>
                  <a:off x="4296262" y="1913568"/>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44" name="Rectangle 43"/>
                <p:cNvSpPr>
                  <a:spLocks noRot="1" noChangeAspect="1" noMove="1" noResize="1" noEditPoints="1" noAdjustHandles="1" noChangeArrowheads="1" noChangeShapeType="1" noTextEdit="1"/>
                </p:cNvSpPr>
                <p:nvPr/>
              </p:nvSpPr>
              <p:spPr>
                <a:xfrm>
                  <a:off x="4296262" y="1913568"/>
                  <a:ext cx="753220" cy="369332"/>
                </a:xfrm>
                <a:prstGeom prst="rect">
                  <a:avLst/>
                </a:prstGeom>
                <a:blipFill>
                  <a:blip r:embed="rId4"/>
                  <a:stretch>
                    <a:fillRect b="-13333"/>
                  </a:stretch>
                </a:blipFill>
              </p:spPr>
              <p:txBody>
                <a:bodyPr/>
                <a:lstStyle/>
                <a:p>
                  <a:r>
                    <a:rPr lang="pt-BR">
                      <a:noFill/>
                    </a:rPr>
                    <a:t> </a:t>
                  </a:r>
                </a:p>
              </p:txBody>
            </p:sp>
          </mc:Fallback>
        </mc:AlternateContent>
        <p:sp>
          <p:nvSpPr>
            <p:cNvPr id="45" name="Rectangle 44"/>
            <p:cNvSpPr/>
            <p:nvPr/>
          </p:nvSpPr>
          <p:spPr>
            <a:xfrm>
              <a:off x="6665463" y="3490895"/>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31" name="Freeform 30"/>
            <p:cNvSpPr/>
            <p:nvPr/>
          </p:nvSpPr>
          <p:spPr>
            <a:xfrm>
              <a:off x="4419600" y="2415540"/>
              <a:ext cx="2209800" cy="1104900"/>
            </a:xfrm>
            <a:custGeom>
              <a:avLst/>
              <a:gdLst>
                <a:gd name="connsiteX0" fmla="*/ 0 w 2209800"/>
                <a:gd name="connsiteY0" fmla="*/ 0 h 1104900"/>
                <a:gd name="connsiteX1" fmla="*/ 800100 w 2209800"/>
                <a:gd name="connsiteY1" fmla="*/ 838200 h 1104900"/>
                <a:gd name="connsiteX2" fmla="*/ 2209800 w 2209800"/>
                <a:gd name="connsiteY2" fmla="*/ 1104900 h 1104900"/>
              </a:gdLst>
              <a:ahLst/>
              <a:cxnLst>
                <a:cxn ang="0">
                  <a:pos x="connsiteX0" y="connsiteY0"/>
                </a:cxn>
                <a:cxn ang="0">
                  <a:pos x="connsiteX1" y="connsiteY1"/>
                </a:cxn>
                <a:cxn ang="0">
                  <a:pos x="connsiteX2" y="connsiteY2"/>
                </a:cxn>
              </a:cxnLst>
              <a:rect l="l" t="t" r="r" b="b"/>
              <a:pathLst>
                <a:path w="2209800" h="1104900">
                  <a:moveTo>
                    <a:pt x="0" y="0"/>
                  </a:moveTo>
                  <a:cubicBezTo>
                    <a:pt x="215900" y="327025"/>
                    <a:pt x="431800" y="654050"/>
                    <a:pt x="800100" y="838200"/>
                  </a:cubicBezTo>
                  <a:cubicBezTo>
                    <a:pt x="1168400" y="1022350"/>
                    <a:pt x="1902460" y="1054100"/>
                    <a:pt x="2209800" y="11049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4" name="Group 33"/>
          <p:cNvGrpSpPr/>
          <p:nvPr/>
        </p:nvGrpSpPr>
        <p:grpSpPr>
          <a:xfrm>
            <a:off x="8393632" y="1979992"/>
            <a:ext cx="3469041" cy="2223658"/>
            <a:chOff x="8393632" y="1979992"/>
            <a:chExt cx="3469041" cy="2223658"/>
          </a:xfrm>
        </p:grpSpPr>
        <p:cxnSp>
          <p:nvCxnSpPr>
            <p:cNvPr id="48" name="Straight Arrow Connector 47"/>
            <p:cNvCxnSpPr/>
            <p:nvPr/>
          </p:nvCxnSpPr>
          <p:spPr>
            <a:xfrm>
              <a:off x="8399982" y="2065245"/>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8393632" y="3866482"/>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tangle 49"/>
                <p:cNvSpPr/>
                <p:nvPr/>
              </p:nvSpPr>
              <p:spPr>
                <a:xfrm>
                  <a:off x="8465874" y="1979992"/>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50" name="Rectangle 49"/>
                <p:cNvSpPr>
                  <a:spLocks noRot="1" noChangeAspect="1" noMove="1" noResize="1" noEditPoints="1" noAdjustHandles="1" noChangeArrowheads="1" noChangeShapeType="1" noTextEdit="1"/>
                </p:cNvSpPr>
                <p:nvPr/>
              </p:nvSpPr>
              <p:spPr>
                <a:xfrm>
                  <a:off x="8465874" y="1979992"/>
                  <a:ext cx="753220" cy="369332"/>
                </a:xfrm>
                <a:prstGeom prst="rect">
                  <a:avLst/>
                </a:prstGeom>
                <a:blipFill>
                  <a:blip r:embed="rId5"/>
                  <a:stretch>
                    <a:fillRect b="-13333"/>
                  </a:stretch>
                </a:blipFill>
              </p:spPr>
              <p:txBody>
                <a:bodyPr/>
                <a:lstStyle/>
                <a:p>
                  <a:r>
                    <a:rPr lang="pt-BR">
                      <a:noFill/>
                    </a:rPr>
                    <a:t> </a:t>
                  </a:r>
                </a:p>
              </p:txBody>
            </p:sp>
          </mc:Fallback>
        </mc:AlternateContent>
        <p:sp>
          <p:nvSpPr>
            <p:cNvPr id="51" name="Rectangle 50"/>
            <p:cNvSpPr/>
            <p:nvPr/>
          </p:nvSpPr>
          <p:spPr>
            <a:xfrm>
              <a:off x="10835075" y="3557319"/>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33" name="Freeform 32"/>
            <p:cNvSpPr/>
            <p:nvPr/>
          </p:nvSpPr>
          <p:spPr>
            <a:xfrm>
              <a:off x="8511540" y="2247900"/>
              <a:ext cx="1676400" cy="92964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 name="Group 2"/>
          <p:cNvGrpSpPr/>
          <p:nvPr/>
        </p:nvGrpSpPr>
        <p:grpSpPr>
          <a:xfrm>
            <a:off x="4230370" y="4542555"/>
            <a:ext cx="3469041" cy="2223658"/>
            <a:chOff x="4230370" y="4542555"/>
            <a:chExt cx="3469041" cy="2223658"/>
          </a:xfrm>
        </p:grpSpPr>
        <p:cxnSp>
          <p:nvCxnSpPr>
            <p:cNvPr id="23" name="Straight Arrow Connector 22"/>
            <p:cNvCxnSpPr/>
            <p:nvPr/>
          </p:nvCxnSpPr>
          <p:spPr>
            <a:xfrm>
              <a:off x="4236720" y="4627808"/>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230370" y="6429045"/>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p:cNvSpPr/>
                <p:nvPr/>
              </p:nvSpPr>
              <p:spPr>
                <a:xfrm>
                  <a:off x="4302612" y="4542555"/>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5" name="Rectangle 24"/>
                <p:cNvSpPr>
                  <a:spLocks noRot="1" noChangeAspect="1" noMove="1" noResize="1" noEditPoints="1" noAdjustHandles="1" noChangeArrowheads="1" noChangeShapeType="1" noTextEdit="1"/>
                </p:cNvSpPr>
                <p:nvPr/>
              </p:nvSpPr>
              <p:spPr>
                <a:xfrm>
                  <a:off x="4302612" y="4542555"/>
                  <a:ext cx="753220" cy="369332"/>
                </a:xfrm>
                <a:prstGeom prst="rect">
                  <a:avLst/>
                </a:prstGeom>
                <a:blipFill>
                  <a:blip r:embed="rId6"/>
                  <a:stretch>
                    <a:fillRect b="-13115"/>
                  </a:stretch>
                </a:blipFill>
              </p:spPr>
              <p:txBody>
                <a:bodyPr/>
                <a:lstStyle/>
                <a:p>
                  <a:r>
                    <a:rPr lang="pt-BR">
                      <a:noFill/>
                    </a:rPr>
                    <a:t> </a:t>
                  </a:r>
                </a:p>
              </p:txBody>
            </p:sp>
          </mc:Fallback>
        </mc:AlternateContent>
        <p:sp>
          <p:nvSpPr>
            <p:cNvPr id="26" name="Rectangle 25"/>
            <p:cNvSpPr/>
            <p:nvPr/>
          </p:nvSpPr>
          <p:spPr>
            <a:xfrm>
              <a:off x="6671813" y="6119882"/>
              <a:ext cx="1027598" cy="646331"/>
            </a:xfrm>
            <a:prstGeom prst="rect">
              <a:avLst/>
            </a:prstGeom>
          </p:spPr>
          <p:txBody>
            <a:bodyPr wrap="square">
              <a:spAutoFit/>
            </a:bodyPr>
            <a:lstStyle/>
            <a:p>
              <a:pPr algn="ctr"/>
              <a:r>
                <a:rPr lang="nl-BE" dirty="0"/>
                <a:t># de </a:t>
              </a:r>
              <a:r>
                <a:rPr lang="nl-BE" dirty="0" err="1"/>
                <a:t>iterações</a:t>
              </a:r>
              <a:endParaRPr lang="nl-BE" dirty="0"/>
            </a:p>
          </p:txBody>
        </p:sp>
        <p:grpSp>
          <p:nvGrpSpPr>
            <p:cNvPr id="2" name="Group 1"/>
            <p:cNvGrpSpPr/>
            <p:nvPr/>
          </p:nvGrpSpPr>
          <p:grpSpPr>
            <a:xfrm>
              <a:off x="4296262" y="5421973"/>
              <a:ext cx="2422570" cy="464820"/>
              <a:chOff x="4856408" y="5438056"/>
              <a:chExt cx="2422570" cy="464820"/>
            </a:xfrm>
          </p:grpSpPr>
          <p:sp>
            <p:nvSpPr>
              <p:cNvPr id="27" name="Freeform 26"/>
              <p:cNvSpPr/>
              <p:nvPr/>
            </p:nvSpPr>
            <p:spPr>
              <a:xfrm>
                <a:off x="5256786" y="5438056"/>
                <a:ext cx="403200"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Freeform 27"/>
              <p:cNvSpPr/>
              <p:nvPr/>
            </p:nvSpPr>
            <p:spPr>
              <a:xfrm flipH="1">
                <a:off x="5658106"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Freeform 34"/>
              <p:cNvSpPr/>
              <p:nvPr/>
            </p:nvSpPr>
            <p:spPr>
              <a:xfrm>
                <a:off x="6059424"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Freeform 35"/>
              <p:cNvSpPr/>
              <p:nvPr/>
            </p:nvSpPr>
            <p:spPr>
              <a:xfrm flipH="1">
                <a:off x="6467601" y="5438056"/>
                <a:ext cx="403200"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Freeform 37"/>
              <p:cNvSpPr/>
              <p:nvPr/>
            </p:nvSpPr>
            <p:spPr>
              <a:xfrm>
                <a:off x="6877660"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Freeform 38"/>
              <p:cNvSpPr/>
              <p:nvPr/>
            </p:nvSpPr>
            <p:spPr>
              <a:xfrm flipH="1">
                <a:off x="4856408"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spTree>
    <p:extLst>
      <p:ext uri="{BB962C8B-B14F-4D97-AF65-F5344CB8AC3E}">
        <p14:creationId xmlns:p14="http://schemas.microsoft.com/office/powerpoint/2010/main" val="21566128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7" name="Group 166"/>
          <p:cNvGrpSpPr/>
          <p:nvPr/>
        </p:nvGrpSpPr>
        <p:grpSpPr>
          <a:xfrm>
            <a:off x="6818898" y="2134388"/>
            <a:ext cx="3549478" cy="3157828"/>
            <a:chOff x="6818898" y="2134388"/>
            <a:chExt cx="3549478" cy="3157828"/>
          </a:xfrm>
        </p:grpSpPr>
        <p:sp>
          <p:nvSpPr>
            <p:cNvPr id="108" name="Oval 107"/>
            <p:cNvSpPr/>
            <p:nvPr/>
          </p:nvSpPr>
          <p:spPr>
            <a:xfrm>
              <a:off x="7353299" y="27490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9" name="Oval 108"/>
            <p:cNvSpPr/>
            <p:nvPr/>
          </p:nvSpPr>
          <p:spPr>
            <a:xfrm>
              <a:off x="7533299" y="29290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0" name="Oval 109"/>
            <p:cNvSpPr/>
            <p:nvPr/>
          </p:nvSpPr>
          <p:spPr>
            <a:xfrm>
              <a:off x="7713299" y="31090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1" name="Oval 110"/>
            <p:cNvSpPr/>
            <p:nvPr/>
          </p:nvSpPr>
          <p:spPr>
            <a:xfrm>
              <a:off x="7893299" y="32890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2" name="Oval 111"/>
            <p:cNvSpPr/>
            <p:nvPr/>
          </p:nvSpPr>
          <p:spPr>
            <a:xfrm>
              <a:off x="8073299" y="34690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3" name="Oval 112"/>
            <p:cNvSpPr/>
            <p:nvPr/>
          </p:nvSpPr>
          <p:spPr>
            <a:xfrm>
              <a:off x="8253299" y="36490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4" name="Multiply 113"/>
            <p:cNvSpPr>
              <a:spLocks noChangeAspect="1"/>
            </p:cNvSpPr>
            <p:nvPr/>
          </p:nvSpPr>
          <p:spPr>
            <a:xfrm>
              <a:off x="8349614" y="3734666"/>
              <a:ext cx="158298" cy="180000"/>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9" name="Straight Connector 118"/>
            <p:cNvCxnSpPr/>
            <p:nvPr/>
          </p:nvCxnSpPr>
          <p:spPr>
            <a:xfrm flipH="1">
              <a:off x="7936368" y="4340403"/>
              <a:ext cx="136931" cy="180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a:off x="8074119" y="4165165"/>
              <a:ext cx="153100" cy="1752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H="1">
              <a:off x="8216880" y="4030041"/>
              <a:ext cx="86539" cy="15067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H="1">
              <a:off x="8304826" y="3915692"/>
              <a:ext cx="65154" cy="11250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a:off x="8368145" y="3829031"/>
              <a:ext cx="65154" cy="9217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1" name="Multiply 130"/>
            <p:cNvSpPr>
              <a:spLocks noChangeAspect="1"/>
            </p:cNvSpPr>
            <p:nvPr/>
          </p:nvSpPr>
          <p:spPr>
            <a:xfrm>
              <a:off x="7733351" y="4634932"/>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5" name="Straight Connector 114"/>
            <p:cNvCxnSpPr/>
            <p:nvPr/>
          </p:nvCxnSpPr>
          <p:spPr>
            <a:xfrm flipH="1">
              <a:off x="7750018" y="4513680"/>
              <a:ext cx="193832" cy="18285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2" name="Multiply 131"/>
            <p:cNvSpPr>
              <a:spLocks noChangeAspect="1"/>
            </p:cNvSpPr>
            <p:nvPr/>
          </p:nvSpPr>
          <p:spPr>
            <a:xfrm>
              <a:off x="7907441" y="446995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3" name="Multiply 132"/>
            <p:cNvSpPr>
              <a:spLocks noChangeAspect="1"/>
            </p:cNvSpPr>
            <p:nvPr/>
          </p:nvSpPr>
          <p:spPr>
            <a:xfrm>
              <a:off x="7991128" y="4358555"/>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4" name="Multiply 133"/>
            <p:cNvSpPr>
              <a:spLocks noChangeAspect="1"/>
            </p:cNvSpPr>
            <p:nvPr/>
          </p:nvSpPr>
          <p:spPr>
            <a:xfrm>
              <a:off x="8073299" y="4257603"/>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5" name="Multiply 134"/>
            <p:cNvSpPr>
              <a:spLocks noChangeAspect="1"/>
            </p:cNvSpPr>
            <p:nvPr/>
          </p:nvSpPr>
          <p:spPr>
            <a:xfrm>
              <a:off x="8300077" y="3920332"/>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4" name="Multiply 153"/>
            <p:cNvSpPr>
              <a:spLocks noChangeAspect="1"/>
            </p:cNvSpPr>
            <p:nvPr/>
          </p:nvSpPr>
          <p:spPr>
            <a:xfrm>
              <a:off x="8175312" y="4136565"/>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5" name="Multiply 154"/>
            <p:cNvSpPr>
              <a:spLocks noChangeAspect="1"/>
            </p:cNvSpPr>
            <p:nvPr/>
          </p:nvSpPr>
          <p:spPr>
            <a:xfrm>
              <a:off x="8241507" y="4011444"/>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60" name="Straight Arrow Connector 159"/>
            <p:cNvCxnSpPr/>
            <p:nvPr/>
          </p:nvCxnSpPr>
          <p:spPr>
            <a:xfrm>
              <a:off x="703887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p:nvPr/>
          </p:nvCxnSpPr>
          <p:spPr>
            <a:xfrm rot="5400000">
              <a:off x="8507912" y="3626810"/>
              <a:ext cx="0" cy="2952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2" name="TextBox 161"/>
                <p:cNvSpPr txBox="1"/>
                <p:nvPr/>
              </p:nvSpPr>
              <p:spPr>
                <a:xfrm>
                  <a:off x="9942348" y="4892106"/>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162" name="TextBox 161"/>
                <p:cNvSpPr txBox="1">
                  <a:spLocks noRot="1" noChangeAspect="1" noMove="1" noResize="1" noEditPoints="1" noAdjustHandles="1" noChangeArrowheads="1" noChangeShapeType="1" noTextEdit="1"/>
                </p:cNvSpPr>
                <p:nvPr/>
              </p:nvSpPr>
              <p:spPr>
                <a:xfrm>
                  <a:off x="9942348" y="4892106"/>
                  <a:ext cx="426028" cy="400110"/>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3" name="TextBox 162"/>
                <p:cNvSpPr txBox="1"/>
                <p:nvPr/>
              </p:nvSpPr>
              <p:spPr>
                <a:xfrm>
                  <a:off x="681889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163" name="TextBox 162"/>
                <p:cNvSpPr txBox="1">
                  <a:spLocks noRot="1" noChangeAspect="1" noMove="1" noResize="1" noEditPoints="1" noAdjustHandles="1" noChangeArrowheads="1" noChangeShapeType="1" noTextEdit="1"/>
                </p:cNvSpPr>
                <p:nvPr/>
              </p:nvSpPr>
              <p:spPr>
                <a:xfrm>
                  <a:off x="6818898" y="2134388"/>
                  <a:ext cx="426028" cy="400110"/>
                </a:xfrm>
                <a:prstGeom prst="rect">
                  <a:avLst/>
                </a:prstGeom>
                <a:blipFill>
                  <a:blip r:embed="rId3"/>
                  <a:stretch>
                    <a:fillRect/>
                  </a:stretch>
                </a:blipFill>
              </p:spPr>
              <p:txBody>
                <a:bodyPr/>
                <a:lstStyle/>
                <a:p>
                  <a:r>
                    <a:rPr lang="pt-BR">
                      <a:noFill/>
                    </a:rPr>
                    <a:t> </a:t>
                  </a:r>
                </a:p>
              </p:txBody>
            </p:sp>
          </mc:Fallback>
        </mc:AlternateContent>
      </p:grpSp>
      <p:grpSp>
        <p:nvGrpSpPr>
          <p:cNvPr id="166" name="Group 165"/>
          <p:cNvGrpSpPr/>
          <p:nvPr/>
        </p:nvGrpSpPr>
        <p:grpSpPr>
          <a:xfrm>
            <a:off x="2817120" y="895312"/>
            <a:ext cx="3539783" cy="4892060"/>
            <a:chOff x="2817120" y="895312"/>
            <a:chExt cx="3539783" cy="4892060"/>
          </a:xfrm>
        </p:grpSpPr>
        <p:sp>
          <p:nvSpPr>
            <p:cNvPr id="4" name="Oval 3"/>
            <p:cNvSpPr>
              <a:spLocks/>
            </p:cNvSpPr>
            <p:nvPr/>
          </p:nvSpPr>
          <p:spPr>
            <a:xfrm>
              <a:off x="3657598" y="1683325"/>
              <a:ext cx="1800000" cy="36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Oval 4"/>
            <p:cNvSpPr/>
            <p:nvPr/>
          </p:nvSpPr>
          <p:spPr>
            <a:xfrm>
              <a:off x="4017598" y="2042031"/>
              <a:ext cx="1080000" cy="28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Oval 6"/>
            <p:cNvSpPr/>
            <p:nvPr/>
          </p:nvSpPr>
          <p:spPr>
            <a:xfrm>
              <a:off x="4377598" y="2402031"/>
              <a:ext cx="3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a:off x="4197598" y="2222031"/>
              <a:ext cx="720000" cy="25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3837598" y="1862031"/>
              <a:ext cx="1440000" cy="32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a:spLocks/>
            </p:cNvSpPr>
            <p:nvPr/>
          </p:nvSpPr>
          <p:spPr>
            <a:xfrm>
              <a:off x="3477598" y="1502031"/>
              <a:ext cx="2160000" cy="39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3" name="Straight Connector 102"/>
            <p:cNvCxnSpPr/>
            <p:nvPr/>
          </p:nvCxnSpPr>
          <p:spPr>
            <a:xfrm flipH="1">
              <a:off x="4253250" y="5216278"/>
              <a:ext cx="386493" cy="15378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6" name="Multiply 135"/>
            <p:cNvSpPr>
              <a:spLocks/>
            </p:cNvSpPr>
            <p:nvPr/>
          </p:nvSpPr>
          <p:spPr>
            <a:xfrm>
              <a:off x="4216841" y="5338443"/>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7" name="Multiply 136"/>
            <p:cNvSpPr>
              <a:spLocks/>
            </p:cNvSpPr>
            <p:nvPr/>
          </p:nvSpPr>
          <p:spPr>
            <a:xfrm>
              <a:off x="4598658" y="5170600"/>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Multiply 68"/>
            <p:cNvSpPr>
              <a:spLocks noChangeAspect="1"/>
            </p:cNvSpPr>
            <p:nvPr/>
          </p:nvSpPr>
          <p:spPr>
            <a:xfrm>
              <a:off x="4468132" y="3344554"/>
              <a:ext cx="158298" cy="180000"/>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1" name="Straight Connector 70"/>
            <p:cNvCxnSpPr/>
            <p:nvPr/>
          </p:nvCxnSpPr>
          <p:spPr>
            <a:xfrm flipH="1" flipV="1">
              <a:off x="4516368" y="3611183"/>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flipH="1" flipV="1">
              <a:off x="4522774" y="3661302"/>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flipH="1" flipV="1">
              <a:off x="4540454" y="3778347"/>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10800000" flipH="1" flipV="1">
              <a:off x="4551995" y="3841032"/>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flipH="1" flipV="1">
              <a:off x="4557568" y="3898479"/>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8" name="Multiply 137"/>
            <p:cNvSpPr>
              <a:spLocks noChangeAspect="1"/>
            </p:cNvSpPr>
            <p:nvPr/>
          </p:nvSpPr>
          <p:spPr>
            <a:xfrm>
              <a:off x="4396841" y="4994030"/>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8" name="Straight Connector 97"/>
            <p:cNvCxnSpPr/>
            <p:nvPr/>
          </p:nvCxnSpPr>
          <p:spPr>
            <a:xfrm flipV="1">
              <a:off x="4433250" y="4936612"/>
              <a:ext cx="145222" cy="1017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4433250" y="5036924"/>
              <a:ext cx="206493" cy="180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9" name="Multiply 138"/>
            <p:cNvSpPr>
              <a:spLocks noChangeAspect="1"/>
            </p:cNvSpPr>
            <p:nvPr/>
          </p:nvSpPr>
          <p:spPr>
            <a:xfrm>
              <a:off x="4541256" y="489210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0" name="Multiply 139"/>
            <p:cNvSpPr>
              <a:spLocks noChangeAspect="1"/>
            </p:cNvSpPr>
            <p:nvPr/>
          </p:nvSpPr>
          <p:spPr>
            <a:xfrm>
              <a:off x="4416484" y="4782417"/>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1" name="Multiply 140"/>
            <p:cNvSpPr>
              <a:spLocks noChangeAspect="1"/>
            </p:cNvSpPr>
            <p:nvPr/>
          </p:nvSpPr>
          <p:spPr>
            <a:xfrm>
              <a:off x="4527814" y="466584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2" name="Multiply 141"/>
            <p:cNvSpPr>
              <a:spLocks/>
            </p:cNvSpPr>
            <p:nvPr/>
          </p:nvSpPr>
          <p:spPr>
            <a:xfrm>
              <a:off x="4432482" y="4497324"/>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3" name="Multiply 142"/>
            <p:cNvSpPr>
              <a:spLocks/>
            </p:cNvSpPr>
            <p:nvPr/>
          </p:nvSpPr>
          <p:spPr>
            <a:xfrm>
              <a:off x="4586752" y="4430025"/>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4" name="Multiply 143"/>
            <p:cNvSpPr>
              <a:spLocks/>
            </p:cNvSpPr>
            <p:nvPr/>
          </p:nvSpPr>
          <p:spPr>
            <a:xfrm>
              <a:off x="4489301" y="4254654"/>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5" name="Multiply 144"/>
            <p:cNvSpPr>
              <a:spLocks/>
            </p:cNvSpPr>
            <p:nvPr/>
          </p:nvSpPr>
          <p:spPr>
            <a:xfrm>
              <a:off x="4647454" y="4169248"/>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6" name="Multiply 145"/>
            <p:cNvSpPr>
              <a:spLocks/>
            </p:cNvSpPr>
            <p:nvPr/>
          </p:nvSpPr>
          <p:spPr>
            <a:xfrm>
              <a:off x="4515354" y="4085156"/>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7" name="Multiply 146"/>
            <p:cNvSpPr>
              <a:spLocks noChangeAspect="1"/>
            </p:cNvSpPr>
            <p:nvPr/>
          </p:nvSpPr>
          <p:spPr>
            <a:xfrm>
              <a:off x="4601229" y="3950902"/>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8" name="Multiply 147"/>
            <p:cNvSpPr>
              <a:spLocks noChangeAspect="1"/>
            </p:cNvSpPr>
            <p:nvPr/>
          </p:nvSpPr>
          <p:spPr>
            <a:xfrm>
              <a:off x="4598029" y="3846380"/>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9" name="Multiply 148"/>
            <p:cNvSpPr>
              <a:spLocks noChangeAspect="1"/>
            </p:cNvSpPr>
            <p:nvPr/>
          </p:nvSpPr>
          <p:spPr>
            <a:xfrm>
              <a:off x="4517694" y="3803997"/>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0" name="Multiply 149"/>
            <p:cNvSpPr>
              <a:spLocks noChangeAspect="1"/>
            </p:cNvSpPr>
            <p:nvPr/>
          </p:nvSpPr>
          <p:spPr>
            <a:xfrm>
              <a:off x="4496498" y="3683246"/>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1" name="Multiply 150"/>
            <p:cNvSpPr>
              <a:spLocks noChangeAspect="1"/>
            </p:cNvSpPr>
            <p:nvPr/>
          </p:nvSpPr>
          <p:spPr>
            <a:xfrm>
              <a:off x="4486717" y="3557718"/>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0" name="Straight Connector 79"/>
            <p:cNvCxnSpPr/>
            <p:nvPr/>
          </p:nvCxnSpPr>
          <p:spPr>
            <a:xfrm rot="10800000" flipH="1" flipV="1">
              <a:off x="4569109" y="3960140"/>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4551996" y="4006045"/>
              <a:ext cx="87747" cy="12439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flipV="1">
              <a:off x="4570316" y="4113719"/>
              <a:ext cx="87747" cy="12439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4522717" y="4217178"/>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rot="5400000" flipH="1">
              <a:off x="4490591" y="4331172"/>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rot="10800000" flipH="1">
              <a:off x="4466582" y="4460600"/>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rot="16200000" flipH="1">
              <a:off x="4438387" y="4578734"/>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4460231" y="4699147"/>
              <a:ext cx="105160" cy="12672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5400000" flipV="1">
              <a:off x="4470137" y="4820883"/>
              <a:ext cx="105160" cy="12672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4513192" y="3490807"/>
              <a:ext cx="42247" cy="12037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0800000" flipH="1" flipV="1">
              <a:off x="4527096" y="3725595"/>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2" name="Multiply 151"/>
            <p:cNvSpPr>
              <a:spLocks noChangeAspect="1"/>
            </p:cNvSpPr>
            <p:nvPr/>
          </p:nvSpPr>
          <p:spPr>
            <a:xfrm>
              <a:off x="4568482" y="3722621"/>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3" name="Multiply 152"/>
            <p:cNvSpPr>
              <a:spLocks noChangeAspect="1"/>
            </p:cNvSpPr>
            <p:nvPr/>
          </p:nvSpPr>
          <p:spPr>
            <a:xfrm>
              <a:off x="4553694" y="3612134"/>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58" name="Straight Arrow Connector 157"/>
            <p:cNvCxnSpPr/>
            <p:nvPr/>
          </p:nvCxnSpPr>
          <p:spPr>
            <a:xfrm>
              <a:off x="3030134" y="1302987"/>
              <a:ext cx="0" cy="4284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rot="5400000">
              <a:off x="4496439" y="4118552"/>
              <a:ext cx="0" cy="2952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4" name="TextBox 163"/>
                <p:cNvSpPr txBox="1"/>
                <p:nvPr/>
              </p:nvSpPr>
              <p:spPr>
                <a:xfrm>
                  <a:off x="5930875" y="538726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164" name="TextBox 163"/>
                <p:cNvSpPr txBox="1">
                  <a:spLocks noRot="1" noChangeAspect="1" noMove="1" noResize="1" noEditPoints="1" noAdjustHandles="1" noChangeArrowheads="1" noChangeShapeType="1" noTextEdit="1"/>
                </p:cNvSpPr>
                <p:nvPr/>
              </p:nvSpPr>
              <p:spPr>
                <a:xfrm>
                  <a:off x="5930875" y="5387262"/>
                  <a:ext cx="426028" cy="400110"/>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5" name="TextBox 164"/>
                <p:cNvSpPr txBox="1"/>
                <p:nvPr/>
              </p:nvSpPr>
              <p:spPr>
                <a:xfrm>
                  <a:off x="2817120" y="89531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165" name="TextBox 164"/>
                <p:cNvSpPr txBox="1">
                  <a:spLocks noRot="1" noChangeAspect="1" noMove="1" noResize="1" noEditPoints="1" noAdjustHandles="1" noChangeArrowheads="1" noChangeShapeType="1" noTextEdit="1"/>
                </p:cNvSpPr>
                <p:nvPr/>
              </p:nvSpPr>
              <p:spPr>
                <a:xfrm>
                  <a:off x="2817120" y="895312"/>
                  <a:ext cx="426028" cy="400110"/>
                </a:xfrm>
                <a:prstGeom prst="rect">
                  <a:avLst/>
                </a:prstGeom>
                <a:blipFill>
                  <a:blip r:embed="rId5"/>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5808471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p:cNvGrpSpPr/>
          <p:nvPr/>
        </p:nvGrpSpPr>
        <p:grpSpPr>
          <a:xfrm>
            <a:off x="936633" y="2134388"/>
            <a:ext cx="3836177" cy="3649708"/>
            <a:chOff x="936633" y="2134388"/>
            <a:chExt cx="3836177" cy="3649708"/>
          </a:xfrm>
        </p:grpSpPr>
        <p:grpSp>
          <p:nvGrpSpPr>
            <p:cNvPr id="56" name="Group 55"/>
            <p:cNvGrpSpPr/>
            <p:nvPr/>
          </p:nvGrpSpPr>
          <p:grpSpPr>
            <a:xfrm>
              <a:off x="1705732" y="2134388"/>
              <a:ext cx="3067078" cy="3649708"/>
              <a:chOff x="1705732" y="2134388"/>
              <a:chExt cx="3067078" cy="3649708"/>
            </a:xfrm>
          </p:grpSpPr>
          <p:sp>
            <p:nvSpPr>
              <p:cNvPr id="29" name="Oval 28"/>
              <p:cNvSpPr/>
              <p:nvPr/>
            </p:nvSpPr>
            <p:spPr>
              <a:xfrm>
                <a:off x="1800709" y="25585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29"/>
              <p:cNvSpPr/>
              <p:nvPr/>
            </p:nvSpPr>
            <p:spPr>
              <a:xfrm>
                <a:off x="1980709" y="27385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Oval 30"/>
              <p:cNvSpPr/>
              <p:nvPr/>
            </p:nvSpPr>
            <p:spPr>
              <a:xfrm>
                <a:off x="2160709" y="29185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31"/>
              <p:cNvSpPr/>
              <p:nvPr/>
            </p:nvSpPr>
            <p:spPr>
              <a:xfrm>
                <a:off x="2340709" y="30985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32"/>
              <p:cNvSpPr/>
              <p:nvPr/>
            </p:nvSpPr>
            <p:spPr>
              <a:xfrm>
                <a:off x="2520709" y="32785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Oval 33"/>
              <p:cNvSpPr/>
              <p:nvPr/>
            </p:nvSpPr>
            <p:spPr>
              <a:xfrm>
                <a:off x="2700709" y="34585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Multiply 34"/>
              <p:cNvSpPr>
                <a:spLocks noChangeAspect="1"/>
              </p:cNvSpPr>
              <p:nvPr/>
            </p:nvSpPr>
            <p:spPr>
              <a:xfrm>
                <a:off x="2797024" y="3544166"/>
                <a:ext cx="158298" cy="180000"/>
              </a:xfrm>
              <a:prstGeom prst="mathMultiply">
                <a:avLst/>
              </a:prstGeom>
              <a:solidFill>
                <a:schemeClr val="accent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38" name="TextBox 37"/>
                  <p:cNvSpPr txBox="1"/>
                  <p:nvPr/>
                </p:nvSpPr>
                <p:spPr>
                  <a:xfrm>
                    <a:off x="4346782" y="4890443"/>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38" name="TextBox 37"/>
                  <p:cNvSpPr txBox="1">
                    <a:spLocks noRot="1" noChangeAspect="1" noMove="1" noResize="1" noEditPoints="1" noAdjustHandles="1" noChangeArrowheads="1" noChangeShapeType="1" noTextEdit="1"/>
                  </p:cNvSpPr>
                  <p:nvPr/>
                </p:nvSpPr>
                <p:spPr>
                  <a:xfrm>
                    <a:off x="4346782" y="4890443"/>
                    <a:ext cx="426028" cy="400110"/>
                  </a:xfrm>
                  <a:prstGeom prst="rect">
                    <a:avLst/>
                  </a:prstGeom>
                  <a:blipFill rotWithShape="0">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199020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39" name="TextBox 38"/>
                  <p:cNvSpPr txBox="1">
                    <a:spLocks noRot="1" noChangeAspect="1" noMove="1" noResize="1" noEditPoints="1" noAdjustHandles="1" noChangeArrowheads="1" noChangeShapeType="1" noTextEdit="1"/>
                  </p:cNvSpPr>
                  <p:nvPr/>
                </p:nvSpPr>
                <p:spPr>
                  <a:xfrm>
                    <a:off x="1990208" y="2134388"/>
                    <a:ext cx="426028" cy="400110"/>
                  </a:xfrm>
                  <a:prstGeom prst="rect">
                    <a:avLst/>
                  </a:prstGeom>
                  <a:blipFill rotWithShape="0">
                    <a:blip r:embed="rId3"/>
                    <a:stretch>
                      <a:fillRect/>
                    </a:stretch>
                  </a:blipFill>
                </p:spPr>
                <p:txBody>
                  <a:bodyPr/>
                  <a:lstStyle/>
                  <a:p>
                    <a:r>
                      <a:rPr lang="pt-BR">
                        <a:noFill/>
                      </a:rPr>
                      <a:t> </a:t>
                    </a:r>
                  </a:p>
                </p:txBody>
              </p:sp>
            </mc:Fallback>
          </mc:AlternateContent>
          <p:sp>
            <p:nvSpPr>
              <p:cNvPr id="40" name="Rectangle 39"/>
              <p:cNvSpPr/>
              <p:nvPr/>
            </p:nvSpPr>
            <p:spPr>
              <a:xfrm rot="2700000">
                <a:off x="1772158" y="4675745"/>
                <a:ext cx="864000" cy="86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1" name="TextBox 50"/>
                  <p:cNvSpPr txBox="1"/>
                  <p:nvPr/>
                </p:nvSpPr>
                <p:spPr>
                  <a:xfrm>
                    <a:off x="1705732" y="4463431"/>
                    <a:ext cx="339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b="1" i="1" smtClean="0">
                                  <a:latin typeface="Cambria Math" panose="02040503050406030204" pitchFamily="18" charset="0"/>
                                </a:rPr>
                              </m:ctrlPr>
                            </m:sSupPr>
                            <m:e>
                              <m:r>
                                <a:rPr lang="pt-BR" b="1" i="1">
                                  <a:latin typeface="Cambria Math" panose="02040503050406030204" pitchFamily="18" charset="0"/>
                                </a:rPr>
                                <m:t>𝒂</m:t>
                              </m:r>
                              <m:r>
                                <m:rPr>
                                  <m:nor/>
                                </m:rPr>
                                <a:rPr lang="pt-BR" b="1" dirty="0"/>
                                <m:t> </m:t>
                              </m:r>
                            </m:e>
                            <m:sup>
                              <m:r>
                                <a:rPr lang="pt-BR" b="1" i="1" smtClean="0">
                                  <a:latin typeface="Cambria Math" panose="02040503050406030204" pitchFamily="18" charset="0"/>
                                </a:rPr>
                                <m:t>∗</m:t>
                              </m:r>
                            </m:sup>
                          </m:sSup>
                        </m:oMath>
                      </m:oMathPara>
                    </a14:m>
                    <a:endParaRPr lang="pt-BR"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1705732" y="4463431"/>
                    <a:ext cx="339772" cy="276999"/>
                  </a:xfrm>
                  <a:prstGeom prst="rect">
                    <a:avLst/>
                  </a:prstGeom>
                  <a:blipFill rotWithShape="0">
                    <a:blip r:embed="rId4"/>
                    <a:stretch>
                      <a:fillRect l="-8929" r="-3571"/>
                    </a:stretch>
                  </a:blipFill>
                </p:spPr>
                <p:txBody>
                  <a:bodyPr/>
                  <a:lstStyle/>
                  <a:p>
                    <a:r>
                      <a:rPr lang="pt-BR">
                        <a:noFill/>
                      </a:rPr>
                      <a:t> </a:t>
                    </a:r>
                  </a:p>
                </p:txBody>
              </p:sp>
            </mc:Fallback>
          </mc:AlternateContent>
          <p:cxnSp>
            <p:nvCxnSpPr>
              <p:cNvPr id="37" name="Straight Arrow Connector 36"/>
              <p:cNvCxnSpPr/>
              <p:nvPr/>
            </p:nvCxnSpPr>
            <p:spPr>
              <a:xfrm rot="5400000">
                <a:off x="3287827" y="4016460"/>
                <a:ext cx="0" cy="2160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21018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2158585" y="4458583"/>
                <a:ext cx="98797" cy="101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3" name="Rectangle 52"/>
                  <p:cNvSpPr/>
                  <p:nvPr/>
                </p:nvSpPr>
                <p:spPr>
                  <a:xfrm>
                    <a:off x="2661486" y="5414764"/>
                    <a:ext cx="7264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1</m:t>
                              </m:r>
                            </m:sub>
                          </m:sSub>
                        </m:oMath>
                      </m:oMathPara>
                    </a14:m>
                    <a:endParaRPr lang="pt-BR" dirty="0"/>
                  </a:p>
                </p:txBody>
              </p:sp>
            </mc:Choice>
            <mc:Fallback xmlns="">
              <p:sp>
                <p:nvSpPr>
                  <p:cNvPr id="53" name="Rectangle 52"/>
                  <p:cNvSpPr>
                    <a:spLocks noRot="1" noChangeAspect="1" noMove="1" noResize="1" noEditPoints="1" noAdjustHandles="1" noChangeArrowheads="1" noChangeShapeType="1" noTextEdit="1"/>
                  </p:cNvSpPr>
                  <p:nvPr/>
                </p:nvSpPr>
                <p:spPr>
                  <a:xfrm>
                    <a:off x="2661486" y="5414764"/>
                    <a:ext cx="726417" cy="369332"/>
                  </a:xfrm>
                  <a:prstGeom prst="rect">
                    <a:avLst/>
                  </a:prstGeom>
                  <a:blipFill rotWithShape="0">
                    <a:blip r:embed="rId5"/>
                    <a:stretch>
                      <a:fillRect/>
                    </a:stretch>
                  </a:blipFill>
                </p:spPr>
                <p:txBody>
                  <a:bodyPr/>
                  <a:lstStyle/>
                  <a:p>
                    <a:r>
                      <a:rPr lang="pt-BR">
                        <a:noFill/>
                      </a:rPr>
                      <a:t> </a:t>
                    </a:r>
                  </a:p>
                </p:txBody>
              </p:sp>
            </mc:Fallback>
          </mc:AlternateContent>
        </p:grpSp>
        <p:sp>
          <p:nvSpPr>
            <p:cNvPr id="57" name="TextBox 56"/>
            <p:cNvSpPr txBox="1"/>
            <p:nvPr/>
          </p:nvSpPr>
          <p:spPr>
            <a:xfrm>
              <a:off x="936633" y="4158937"/>
              <a:ext cx="965067" cy="369332"/>
            </a:xfrm>
            <a:prstGeom prst="rect">
              <a:avLst/>
            </a:prstGeom>
            <a:noFill/>
          </p:spPr>
          <p:txBody>
            <a:bodyPr wrap="square" rtlCol="0">
              <a:spAutoFit/>
            </a:bodyPr>
            <a:lstStyle/>
            <a:p>
              <a:r>
                <a:rPr lang="pt-BR" dirty="0"/>
                <a:t>solução</a:t>
              </a:r>
            </a:p>
          </p:txBody>
        </p:sp>
        <p:cxnSp>
          <p:nvCxnSpPr>
            <p:cNvPr id="59" name="Straight Arrow Connector 58"/>
            <p:cNvCxnSpPr>
              <a:endCxn id="50" idx="2"/>
            </p:cNvCxnSpPr>
            <p:nvPr/>
          </p:nvCxnSpPr>
          <p:spPr>
            <a:xfrm>
              <a:off x="1784106" y="4369151"/>
              <a:ext cx="374479" cy="1402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5921535" y="2134388"/>
            <a:ext cx="3675609" cy="3546185"/>
            <a:chOff x="5921535" y="2134388"/>
            <a:chExt cx="3675609" cy="3546185"/>
          </a:xfrm>
        </p:grpSpPr>
        <p:grpSp>
          <p:nvGrpSpPr>
            <p:cNvPr id="55" name="Group 54"/>
            <p:cNvGrpSpPr/>
            <p:nvPr/>
          </p:nvGrpSpPr>
          <p:grpSpPr>
            <a:xfrm>
              <a:off x="6542714" y="2134388"/>
              <a:ext cx="3054430" cy="3546185"/>
              <a:chOff x="6542714" y="2134388"/>
              <a:chExt cx="3054430" cy="3546185"/>
            </a:xfrm>
          </p:grpSpPr>
          <mc:AlternateContent xmlns:mc="http://schemas.openxmlformats.org/markup-compatibility/2006" xmlns:a14="http://schemas.microsoft.com/office/drawing/2010/main">
            <mc:Choice Requires="a14">
              <p:sp>
                <p:nvSpPr>
                  <p:cNvPr id="27" name="TextBox 26"/>
                  <p:cNvSpPr txBox="1"/>
                  <p:nvPr/>
                </p:nvSpPr>
                <p:spPr>
                  <a:xfrm>
                    <a:off x="9171116" y="490741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27" name="TextBox 26"/>
                  <p:cNvSpPr txBox="1">
                    <a:spLocks noRot="1" noChangeAspect="1" noMove="1" noResize="1" noEditPoints="1" noAdjustHandles="1" noChangeArrowheads="1" noChangeShapeType="1" noTextEdit="1"/>
                  </p:cNvSpPr>
                  <p:nvPr/>
                </p:nvSpPr>
                <p:spPr>
                  <a:xfrm>
                    <a:off x="9171116" y="4907412"/>
                    <a:ext cx="426028" cy="400110"/>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681889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28" name="TextBox 27"/>
                  <p:cNvSpPr txBox="1">
                    <a:spLocks noRot="1" noChangeAspect="1" noMove="1" noResize="1" noEditPoints="1" noAdjustHandles="1" noChangeArrowheads="1" noChangeShapeType="1" noTextEdit="1"/>
                  </p:cNvSpPr>
                  <p:nvPr/>
                </p:nvSpPr>
                <p:spPr>
                  <a:xfrm>
                    <a:off x="6818898" y="2134388"/>
                    <a:ext cx="426028" cy="400110"/>
                  </a:xfrm>
                  <a:prstGeom prst="rect">
                    <a:avLst/>
                  </a:prstGeom>
                  <a:blipFill rotWithShape="0">
                    <a:blip r:embed="rId7"/>
                    <a:stretch>
                      <a:fillRect/>
                    </a:stretch>
                  </a:blipFill>
                </p:spPr>
                <p:txBody>
                  <a:bodyPr/>
                  <a:lstStyle/>
                  <a:p>
                    <a:r>
                      <a:rPr lang="pt-BR">
                        <a:noFill/>
                      </a:rPr>
                      <a:t> </a:t>
                    </a:r>
                  </a:p>
                </p:txBody>
              </p:sp>
            </mc:Fallback>
          </mc:AlternateContent>
          <p:sp>
            <p:nvSpPr>
              <p:cNvPr id="41" name="Oval 40"/>
              <p:cNvSpPr/>
              <p:nvPr/>
            </p:nvSpPr>
            <p:spPr>
              <a:xfrm>
                <a:off x="6542714" y="4601785"/>
                <a:ext cx="1008000" cy="10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Oval 41"/>
              <p:cNvSpPr/>
              <p:nvPr/>
            </p:nvSpPr>
            <p:spPr>
              <a:xfrm>
                <a:off x="6626709" y="25712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Oval 42"/>
              <p:cNvSpPr/>
              <p:nvPr/>
            </p:nvSpPr>
            <p:spPr>
              <a:xfrm>
                <a:off x="6806709" y="27512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Oval 43"/>
              <p:cNvSpPr/>
              <p:nvPr/>
            </p:nvSpPr>
            <p:spPr>
              <a:xfrm>
                <a:off x="6986709" y="29312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Oval 44"/>
              <p:cNvSpPr/>
              <p:nvPr/>
            </p:nvSpPr>
            <p:spPr>
              <a:xfrm>
                <a:off x="7166709" y="31112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Oval 45"/>
              <p:cNvSpPr/>
              <p:nvPr/>
            </p:nvSpPr>
            <p:spPr>
              <a:xfrm>
                <a:off x="7346709" y="32912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Oval 46"/>
              <p:cNvSpPr/>
              <p:nvPr/>
            </p:nvSpPr>
            <p:spPr>
              <a:xfrm>
                <a:off x="7526709" y="34712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Multiply 47"/>
              <p:cNvSpPr>
                <a:spLocks noChangeAspect="1"/>
              </p:cNvSpPr>
              <p:nvPr/>
            </p:nvSpPr>
            <p:spPr>
              <a:xfrm>
                <a:off x="7623024" y="3556866"/>
                <a:ext cx="158298" cy="180000"/>
              </a:xfrm>
              <a:prstGeom prst="mathMultiply">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Oval 48"/>
              <p:cNvSpPr/>
              <p:nvPr/>
            </p:nvSpPr>
            <p:spPr>
              <a:xfrm>
                <a:off x="7209452" y="4588707"/>
                <a:ext cx="98797" cy="101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2" name="TextBox 51"/>
                  <p:cNvSpPr txBox="1"/>
                  <p:nvPr/>
                </p:nvSpPr>
                <p:spPr>
                  <a:xfrm>
                    <a:off x="7075040" y="4694711"/>
                    <a:ext cx="339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b="1" i="1" smtClean="0">
                                  <a:latin typeface="Cambria Math" panose="02040503050406030204" pitchFamily="18" charset="0"/>
                                </a:rPr>
                              </m:ctrlPr>
                            </m:sSupPr>
                            <m:e>
                              <m:r>
                                <a:rPr lang="pt-BR" b="1" i="1">
                                  <a:latin typeface="Cambria Math" panose="02040503050406030204" pitchFamily="18" charset="0"/>
                                </a:rPr>
                                <m:t>𝒂</m:t>
                              </m:r>
                              <m:r>
                                <m:rPr>
                                  <m:nor/>
                                </m:rPr>
                                <a:rPr lang="pt-BR" b="1" dirty="0"/>
                                <m:t> </m:t>
                              </m:r>
                            </m:e>
                            <m:sup>
                              <m:r>
                                <a:rPr lang="pt-BR" b="1" i="1" smtClean="0">
                                  <a:latin typeface="Cambria Math" panose="02040503050406030204" pitchFamily="18" charset="0"/>
                                </a:rPr>
                                <m:t>∗</m:t>
                              </m:r>
                            </m:sup>
                          </m:sSup>
                        </m:oMath>
                      </m:oMathPara>
                    </a14:m>
                    <a:endParaRPr lang="pt-BR" b="1" dirty="0"/>
                  </a:p>
                </p:txBody>
              </p:sp>
            </mc:Choice>
            <mc:Fallback xmlns="">
              <p:sp>
                <p:nvSpPr>
                  <p:cNvPr id="52" name="TextBox 51"/>
                  <p:cNvSpPr txBox="1">
                    <a:spLocks noRot="1" noChangeAspect="1" noMove="1" noResize="1" noEditPoints="1" noAdjustHandles="1" noChangeArrowheads="1" noChangeShapeType="1" noTextEdit="1"/>
                  </p:cNvSpPr>
                  <p:nvPr/>
                </p:nvSpPr>
                <p:spPr>
                  <a:xfrm>
                    <a:off x="7075040" y="4694711"/>
                    <a:ext cx="339772" cy="276999"/>
                  </a:xfrm>
                  <a:prstGeom prst="rect">
                    <a:avLst/>
                  </a:prstGeom>
                  <a:blipFill rotWithShape="0">
                    <a:blip r:embed="rId8"/>
                    <a:stretch>
                      <a:fillRect l="-9091" r="-5455"/>
                    </a:stretch>
                  </a:blipFill>
                </p:spPr>
                <p:txBody>
                  <a:bodyPr/>
                  <a:lstStyle/>
                  <a:p>
                    <a:r>
                      <a:rPr lang="pt-BR">
                        <a:noFill/>
                      </a:rPr>
                      <a:t> </a:t>
                    </a:r>
                  </a:p>
                </p:txBody>
              </p:sp>
            </mc:Fallback>
          </mc:AlternateContent>
          <p:cxnSp>
            <p:nvCxnSpPr>
              <p:cNvPr id="26" name="Straight Arrow Connector 25"/>
              <p:cNvCxnSpPr/>
              <p:nvPr/>
            </p:nvCxnSpPr>
            <p:spPr>
              <a:xfrm rot="5400000">
                <a:off x="8121956" y="4016460"/>
                <a:ext cx="0" cy="2160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03887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Rectangle 53"/>
                  <p:cNvSpPr/>
                  <p:nvPr/>
                </p:nvSpPr>
                <p:spPr>
                  <a:xfrm>
                    <a:off x="7616638" y="5307522"/>
                    <a:ext cx="731739" cy="3730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ea typeface="Cambria Math" panose="02040503050406030204" pitchFamily="18" charset="0"/>
                                </a:rPr>
                              </m:ctrlPr>
                            </m:sSubSup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2</m:t>
                              </m:r>
                            </m:sub>
                            <m:sup>
                              <m:r>
                                <a:rPr lang="pt-BR" i="1">
                                  <a:latin typeface="Cambria Math" panose="02040503050406030204" pitchFamily="18" charset="0"/>
                                  <a:ea typeface="Cambria Math" panose="02040503050406030204" pitchFamily="18" charset="0"/>
                                </a:rPr>
                                <m:t>2</m:t>
                              </m:r>
                            </m:sup>
                          </m:sSubSup>
                        </m:oMath>
                      </m:oMathPara>
                    </a14:m>
                    <a:endParaRPr lang="pt-BR" dirty="0"/>
                  </a:p>
                </p:txBody>
              </p:sp>
            </mc:Choice>
            <mc:Fallback xmlns="">
              <p:sp>
                <p:nvSpPr>
                  <p:cNvPr id="54" name="Rectangle 53"/>
                  <p:cNvSpPr>
                    <a:spLocks noRot="1" noChangeAspect="1" noMove="1" noResize="1" noEditPoints="1" noAdjustHandles="1" noChangeArrowheads="1" noChangeShapeType="1" noTextEdit="1"/>
                  </p:cNvSpPr>
                  <p:nvPr/>
                </p:nvSpPr>
                <p:spPr>
                  <a:xfrm>
                    <a:off x="7616638" y="5307522"/>
                    <a:ext cx="731739" cy="373051"/>
                  </a:xfrm>
                  <a:prstGeom prst="rect">
                    <a:avLst/>
                  </a:prstGeom>
                  <a:blipFill rotWithShape="0">
                    <a:blip r:embed="rId9"/>
                    <a:stretch>
                      <a:fillRect b="-1639"/>
                    </a:stretch>
                  </a:blipFill>
                </p:spPr>
                <p:txBody>
                  <a:bodyPr/>
                  <a:lstStyle/>
                  <a:p>
                    <a:r>
                      <a:rPr lang="pt-BR">
                        <a:noFill/>
                      </a:rPr>
                      <a:t> </a:t>
                    </a:r>
                  </a:p>
                </p:txBody>
              </p:sp>
            </mc:Fallback>
          </mc:AlternateContent>
        </p:grpSp>
        <p:sp>
          <p:nvSpPr>
            <p:cNvPr id="67" name="TextBox 66"/>
            <p:cNvSpPr txBox="1"/>
            <p:nvPr/>
          </p:nvSpPr>
          <p:spPr>
            <a:xfrm>
              <a:off x="5921535" y="4379643"/>
              <a:ext cx="965067" cy="369332"/>
            </a:xfrm>
            <a:prstGeom prst="rect">
              <a:avLst/>
            </a:prstGeom>
            <a:noFill/>
          </p:spPr>
          <p:txBody>
            <a:bodyPr wrap="square" rtlCol="0">
              <a:spAutoFit/>
            </a:bodyPr>
            <a:lstStyle/>
            <a:p>
              <a:r>
                <a:rPr lang="pt-BR" dirty="0"/>
                <a:t>solução</a:t>
              </a:r>
            </a:p>
          </p:txBody>
        </p:sp>
        <p:cxnSp>
          <p:nvCxnSpPr>
            <p:cNvPr id="68" name="Straight Arrow Connector 67"/>
            <p:cNvCxnSpPr/>
            <p:nvPr/>
          </p:nvCxnSpPr>
          <p:spPr>
            <a:xfrm>
              <a:off x="6763186" y="4583136"/>
              <a:ext cx="446266" cy="453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97736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0" name="Group 149"/>
          <p:cNvGrpSpPr/>
          <p:nvPr/>
        </p:nvGrpSpPr>
        <p:grpSpPr>
          <a:xfrm>
            <a:off x="703328" y="1720211"/>
            <a:ext cx="4337255" cy="3027979"/>
            <a:chOff x="703328" y="1720211"/>
            <a:chExt cx="4337255" cy="3027979"/>
          </a:xfrm>
        </p:grpSpPr>
        <mc:AlternateContent xmlns:mc="http://schemas.openxmlformats.org/markup-compatibility/2006" xmlns:a14="http://schemas.microsoft.com/office/drawing/2010/main">
          <mc:Choice Requires="a14">
            <p:sp>
              <p:nvSpPr>
                <p:cNvPr id="51" name="TextBox 50"/>
                <p:cNvSpPr txBox="1"/>
                <p:nvPr/>
              </p:nvSpPr>
              <p:spPr>
                <a:xfrm>
                  <a:off x="703329" y="1720211"/>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51" name="TextBox 50"/>
                <p:cNvSpPr txBox="1">
                  <a:spLocks noRot="1" noChangeAspect="1" noMove="1" noResize="1" noEditPoints="1" noAdjustHandles="1" noChangeArrowheads="1" noChangeShapeType="1" noTextEdit="1"/>
                </p:cNvSpPr>
                <p:nvPr/>
              </p:nvSpPr>
              <p:spPr>
                <a:xfrm>
                  <a:off x="703329" y="1720211"/>
                  <a:ext cx="426028" cy="400110"/>
                </a:xfrm>
                <a:prstGeom prst="rect">
                  <a:avLst/>
                </a:prstGeom>
                <a:blipFill rotWithShape="0">
                  <a:blip r:embed="rId2"/>
                  <a:stretch>
                    <a:fillRect/>
                  </a:stretch>
                </a:blipFill>
              </p:spPr>
              <p:txBody>
                <a:bodyPr/>
                <a:lstStyle/>
                <a:p>
                  <a:r>
                    <a:rPr lang="pt-BR">
                      <a:noFill/>
                    </a:rPr>
                    <a:t> </a:t>
                  </a:r>
                </a:p>
              </p:txBody>
            </p:sp>
          </mc:Fallback>
        </mc:AlternateContent>
        <p:grpSp>
          <p:nvGrpSpPr>
            <p:cNvPr id="148" name="Group 147"/>
            <p:cNvGrpSpPr/>
            <p:nvPr/>
          </p:nvGrpSpPr>
          <p:grpSpPr>
            <a:xfrm>
              <a:off x="703328" y="1796190"/>
              <a:ext cx="4337255" cy="2952000"/>
              <a:chOff x="703328" y="1796190"/>
              <a:chExt cx="4337255" cy="2952000"/>
            </a:xfrm>
          </p:grpSpPr>
          <p:sp>
            <p:nvSpPr>
              <p:cNvPr id="5" name="Oval 4"/>
              <p:cNvSpPr>
                <a:spLocks/>
              </p:cNvSpPr>
              <p:nvPr/>
            </p:nvSpPr>
            <p:spPr>
              <a:xfrm rot="5400000">
                <a:off x="1914555" y="1533349"/>
                <a:ext cx="1800000" cy="36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Oval 5"/>
              <p:cNvSpPr/>
              <p:nvPr/>
            </p:nvSpPr>
            <p:spPr>
              <a:xfrm rot="5400000">
                <a:off x="2275849" y="1893349"/>
                <a:ext cx="1080000" cy="28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Oval 6"/>
              <p:cNvSpPr/>
              <p:nvPr/>
            </p:nvSpPr>
            <p:spPr>
              <a:xfrm rot="5400000">
                <a:off x="2635849" y="2253349"/>
                <a:ext cx="3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7"/>
              <p:cNvSpPr/>
              <p:nvPr/>
            </p:nvSpPr>
            <p:spPr>
              <a:xfrm rot="5400000">
                <a:off x="2455849" y="2073349"/>
                <a:ext cx="720000" cy="25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rot="5400000">
                <a:off x="2095849" y="1713349"/>
                <a:ext cx="1440000" cy="32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a:spLocks/>
              </p:cNvSpPr>
              <p:nvPr/>
            </p:nvSpPr>
            <p:spPr>
              <a:xfrm rot="5400000">
                <a:off x="1735849" y="1353349"/>
                <a:ext cx="2160000" cy="39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Straight Connector 10"/>
              <p:cNvCxnSpPr/>
              <p:nvPr/>
            </p:nvCxnSpPr>
            <p:spPr>
              <a:xfrm flipH="1" flipV="1">
                <a:off x="882035" y="2613351"/>
                <a:ext cx="126728" cy="1079998"/>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Multiply 13"/>
              <p:cNvSpPr>
                <a:spLocks noChangeAspect="1"/>
              </p:cNvSpPr>
              <p:nvPr/>
            </p:nvSpPr>
            <p:spPr>
              <a:xfrm rot="5400000">
                <a:off x="2765706" y="3264787"/>
                <a:ext cx="108000" cy="122807"/>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9" name="Straight Arrow Connector 48"/>
              <p:cNvCxnSpPr/>
              <p:nvPr/>
            </p:nvCxnSpPr>
            <p:spPr>
              <a:xfrm rot="5400000">
                <a:off x="2864103" y="2606190"/>
                <a:ext cx="0" cy="4284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rot="10800000">
                <a:off x="703328" y="1796190"/>
                <a:ext cx="0" cy="295200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p:cNvSpPr txBox="1"/>
                  <p:nvPr/>
                </p:nvSpPr>
                <p:spPr>
                  <a:xfrm>
                    <a:off x="4614555" y="4322889"/>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52" name="TextBox 51"/>
                  <p:cNvSpPr txBox="1">
                    <a:spLocks noRot="1" noChangeAspect="1" noMove="1" noResize="1" noEditPoints="1" noAdjustHandles="1" noChangeArrowheads="1" noChangeShapeType="1" noTextEdit="1"/>
                  </p:cNvSpPr>
                  <p:nvPr/>
                </p:nvSpPr>
                <p:spPr>
                  <a:xfrm>
                    <a:off x="4614555" y="4322889"/>
                    <a:ext cx="426028" cy="400110"/>
                  </a:xfrm>
                  <a:prstGeom prst="rect">
                    <a:avLst/>
                  </a:prstGeom>
                  <a:blipFill rotWithShape="0">
                    <a:blip r:embed="rId3"/>
                    <a:stretch>
                      <a:fillRect/>
                    </a:stretch>
                  </a:blipFill>
                </p:spPr>
                <p:txBody>
                  <a:bodyPr/>
                  <a:lstStyle/>
                  <a:p>
                    <a:r>
                      <a:rPr lang="pt-BR">
                        <a:noFill/>
                      </a:rPr>
                      <a:t> </a:t>
                    </a:r>
                  </a:p>
                </p:txBody>
              </p:sp>
            </mc:Fallback>
          </mc:AlternateContent>
          <p:cxnSp>
            <p:nvCxnSpPr>
              <p:cNvPr id="58" name="Straight Connector 57"/>
              <p:cNvCxnSpPr/>
              <p:nvPr/>
            </p:nvCxnSpPr>
            <p:spPr>
              <a:xfrm flipH="1">
                <a:off x="1008763" y="2894795"/>
                <a:ext cx="246068" cy="798554"/>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flipV="1">
                <a:off x="1252243" y="2894796"/>
                <a:ext cx="119416" cy="700256"/>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1371659" y="3094820"/>
                <a:ext cx="223667" cy="500232"/>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flipV="1">
                <a:off x="1595327" y="3094820"/>
                <a:ext cx="116827" cy="391478"/>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1712155" y="3199595"/>
                <a:ext cx="178705" cy="286703"/>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 idx="5"/>
              </p:cNvCxnSpPr>
              <p:nvPr/>
            </p:nvCxnSpPr>
            <p:spPr>
              <a:xfrm flipH="1" flipV="1">
                <a:off x="1890860" y="3199596"/>
                <a:ext cx="161314" cy="261032"/>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7" name="Oval 76"/>
              <p:cNvSpPr>
                <a:spLocks noChangeAspect="1"/>
              </p:cNvSpPr>
              <p:nvPr/>
            </p:nvSpPr>
            <p:spPr>
              <a:xfrm rot="5400000">
                <a:off x="2733403" y="2491912"/>
                <a:ext cx="194229" cy="16763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8" name="Straight Connector 77"/>
              <p:cNvCxnSpPr>
                <a:endCxn id="7" idx="5"/>
              </p:cNvCxnSpPr>
              <p:nvPr/>
            </p:nvCxnSpPr>
            <p:spPr>
              <a:xfrm flipH="1">
                <a:off x="2052174" y="3294072"/>
                <a:ext cx="178706" cy="166556"/>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Oval 80"/>
              <p:cNvSpPr>
                <a:spLocks noChangeAspect="1"/>
              </p:cNvSpPr>
              <p:nvPr/>
            </p:nvSpPr>
            <p:spPr>
              <a:xfrm rot="5400000">
                <a:off x="2811989" y="2702869"/>
                <a:ext cx="104228" cy="12428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2" name="Straight Connector 81"/>
              <p:cNvCxnSpPr/>
              <p:nvPr/>
            </p:nvCxnSpPr>
            <p:spPr>
              <a:xfrm flipH="1" flipV="1">
                <a:off x="2226329" y="3290561"/>
                <a:ext cx="325194" cy="100501"/>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a:off x="2551523" y="3322418"/>
                <a:ext cx="251184" cy="75092"/>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49" name="Group 148"/>
          <p:cNvGrpSpPr/>
          <p:nvPr/>
        </p:nvGrpSpPr>
        <p:grpSpPr>
          <a:xfrm>
            <a:off x="6546300" y="1715075"/>
            <a:ext cx="4305533" cy="3007924"/>
            <a:chOff x="6546300" y="1715075"/>
            <a:chExt cx="4305533" cy="3007924"/>
          </a:xfrm>
        </p:grpSpPr>
        <p:sp>
          <p:nvSpPr>
            <p:cNvPr id="99" name="Oval 98"/>
            <p:cNvSpPr>
              <a:spLocks/>
            </p:cNvSpPr>
            <p:nvPr/>
          </p:nvSpPr>
          <p:spPr>
            <a:xfrm rot="5400000">
              <a:off x="7757527" y="1508158"/>
              <a:ext cx="1800000" cy="36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0" name="Oval 99"/>
            <p:cNvSpPr/>
            <p:nvPr/>
          </p:nvSpPr>
          <p:spPr>
            <a:xfrm rot="5400000">
              <a:off x="8118821" y="1868158"/>
              <a:ext cx="1080000" cy="28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Oval 100"/>
            <p:cNvSpPr/>
            <p:nvPr/>
          </p:nvSpPr>
          <p:spPr>
            <a:xfrm rot="5400000">
              <a:off x="8478821" y="2228158"/>
              <a:ext cx="3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Oval 101"/>
            <p:cNvSpPr/>
            <p:nvPr/>
          </p:nvSpPr>
          <p:spPr>
            <a:xfrm rot="5400000">
              <a:off x="8298821" y="2048158"/>
              <a:ext cx="720000" cy="25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3" name="Oval 102"/>
            <p:cNvSpPr/>
            <p:nvPr/>
          </p:nvSpPr>
          <p:spPr>
            <a:xfrm rot="5400000">
              <a:off x="7938821" y="1688158"/>
              <a:ext cx="1440000" cy="32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4" name="Oval 103"/>
            <p:cNvSpPr>
              <a:spLocks/>
            </p:cNvSpPr>
            <p:nvPr/>
          </p:nvSpPr>
          <p:spPr>
            <a:xfrm rot="5400000">
              <a:off x="7578821" y="1328158"/>
              <a:ext cx="2160000" cy="39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5" name="Straight Connector 104"/>
            <p:cNvCxnSpPr/>
            <p:nvPr/>
          </p:nvCxnSpPr>
          <p:spPr>
            <a:xfrm flipH="1" flipV="1">
              <a:off x="6725007" y="2588160"/>
              <a:ext cx="126728" cy="1079998"/>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6" name="Multiply 105"/>
            <p:cNvSpPr>
              <a:spLocks noChangeAspect="1"/>
            </p:cNvSpPr>
            <p:nvPr/>
          </p:nvSpPr>
          <p:spPr>
            <a:xfrm rot="5400000">
              <a:off x="8610393" y="3244561"/>
              <a:ext cx="108000" cy="122807"/>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7" name="Straight Arrow Connector 106"/>
            <p:cNvCxnSpPr/>
            <p:nvPr/>
          </p:nvCxnSpPr>
          <p:spPr>
            <a:xfrm rot="5400000">
              <a:off x="8707075" y="2580999"/>
              <a:ext cx="0" cy="4284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rot="10800000">
              <a:off x="6546300" y="1770999"/>
              <a:ext cx="0" cy="295200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TextBox 108"/>
                <p:cNvSpPr txBox="1"/>
                <p:nvPr/>
              </p:nvSpPr>
              <p:spPr>
                <a:xfrm>
                  <a:off x="6575357" y="1715075"/>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109" name="TextBox 108"/>
                <p:cNvSpPr txBox="1">
                  <a:spLocks noRot="1" noChangeAspect="1" noMove="1" noResize="1" noEditPoints="1" noAdjustHandles="1" noChangeArrowheads="1" noChangeShapeType="1" noTextEdit="1"/>
                </p:cNvSpPr>
                <p:nvPr/>
              </p:nvSpPr>
              <p:spPr>
                <a:xfrm>
                  <a:off x="6575357" y="1715075"/>
                  <a:ext cx="426028" cy="400110"/>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0" name="TextBox 109"/>
                <p:cNvSpPr txBox="1"/>
                <p:nvPr/>
              </p:nvSpPr>
              <p:spPr>
                <a:xfrm>
                  <a:off x="10425805" y="4322889"/>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110" name="TextBox 109"/>
                <p:cNvSpPr txBox="1">
                  <a:spLocks noRot="1" noChangeAspect="1" noMove="1" noResize="1" noEditPoints="1" noAdjustHandles="1" noChangeArrowheads="1" noChangeShapeType="1" noTextEdit="1"/>
                </p:cNvSpPr>
                <p:nvPr/>
              </p:nvSpPr>
              <p:spPr>
                <a:xfrm>
                  <a:off x="10425805" y="4322889"/>
                  <a:ext cx="426028" cy="400110"/>
                </a:xfrm>
                <a:prstGeom prst="rect">
                  <a:avLst/>
                </a:prstGeom>
                <a:blipFill rotWithShape="0">
                  <a:blip r:embed="rId5"/>
                  <a:stretch>
                    <a:fillRect/>
                  </a:stretch>
                </a:blipFill>
              </p:spPr>
              <p:txBody>
                <a:bodyPr/>
                <a:lstStyle/>
                <a:p>
                  <a:r>
                    <a:rPr lang="pt-BR">
                      <a:noFill/>
                    </a:rPr>
                    <a:t> </a:t>
                  </a:r>
                </a:p>
              </p:txBody>
            </p:sp>
          </mc:Fallback>
        </mc:AlternateContent>
        <p:sp>
          <p:nvSpPr>
            <p:cNvPr id="117" name="Oval 116"/>
            <p:cNvSpPr>
              <a:spLocks noChangeAspect="1"/>
            </p:cNvSpPr>
            <p:nvPr/>
          </p:nvSpPr>
          <p:spPr>
            <a:xfrm rot="5400000">
              <a:off x="8576375" y="2466721"/>
              <a:ext cx="194229" cy="16763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9" name="Oval 118"/>
            <p:cNvSpPr>
              <a:spLocks noChangeAspect="1"/>
            </p:cNvSpPr>
            <p:nvPr/>
          </p:nvSpPr>
          <p:spPr>
            <a:xfrm rot="5400000">
              <a:off x="8654961" y="2677678"/>
              <a:ext cx="104228" cy="12428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24" name="Straight Connector 123"/>
            <p:cNvCxnSpPr/>
            <p:nvPr/>
          </p:nvCxnSpPr>
          <p:spPr>
            <a:xfrm flipH="1">
              <a:off x="6858633" y="3322418"/>
              <a:ext cx="262864" cy="345740"/>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flipV="1">
              <a:off x="7121498" y="3322418"/>
              <a:ext cx="401988" cy="138210"/>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117" idx="4"/>
            </p:cNvCxnSpPr>
            <p:nvPr/>
          </p:nvCxnSpPr>
          <p:spPr>
            <a:xfrm flipH="1">
              <a:off x="7525721" y="3304921"/>
              <a:ext cx="309569" cy="152442"/>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17" idx="5"/>
              <a:endCxn id="117" idx="4"/>
            </p:cNvCxnSpPr>
            <p:nvPr/>
          </p:nvCxnSpPr>
          <p:spPr>
            <a:xfrm flipH="1" flipV="1">
              <a:off x="7835290" y="3304921"/>
              <a:ext cx="245503" cy="68670"/>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a:endCxn id="117" idx="5"/>
            </p:cNvCxnSpPr>
            <p:nvPr/>
          </p:nvCxnSpPr>
          <p:spPr>
            <a:xfrm flipH="1">
              <a:off x="8080793" y="3300431"/>
              <a:ext cx="308855" cy="73160"/>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H="1" flipV="1">
              <a:off x="8387173" y="3301525"/>
              <a:ext cx="247978" cy="6633"/>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272936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a:off x="4688114" y="4847771"/>
            <a:ext cx="13680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4688114" y="3586843"/>
            <a:ext cx="1514993" cy="126093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688114" y="3568700"/>
            <a:ext cx="722993" cy="1279072"/>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411107" y="3577771"/>
            <a:ext cx="792000" cy="0"/>
          </a:xfrm>
          <a:prstGeom prst="straightConnector1">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4634114" y="4793773"/>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TextBox 30"/>
          <p:cNvSpPr txBox="1"/>
          <p:nvPr/>
        </p:nvSpPr>
        <p:spPr>
          <a:xfrm>
            <a:off x="4111398" y="3824968"/>
            <a:ext cx="938212" cy="461665"/>
          </a:xfrm>
          <a:prstGeom prst="rect">
            <a:avLst/>
          </a:prstGeom>
          <a:noFill/>
        </p:spPr>
        <p:txBody>
          <a:bodyPr wrap="square" rtlCol="0">
            <a:spAutoFit/>
          </a:bodyPr>
          <a:lstStyle/>
          <a:p>
            <a:pPr algn="ctr"/>
            <a:r>
              <a:rPr lang="pt-BR" sz="1200" dirty="0" smtClean="0"/>
              <a:t>Passo</a:t>
            </a:r>
          </a:p>
          <a:p>
            <a:pPr algn="ctr"/>
            <a:r>
              <a:rPr lang="pt-BR" sz="1200" dirty="0" smtClean="0"/>
              <a:t>momentum</a:t>
            </a:r>
            <a:endParaRPr lang="pt-BR" sz="1200" dirty="0"/>
          </a:p>
        </p:txBody>
      </p:sp>
      <p:sp>
        <p:nvSpPr>
          <p:cNvPr id="32" name="TextBox 31"/>
          <p:cNvSpPr txBox="1"/>
          <p:nvPr/>
        </p:nvSpPr>
        <p:spPr>
          <a:xfrm>
            <a:off x="4868895" y="4847770"/>
            <a:ext cx="938212" cy="461665"/>
          </a:xfrm>
          <a:prstGeom prst="rect">
            <a:avLst/>
          </a:prstGeom>
          <a:noFill/>
        </p:spPr>
        <p:txBody>
          <a:bodyPr wrap="square" rtlCol="0">
            <a:spAutoFit/>
          </a:bodyPr>
          <a:lstStyle/>
          <a:p>
            <a:pPr algn="ctr"/>
            <a:r>
              <a:rPr lang="pt-BR" sz="1200" dirty="0" smtClean="0"/>
              <a:t>Passo</a:t>
            </a:r>
          </a:p>
          <a:p>
            <a:pPr algn="ctr"/>
            <a:r>
              <a:rPr lang="pt-BR" sz="1200" dirty="0" smtClean="0"/>
              <a:t>gradiente</a:t>
            </a:r>
            <a:endParaRPr lang="pt-BR" sz="1200" dirty="0"/>
          </a:p>
        </p:txBody>
      </p:sp>
      <p:sp>
        <p:nvSpPr>
          <p:cNvPr id="33" name="TextBox 32"/>
          <p:cNvSpPr txBox="1"/>
          <p:nvPr/>
        </p:nvSpPr>
        <p:spPr>
          <a:xfrm>
            <a:off x="5462895" y="3974680"/>
            <a:ext cx="938212" cy="461665"/>
          </a:xfrm>
          <a:prstGeom prst="rect">
            <a:avLst/>
          </a:prstGeom>
          <a:noFill/>
        </p:spPr>
        <p:txBody>
          <a:bodyPr wrap="square" rtlCol="0">
            <a:spAutoFit/>
          </a:bodyPr>
          <a:lstStyle/>
          <a:p>
            <a:pPr algn="ctr"/>
            <a:r>
              <a:rPr lang="pt-BR" sz="1200" dirty="0" smtClean="0"/>
              <a:t>Passo corrente</a:t>
            </a:r>
            <a:endParaRPr lang="pt-BR" sz="1200" dirty="0"/>
          </a:p>
        </p:txBody>
      </p:sp>
      <p:pic>
        <p:nvPicPr>
          <p:cNvPr id="34" name="Picture 2" descr="The Ravine - Jam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9147" y="1029161"/>
            <a:ext cx="4280274" cy="4280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6221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Minimizando a Função de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179630" cy="5032376"/>
              </a:xfrm>
            </p:spPr>
            <p:txBody>
              <a:bodyPr>
                <a:normAutofit fontScale="92500" lnSpcReduction="10000"/>
              </a:bodyPr>
              <a:lstStyle/>
              <a:p>
                <a:pPr marL="0" indent="0">
                  <a:buNone/>
                </a:pPr>
                <a:r>
                  <a:rPr lang="pt-BR" b="1" dirty="0" smtClean="0"/>
                  <a:t>Como </a:t>
                </a:r>
                <a:r>
                  <a:rPr lang="pt-BR" b="1" dirty="0"/>
                  <a:t>encontramos o mínimo da função de erro em relação aos pesos?</a:t>
                </a:r>
              </a:p>
              <a:p>
                <a:r>
                  <a:rPr lang="pt-BR" dirty="0" smtClean="0"/>
                  <a:t>Da disciplina de cálculo, sabemos </a:t>
                </a:r>
                <a:r>
                  <a:rPr lang="pt-BR" dirty="0"/>
                  <a:t>que derivando </a:t>
                </a:r>
                <a14:m>
                  <m:oMath xmlns:m="http://schemas.openxmlformats.org/officeDocument/2006/math">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oMath>
                </a14:m>
                <a:r>
                  <a:rPr lang="pt-BR" dirty="0"/>
                  <a:t> com relação a </a:t>
                </a:r>
                <a14:m>
                  <m:oMath xmlns:m="http://schemas.openxmlformats.org/officeDocument/2006/math">
                    <m:r>
                      <a:rPr lang="pt-BR" b="1" i="1">
                        <a:latin typeface="Cambria Math" panose="02040503050406030204" pitchFamily="18" charset="0"/>
                      </a:rPr>
                      <m:t>𝒂</m:t>
                    </m:r>
                  </m:oMath>
                </a14:m>
                <a:r>
                  <a:rPr lang="pt-BR" dirty="0"/>
                  <a:t> e igualando a 0 nós encontramos o ponto onde a inclinação da função de erro é </a:t>
                </a:r>
                <a:r>
                  <a:rPr lang="pt-BR" dirty="0" smtClean="0"/>
                  <a:t>nula: </a:t>
                </a:r>
                <a:endParaRPr lang="pt-BR" dirty="0"/>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num>
                      <m:den>
                        <m:r>
                          <a:rPr lang="pt-BR" i="1">
                            <a:latin typeface="Cambria Math" panose="02040503050406030204" pitchFamily="18" charset="0"/>
                          </a:rPr>
                          <m:t>𝜕</m:t>
                        </m:r>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a:latin typeface="Cambria Math" panose="02040503050406030204" pitchFamily="18" charset="0"/>
                      </a:rPr>
                      <m:t>−2</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𝜱</m:t>
                    </m:r>
                    <m:r>
                      <a:rPr lang="pt-BR" b="1" i="1">
                        <a:latin typeface="Cambria Math" panose="02040503050406030204" pitchFamily="18" charset="0"/>
                      </a:rPr>
                      <m:t>=</m:t>
                    </m:r>
                    <m:r>
                      <a:rPr lang="pt-BR" i="1">
                        <a:latin typeface="Cambria Math" panose="02040503050406030204" pitchFamily="18" charset="0"/>
                      </a:rPr>
                      <m:t>0</m:t>
                    </m:r>
                    <m:r>
                      <a:rPr lang="pt-BR" b="0" i="0" smtClean="0">
                        <a:latin typeface="Cambria Math" panose="02040503050406030204" pitchFamily="18" charset="0"/>
                      </a:rPr>
                      <m:t>.</m:t>
                    </m:r>
                  </m:oMath>
                </a14:m>
                <a:endParaRPr lang="pt-BR" dirty="0" smtClean="0"/>
              </a:p>
              <a:p>
                <a:r>
                  <a:rPr lang="pt-BR" dirty="0"/>
                  <a:t>Portanto, voltando à equação da derivada primeira igual a 0, temos</a:t>
                </a:r>
              </a:p>
              <a:p>
                <a:pPr marL="0" indent="0" algn="ctr">
                  <a:buNone/>
                </a:pP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𝜱</m:t>
                    </m:r>
                  </m:oMath>
                </a14:m>
                <a:r>
                  <a:rPr lang="pt-BR" dirty="0"/>
                  <a:t>.</a:t>
                </a:r>
              </a:p>
              <a:p>
                <a:r>
                  <a:rPr lang="pt-BR" dirty="0"/>
                  <a:t>Após aplicarmos o transposto a ambos os lados e isolando </a:t>
                </a:r>
                <a14:m>
                  <m:oMath xmlns:m="http://schemas.openxmlformats.org/officeDocument/2006/math">
                    <m:r>
                      <a:rPr lang="pt-BR" b="1" i="1">
                        <a:latin typeface="Cambria Math" panose="02040503050406030204" pitchFamily="18" charset="0"/>
                      </a:rPr>
                      <m:t>𝒂</m:t>
                    </m:r>
                  </m:oMath>
                </a14:m>
                <a:r>
                  <a:rPr lang="pt-BR" dirty="0"/>
                  <a:t> temos</a:t>
                </a:r>
              </a:p>
              <a:p>
                <a:pPr marL="0" indent="0" algn="ctr">
                  <a:buNone/>
                </a:pP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 </m:t>
                    </m:r>
                    <m:r>
                      <a:rPr lang="pt-BR">
                        <a:latin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e>
                        </m:d>
                      </m:e>
                      <m:sup>
                        <m:r>
                          <a:rPr lang="pt-BR" i="1">
                            <a:latin typeface="Cambria Math" panose="02040503050406030204" pitchFamily="18" charset="0"/>
                          </a:rPr>
                          <m:t>−1</m:t>
                        </m:r>
                      </m:sup>
                    </m:sSup>
                    <m:sSup>
                      <m:sSupPr>
                        <m:ctrlPr>
                          <a:rPr lang="pt-BR" i="1">
                            <a:latin typeface="Cambria Math" panose="02040503050406030204" pitchFamily="18" charset="0"/>
                          </a:rPr>
                        </m:ctrlPr>
                      </m:sSupPr>
                      <m:e>
                        <m:r>
                          <a:rPr lang="pt-BR" i="1">
                            <a:latin typeface="Cambria Math" panose="02040503050406030204" pitchFamily="18" charset="0"/>
                          </a:rPr>
                          <m:t> </m:t>
                        </m:r>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𝒚</m:t>
                    </m:r>
                  </m:oMath>
                </a14:m>
                <a:r>
                  <a:rPr lang="pt-BR" dirty="0"/>
                  <a:t>.</a:t>
                </a:r>
              </a:p>
              <a:p>
                <a:r>
                  <a:rPr lang="pt-BR" dirty="0"/>
                  <a:t>Essa equação é conhecida como a </a:t>
                </a:r>
                <a:r>
                  <a:rPr lang="pt-BR" b="1" i="1" dirty="0"/>
                  <a:t>equação </a:t>
                </a:r>
                <a:r>
                  <a:rPr lang="pt-BR" b="1" i="1" dirty="0" smtClean="0"/>
                  <a:t>normal</a:t>
                </a:r>
                <a:r>
                  <a:rPr lang="pt-BR" dirty="0" smtClean="0"/>
                  <a:t> e nos dá a </a:t>
                </a:r>
                <a:r>
                  <a:rPr lang="pt-BR" b="1" i="1" dirty="0" smtClean="0"/>
                  <a:t>solução ótima </a:t>
                </a:r>
                <a:r>
                  <a:rPr lang="pt-BR" dirty="0" smtClean="0"/>
                  <a:t>em relação a minimização o erro quadrático médio para esse sistema de equações.</a:t>
                </a:r>
                <a:endParaRPr lang="pt-BR" dirty="0"/>
              </a:p>
              <a:p>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179630" cy="5032376"/>
              </a:xfrm>
              <a:blipFill rotWithShape="0">
                <a:blip r:embed="rId3"/>
                <a:stretch>
                  <a:fillRect l="-927" t="-2421" r="-1690"/>
                </a:stretch>
              </a:blipFill>
            </p:spPr>
            <p:txBody>
              <a:bodyPr/>
              <a:lstStyle/>
              <a:p>
                <a:r>
                  <a:rPr lang="pt-BR">
                    <a:noFill/>
                  </a:rPr>
                  <a:t> </a:t>
                </a:r>
              </a:p>
            </p:txBody>
          </p:sp>
        </mc:Fallback>
      </mc:AlternateContent>
    </p:spTree>
    <p:extLst>
      <p:ext uri="{BB962C8B-B14F-4D97-AF65-F5344CB8AC3E}">
        <p14:creationId xmlns:p14="http://schemas.microsoft.com/office/powerpoint/2010/main" val="211917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Minimizando a Função de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pt-BR" b="1" dirty="0"/>
                  <a:t>Observações:</a:t>
                </a:r>
              </a:p>
              <a:p>
                <a:pPr marL="514350" indent="-514350">
                  <a:buFont typeface="+mj-lt"/>
                  <a:buAutoNum type="arabicPeriod"/>
                </a:pPr>
                <a:r>
                  <a:rPr lang="pt-BR" dirty="0"/>
                  <a:t>O método encontra uma </a:t>
                </a:r>
                <a:r>
                  <a:rPr lang="pt-BR" b="1" i="1" dirty="0"/>
                  <a:t>solução única</a:t>
                </a:r>
                <a:r>
                  <a:rPr lang="pt-BR" dirty="0"/>
                  <a:t> se e somente se a matriz quadrada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a:t> for </a:t>
                </a:r>
                <a:r>
                  <a:rPr lang="pt-BR" b="1" i="1" dirty="0" smtClean="0"/>
                  <a:t>invertível</a:t>
                </a:r>
                <a:r>
                  <a:rPr lang="pt-BR" dirty="0" smtClean="0"/>
                  <a:t>.</a:t>
                </a:r>
                <a:endParaRPr lang="pt-BR" dirty="0"/>
              </a:p>
              <a:p>
                <a:pPr marL="514350" indent="-514350">
                  <a:buFont typeface="+mj-lt"/>
                  <a:buAutoNum type="arabicPeriod"/>
                </a:pPr>
                <a:r>
                  <a:rPr lang="pt-BR" dirty="0"/>
                  <a:t>O método só funciona para sistemas </a:t>
                </a:r>
                <a:r>
                  <a:rPr lang="pt-BR" b="1" i="1" dirty="0"/>
                  <a:t>sobredeterminados</a:t>
                </a:r>
                <a:r>
                  <a:rPr lang="pt-BR" dirty="0"/>
                  <a:t>, ou seja, mais equações (i.e., pares de exemplos </a:t>
                </a:r>
                <a14:m>
                  <m:oMath xmlns:m="http://schemas.openxmlformats.org/officeDocument/2006/math">
                    <m:r>
                      <a:rPr lang="pt-BR" b="1" i="1">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do que incógnitas (i.e., pesos), </a:t>
                </a:r>
                <a14:m>
                  <m:oMath xmlns:m="http://schemas.openxmlformats.org/officeDocument/2006/math">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a:t>
                </a:r>
              </a:p>
              <a:p>
                <a:pPr marL="514350" indent="-514350">
                  <a:buFont typeface="+mj-lt"/>
                  <a:buAutoNum type="arabicPeriod"/>
                </a:pPr>
                <a:r>
                  <a:rPr lang="pt-BR" dirty="0"/>
                  <a:t>Para sistemas </a:t>
                </a:r>
                <a:r>
                  <a:rPr lang="pt-BR" b="1" i="1" dirty="0"/>
                  <a:t>subdeterminados</a:t>
                </a:r>
                <a:r>
                  <a:rPr lang="pt-BR" dirty="0"/>
                  <a:t>, ou seja, que têm menos equações do que incógnitas, a matriz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a:t> </a:t>
                </a:r>
                <a:r>
                  <a:rPr lang="pt-BR" dirty="0" smtClean="0"/>
                  <a:t>é </a:t>
                </a:r>
                <a:r>
                  <a:rPr lang="pt-BR" b="1" i="1" dirty="0"/>
                  <a:t>singular</a:t>
                </a:r>
                <a:r>
                  <a:rPr lang="pt-BR" dirty="0"/>
                  <a:t>. Neste caso, não existe solução ou ela não é única</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7" t="-2241" r="-580"/>
                </a:stretch>
              </a:blipFill>
            </p:spPr>
            <p:txBody>
              <a:bodyPr/>
              <a:lstStyle/>
              <a:p>
                <a:r>
                  <a:rPr lang="pt-BR">
                    <a:noFill/>
                  </a:rPr>
                  <a:t> </a:t>
                </a:r>
              </a:p>
            </p:txBody>
          </p:sp>
        </mc:Fallback>
      </mc:AlternateContent>
    </p:spTree>
    <p:extLst>
      <p:ext uri="{BB962C8B-B14F-4D97-AF65-F5344CB8AC3E}">
        <p14:creationId xmlns:p14="http://schemas.microsoft.com/office/powerpoint/2010/main" val="23892112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11436</TotalTime>
  <Words>12646</Words>
  <Application>Microsoft Office PowerPoint</Application>
  <PresentationFormat>Widescreen</PresentationFormat>
  <Paragraphs>1238</Paragraphs>
  <Slides>77</Slides>
  <Notes>57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77</vt:i4>
      </vt:variant>
    </vt:vector>
  </HeadingPairs>
  <TitlesOfParts>
    <vt:vector size="84" baseType="lpstr">
      <vt:lpstr>Arial</vt:lpstr>
      <vt:lpstr>Calibri</vt:lpstr>
      <vt:lpstr>Calibri Light</vt:lpstr>
      <vt:lpstr>Cambria Math</vt:lpstr>
      <vt:lpstr>Courier New</vt:lpstr>
      <vt:lpstr>Wingdings</vt:lpstr>
      <vt:lpstr>Office Theme</vt:lpstr>
      <vt:lpstr>T319 - Introdução ao Aprendizado de Máquina: Regressão Linear (Parte I)</vt:lpstr>
      <vt:lpstr>Motivação</vt:lpstr>
      <vt:lpstr>Regressão Linear</vt:lpstr>
      <vt:lpstr>Regressão Linear</vt:lpstr>
      <vt:lpstr>Regressão Linear</vt:lpstr>
      <vt:lpstr>Definição do Problema</vt:lpstr>
      <vt:lpstr>Função de Erro</vt:lpstr>
      <vt:lpstr>Minimizando a Função de Erro</vt:lpstr>
      <vt:lpstr>Minimizando a Função de Erro</vt:lpstr>
      <vt:lpstr>Regressão Linear em Python</vt:lpstr>
      <vt:lpstr>Superfície de Erro</vt:lpstr>
      <vt:lpstr>Superfície de Erro: Exemplo #1</vt:lpstr>
      <vt:lpstr>Superfície de Erro: Exemplo #2</vt:lpstr>
      <vt:lpstr>Desvantagens da forma fechada (Eq. Normal)</vt:lpstr>
      <vt:lpstr>Tarefas</vt:lpstr>
      <vt:lpstr>Gradiente Descendente</vt:lpstr>
      <vt:lpstr>Gradiente Ascendente</vt:lpstr>
      <vt:lpstr>Gradiente Descendente</vt:lpstr>
      <vt:lpstr>O Algoritmo do Gradiente do Descendente (GD)</vt:lpstr>
      <vt:lpstr>O Algoritmo do Gradiente do Descendente (GD)</vt:lpstr>
      <vt:lpstr>Formatos diferentes da superfície de erro</vt:lpstr>
      <vt:lpstr>Espaço de Busca dos Parâmetros</vt:lpstr>
      <vt:lpstr>Escolha do Passo de Aprendizagem</vt:lpstr>
      <vt:lpstr>Escolha do Passo de Aprendizagem</vt:lpstr>
      <vt:lpstr>Escolha do Passo de Aprendizagem</vt:lpstr>
      <vt:lpstr>Como depurar o algoritmo do GD?</vt:lpstr>
      <vt:lpstr>Como depurar o algoritmo do GD?</vt:lpstr>
      <vt:lpstr>Escolha do Passo de Aprendizagem</vt:lpstr>
      <vt:lpstr>Desafios do Gradiente Descente</vt:lpstr>
      <vt:lpstr>Escolha do Passo de Aprendizagem</vt:lpstr>
      <vt:lpstr>Ajuste do passo de aprendizagem</vt:lpstr>
      <vt:lpstr>Ajuste do passo de aprendizagem</vt:lpstr>
      <vt:lpstr>Esquemas de variação de α</vt:lpstr>
      <vt:lpstr>Esquemas de variação de α</vt:lpstr>
      <vt:lpstr>Versões do Gradiente Descendente</vt:lpstr>
      <vt:lpstr>Tipos de Gradiente Descendente</vt:lpstr>
      <vt:lpstr>Tipos de Gradiente Descendente</vt:lpstr>
      <vt:lpstr>Comparação dos tipos de GD</vt:lpstr>
      <vt:lpstr>Implementação: Gradiente Descendente em Batelada</vt:lpstr>
      <vt:lpstr>Implementação: Gradiente Descendente Estocástico</vt:lpstr>
      <vt:lpstr>Esquema de Ajuste de α: Momentum</vt:lpstr>
      <vt:lpstr>Esquema de Ajuste de α: Momentum</vt:lpstr>
      <vt:lpstr>Esquema de Ajuste de α: Momentum</vt:lpstr>
      <vt:lpstr>Implementação: GDE com Momentum</vt:lpstr>
      <vt:lpstr>Esquema de Ajuste de α: Redução programada da taxa de aprendizagem</vt:lpstr>
      <vt:lpstr>Esquema de Ajuste de α: Redução programada da taxa de aprendizagem</vt:lpstr>
      <vt:lpstr>Implementação: GDE com Esquema de Ajuste de α</vt:lpstr>
      <vt:lpstr>Implementação: Gradiente Descendente Estocástico com a biblioteca Scikit-Learn </vt:lpstr>
      <vt:lpstr>Implementação: Gradiente Descendente com Mini-Batch</vt:lpstr>
      <vt:lpstr>Escalonamento de Features</vt:lpstr>
      <vt:lpstr>Escalonamento de Features</vt:lpstr>
      <vt:lpstr>Escalonamento de Features</vt:lpstr>
      <vt:lpstr>Escalonamento de Features</vt:lpstr>
      <vt:lpstr>Escalonamento de Features</vt:lpstr>
      <vt:lpstr>Quando usar normalização e padronização?</vt:lpstr>
      <vt:lpstr>Escalonamento de Features</vt:lpstr>
      <vt:lpstr>Escalonamento de Features</vt:lpstr>
      <vt:lpstr>Escalonamento e a variação do vetor gradiente</vt:lpstr>
      <vt:lpstr>Escalonamento de Features com SciKit-Learn</vt:lpstr>
      <vt:lpstr>Tarefas</vt:lpstr>
      <vt:lpstr>PowerPoint Presentation</vt:lpstr>
      <vt:lpstr>PowerPoint Presentation</vt:lpstr>
      <vt:lpstr>FIGURAS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UGent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Augusto Pereira de Figueiredo (UGent-imec)</dc:creator>
  <cp:lastModifiedBy>Felipe Augusto Pereira de Figueiredo</cp:lastModifiedBy>
  <cp:revision>1900</cp:revision>
  <dcterms:created xsi:type="dcterms:W3CDTF">2020-02-17T11:18:32Z</dcterms:created>
  <dcterms:modified xsi:type="dcterms:W3CDTF">2021-01-31T21:16:16Z</dcterms:modified>
</cp:coreProperties>
</file>